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5"/>
  </p:notesMasterIdLst>
  <p:handoutMasterIdLst>
    <p:handoutMasterId r:id="rId356"/>
  </p:handoutMasterIdLst>
  <p:sldIdLst>
    <p:sldId id="592" r:id="rId2"/>
    <p:sldId id="33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605" r:id="rId21"/>
    <p:sldId id="274" r:id="rId22"/>
    <p:sldId id="627" r:id="rId23"/>
    <p:sldId id="628" r:id="rId24"/>
    <p:sldId id="275" r:id="rId25"/>
    <p:sldId id="629" r:id="rId26"/>
    <p:sldId id="276" r:id="rId27"/>
    <p:sldId id="277" r:id="rId28"/>
    <p:sldId id="278" r:id="rId29"/>
    <p:sldId id="279" r:id="rId30"/>
    <p:sldId id="280" r:id="rId31"/>
    <p:sldId id="281" r:id="rId32"/>
    <p:sldId id="529" r:id="rId33"/>
    <p:sldId id="282" r:id="rId34"/>
    <p:sldId id="283" r:id="rId35"/>
    <p:sldId id="284" r:id="rId36"/>
    <p:sldId id="292" r:id="rId37"/>
    <p:sldId id="293" r:id="rId38"/>
    <p:sldId id="581" r:id="rId39"/>
    <p:sldId id="630" r:id="rId40"/>
    <p:sldId id="638" r:id="rId41"/>
    <p:sldId id="639" r:id="rId42"/>
    <p:sldId id="603" r:id="rId43"/>
    <p:sldId id="285" r:id="rId44"/>
    <p:sldId id="286" r:id="rId45"/>
    <p:sldId id="598" r:id="rId46"/>
    <p:sldId id="287" r:id="rId47"/>
    <p:sldId id="288" r:id="rId48"/>
    <p:sldId id="289" r:id="rId49"/>
    <p:sldId id="290" r:id="rId50"/>
    <p:sldId id="291" r:id="rId51"/>
    <p:sldId id="520" r:id="rId52"/>
    <p:sldId id="521" r:id="rId53"/>
    <p:sldId id="522" r:id="rId54"/>
    <p:sldId id="523" r:id="rId55"/>
    <p:sldId id="524" r:id="rId56"/>
    <p:sldId id="525" r:id="rId57"/>
    <p:sldId id="526" r:id="rId58"/>
    <p:sldId id="527" r:id="rId59"/>
    <p:sldId id="528" r:id="rId60"/>
    <p:sldId id="545" r:id="rId61"/>
    <p:sldId id="546" r:id="rId62"/>
    <p:sldId id="294" r:id="rId63"/>
    <p:sldId id="295" r:id="rId64"/>
    <p:sldId id="297" r:id="rId65"/>
    <p:sldId id="298" r:id="rId66"/>
    <p:sldId id="299" r:id="rId67"/>
    <p:sldId id="300" r:id="rId68"/>
    <p:sldId id="301" r:id="rId69"/>
    <p:sldId id="303" r:id="rId70"/>
    <p:sldId id="312" r:id="rId71"/>
    <p:sldId id="304" r:id="rId72"/>
    <p:sldId id="308" r:id="rId73"/>
    <p:sldId id="313" r:id="rId74"/>
    <p:sldId id="305" r:id="rId75"/>
    <p:sldId id="314" r:id="rId76"/>
    <p:sldId id="302" r:id="rId77"/>
    <p:sldId id="315" r:id="rId78"/>
    <p:sldId id="306" r:id="rId79"/>
    <p:sldId id="307" r:id="rId80"/>
    <p:sldId id="309" r:id="rId81"/>
    <p:sldId id="310" r:id="rId82"/>
    <p:sldId id="311" r:id="rId83"/>
    <p:sldId id="316" r:id="rId84"/>
    <p:sldId id="317" r:id="rId85"/>
    <p:sldId id="318" r:id="rId86"/>
    <p:sldId id="531" r:id="rId87"/>
    <p:sldId id="319" r:id="rId88"/>
    <p:sldId id="320" r:id="rId89"/>
    <p:sldId id="324" r:id="rId90"/>
    <p:sldId id="325" r:id="rId91"/>
    <p:sldId id="413" r:id="rId92"/>
    <p:sldId id="342" r:id="rId93"/>
    <p:sldId id="343" r:id="rId94"/>
    <p:sldId id="344" r:id="rId95"/>
    <p:sldId id="351" r:id="rId96"/>
    <p:sldId id="345" r:id="rId97"/>
    <p:sldId id="346" r:id="rId98"/>
    <p:sldId id="347" r:id="rId99"/>
    <p:sldId id="350" r:id="rId100"/>
    <p:sldId id="348" r:id="rId101"/>
    <p:sldId id="349" r:id="rId102"/>
    <p:sldId id="352" r:id="rId103"/>
    <p:sldId id="515" r:id="rId104"/>
    <p:sldId id="516" r:id="rId105"/>
    <p:sldId id="517" r:id="rId106"/>
    <p:sldId id="518" r:id="rId107"/>
    <p:sldId id="519" r:id="rId108"/>
    <p:sldId id="599" r:id="rId109"/>
    <p:sldId id="565" r:id="rId110"/>
    <p:sldId id="568" r:id="rId111"/>
    <p:sldId id="569" r:id="rId112"/>
    <p:sldId id="570" r:id="rId113"/>
    <p:sldId id="495" r:id="rId114"/>
    <p:sldId id="496" r:id="rId115"/>
    <p:sldId id="497" r:id="rId116"/>
    <p:sldId id="353" r:id="rId117"/>
    <p:sldId id="358" r:id="rId118"/>
    <p:sldId id="354" r:id="rId119"/>
    <p:sldId id="364" r:id="rId120"/>
    <p:sldId id="357" r:id="rId121"/>
    <p:sldId id="355" r:id="rId122"/>
    <p:sldId id="365" r:id="rId123"/>
    <p:sldId id="359" r:id="rId124"/>
    <p:sldId id="414" r:id="rId125"/>
    <p:sldId id="631" r:id="rId126"/>
    <p:sldId id="360" r:id="rId127"/>
    <p:sldId id="361" r:id="rId128"/>
    <p:sldId id="362" r:id="rId129"/>
    <p:sldId id="632" r:id="rId130"/>
    <p:sldId id="633" r:id="rId131"/>
    <p:sldId id="634" r:id="rId132"/>
    <p:sldId id="363" r:id="rId133"/>
    <p:sldId id="366" r:id="rId134"/>
    <p:sldId id="532" r:id="rId135"/>
    <p:sldId id="561" r:id="rId136"/>
    <p:sldId id="562" r:id="rId137"/>
    <p:sldId id="589" r:id="rId138"/>
    <p:sldId id="563" r:id="rId139"/>
    <p:sldId id="564" r:id="rId140"/>
    <p:sldId id="415" r:id="rId141"/>
    <p:sldId id="367" r:id="rId142"/>
    <p:sldId id="368" r:id="rId143"/>
    <p:sldId id="369" r:id="rId144"/>
    <p:sldId id="370" r:id="rId145"/>
    <p:sldId id="371" r:id="rId146"/>
    <p:sldId id="372" r:id="rId147"/>
    <p:sldId id="373" r:id="rId148"/>
    <p:sldId id="374" r:id="rId149"/>
    <p:sldId id="375" r:id="rId150"/>
    <p:sldId id="376" r:id="rId151"/>
    <p:sldId id="377" r:id="rId152"/>
    <p:sldId id="388" r:id="rId153"/>
    <p:sldId id="378" r:id="rId154"/>
    <p:sldId id="379" r:id="rId155"/>
    <p:sldId id="380" r:id="rId156"/>
    <p:sldId id="381" r:id="rId157"/>
    <p:sldId id="382" r:id="rId158"/>
    <p:sldId id="383" r:id="rId159"/>
    <p:sldId id="567" r:id="rId160"/>
    <p:sldId id="384" r:id="rId161"/>
    <p:sldId id="406" r:id="rId162"/>
    <p:sldId id="385" r:id="rId163"/>
    <p:sldId id="386" r:id="rId164"/>
    <p:sldId id="566" r:id="rId165"/>
    <p:sldId id="401" r:id="rId166"/>
    <p:sldId id="400" r:id="rId167"/>
    <p:sldId id="530" r:id="rId168"/>
    <p:sldId id="389" r:id="rId169"/>
    <p:sldId id="458" r:id="rId170"/>
    <p:sldId id="390" r:id="rId171"/>
    <p:sldId id="391" r:id="rId172"/>
    <p:sldId id="392" r:id="rId173"/>
    <p:sldId id="393" r:id="rId174"/>
    <p:sldId id="394" r:id="rId175"/>
    <p:sldId id="407" r:id="rId176"/>
    <p:sldId id="395" r:id="rId177"/>
    <p:sldId id="396" r:id="rId178"/>
    <p:sldId id="397" r:id="rId179"/>
    <p:sldId id="398" r:id="rId180"/>
    <p:sldId id="416" r:id="rId181"/>
    <p:sldId id="399" r:id="rId182"/>
    <p:sldId id="402" r:id="rId183"/>
    <p:sldId id="403" r:id="rId184"/>
    <p:sldId id="404" r:id="rId185"/>
    <p:sldId id="417" r:id="rId186"/>
    <p:sldId id="405" r:id="rId187"/>
    <p:sldId id="408" r:id="rId188"/>
    <p:sldId id="409" r:id="rId189"/>
    <p:sldId id="410" r:id="rId190"/>
    <p:sldId id="418" r:id="rId191"/>
    <p:sldId id="419" r:id="rId192"/>
    <p:sldId id="420" r:id="rId193"/>
    <p:sldId id="421" r:id="rId194"/>
    <p:sldId id="422" r:id="rId195"/>
    <p:sldId id="423" r:id="rId196"/>
    <p:sldId id="424" r:id="rId197"/>
    <p:sldId id="425" r:id="rId198"/>
    <p:sldId id="426" r:id="rId199"/>
    <p:sldId id="427" r:id="rId200"/>
    <p:sldId id="428" r:id="rId201"/>
    <p:sldId id="429" r:id="rId202"/>
    <p:sldId id="430" r:id="rId203"/>
    <p:sldId id="431" r:id="rId204"/>
    <p:sldId id="432" r:id="rId205"/>
    <p:sldId id="433" r:id="rId206"/>
    <p:sldId id="434" r:id="rId207"/>
    <p:sldId id="435" r:id="rId208"/>
    <p:sldId id="436" r:id="rId209"/>
    <p:sldId id="437" r:id="rId210"/>
    <p:sldId id="439" r:id="rId211"/>
    <p:sldId id="597" r:id="rId212"/>
    <p:sldId id="440" r:id="rId213"/>
    <p:sldId id="441" r:id="rId214"/>
    <p:sldId id="442" r:id="rId215"/>
    <p:sldId id="443" r:id="rId216"/>
    <p:sldId id="444" r:id="rId217"/>
    <p:sldId id="445" r:id="rId218"/>
    <p:sldId id="452" r:id="rId219"/>
    <p:sldId id="453" r:id="rId220"/>
    <p:sldId id="448" r:id="rId221"/>
    <p:sldId id="446" r:id="rId222"/>
    <p:sldId id="447" r:id="rId223"/>
    <p:sldId id="449" r:id="rId224"/>
    <p:sldId id="450" r:id="rId225"/>
    <p:sldId id="451" r:id="rId226"/>
    <p:sldId id="454" r:id="rId227"/>
    <p:sldId id="464" r:id="rId228"/>
    <p:sldId id="580" r:id="rId229"/>
    <p:sldId id="455" r:id="rId230"/>
    <p:sldId id="456" r:id="rId231"/>
    <p:sldId id="635" r:id="rId232"/>
    <p:sldId id="457" r:id="rId233"/>
    <p:sldId id="607" r:id="rId234"/>
    <p:sldId id="608" r:id="rId235"/>
    <p:sldId id="609" r:id="rId236"/>
    <p:sldId id="610" r:id="rId237"/>
    <p:sldId id="611" r:id="rId238"/>
    <p:sldId id="612" r:id="rId239"/>
    <p:sldId id="613" r:id="rId240"/>
    <p:sldId id="614" r:id="rId241"/>
    <p:sldId id="615" r:id="rId242"/>
    <p:sldId id="616" r:id="rId243"/>
    <p:sldId id="617" r:id="rId244"/>
    <p:sldId id="583" r:id="rId245"/>
    <p:sldId id="585" r:id="rId246"/>
    <p:sldId id="586" r:id="rId247"/>
    <p:sldId id="587" r:id="rId248"/>
    <p:sldId id="459" r:id="rId249"/>
    <p:sldId id="460" r:id="rId250"/>
    <p:sldId id="461" r:id="rId251"/>
    <p:sldId id="462" r:id="rId252"/>
    <p:sldId id="590" r:id="rId253"/>
    <p:sldId id="600" r:id="rId254"/>
    <p:sldId id="551" r:id="rId255"/>
    <p:sldId id="463" r:id="rId256"/>
    <p:sldId id="465" r:id="rId257"/>
    <p:sldId id="466" r:id="rId258"/>
    <p:sldId id="467" r:id="rId259"/>
    <p:sldId id="468" r:id="rId260"/>
    <p:sldId id="472" r:id="rId261"/>
    <p:sldId id="469" r:id="rId262"/>
    <p:sldId id="470" r:id="rId263"/>
    <p:sldId id="471" r:id="rId264"/>
    <p:sldId id="473" r:id="rId265"/>
    <p:sldId id="474" r:id="rId266"/>
    <p:sldId id="475" r:id="rId267"/>
    <p:sldId id="476" r:id="rId268"/>
    <p:sldId id="477" r:id="rId269"/>
    <p:sldId id="478" r:id="rId270"/>
    <p:sldId id="479" r:id="rId271"/>
    <p:sldId id="490" r:id="rId272"/>
    <p:sldId id="480" r:id="rId273"/>
    <p:sldId id="481" r:id="rId274"/>
    <p:sldId id="482" r:id="rId275"/>
    <p:sldId id="483" r:id="rId276"/>
    <p:sldId id="484" r:id="rId277"/>
    <p:sldId id="485" r:id="rId278"/>
    <p:sldId id="486" r:id="rId279"/>
    <p:sldId id="487" r:id="rId280"/>
    <p:sldId id="491" r:id="rId281"/>
    <p:sldId id="488" r:id="rId282"/>
    <p:sldId id="489" r:id="rId283"/>
    <p:sldId id="503" r:id="rId284"/>
    <p:sldId id="492" r:id="rId285"/>
    <p:sldId id="493" r:id="rId286"/>
    <p:sldId id="494" r:id="rId287"/>
    <p:sldId id="504" r:id="rId288"/>
    <p:sldId id="498" r:id="rId289"/>
    <p:sldId id="499" r:id="rId290"/>
    <p:sldId id="500" r:id="rId291"/>
    <p:sldId id="501" r:id="rId292"/>
    <p:sldId id="502" r:id="rId293"/>
    <p:sldId id="506" r:id="rId294"/>
    <p:sldId id="505" r:id="rId295"/>
    <p:sldId id="507" r:id="rId296"/>
    <p:sldId id="508" r:id="rId297"/>
    <p:sldId id="509" r:id="rId298"/>
    <p:sldId id="510" r:id="rId299"/>
    <p:sldId id="511" r:id="rId300"/>
    <p:sldId id="512" r:id="rId301"/>
    <p:sldId id="513" r:id="rId302"/>
    <p:sldId id="514" r:id="rId303"/>
    <p:sldId id="549" r:id="rId304"/>
    <p:sldId id="534" r:id="rId305"/>
    <p:sldId id="636" r:id="rId306"/>
    <p:sldId id="535" r:id="rId307"/>
    <p:sldId id="536" r:id="rId308"/>
    <p:sldId id="537" r:id="rId309"/>
    <p:sldId id="538" r:id="rId310"/>
    <p:sldId id="637" r:id="rId311"/>
    <p:sldId id="539" r:id="rId312"/>
    <p:sldId id="540" r:id="rId313"/>
    <p:sldId id="582" r:id="rId314"/>
    <p:sldId id="588" r:id="rId315"/>
    <p:sldId id="541" r:id="rId316"/>
    <p:sldId id="542" r:id="rId317"/>
    <p:sldId id="543" r:id="rId318"/>
    <p:sldId id="544" r:id="rId319"/>
    <p:sldId id="547" r:id="rId320"/>
    <p:sldId id="548" r:id="rId321"/>
    <p:sldId id="556" r:id="rId322"/>
    <p:sldId id="550" r:id="rId323"/>
    <p:sldId id="552" r:id="rId324"/>
    <p:sldId id="553" r:id="rId325"/>
    <p:sldId id="554" r:id="rId326"/>
    <p:sldId id="557" r:id="rId327"/>
    <p:sldId id="558" r:id="rId328"/>
    <p:sldId id="559" r:id="rId329"/>
    <p:sldId id="560" r:id="rId330"/>
    <p:sldId id="623" r:id="rId331"/>
    <p:sldId id="624" r:id="rId332"/>
    <p:sldId id="625" r:id="rId333"/>
    <p:sldId id="626" r:id="rId334"/>
    <p:sldId id="571" r:id="rId335"/>
    <p:sldId id="572" r:id="rId336"/>
    <p:sldId id="573" r:id="rId337"/>
    <p:sldId id="574" r:id="rId338"/>
    <p:sldId id="575" r:id="rId339"/>
    <p:sldId id="576" r:id="rId340"/>
    <p:sldId id="577" r:id="rId341"/>
    <p:sldId id="578" r:id="rId342"/>
    <p:sldId id="579" r:id="rId343"/>
    <p:sldId id="594" r:id="rId344"/>
    <p:sldId id="595" r:id="rId345"/>
    <p:sldId id="601" r:id="rId346"/>
    <p:sldId id="602" r:id="rId347"/>
    <p:sldId id="604" r:id="rId348"/>
    <p:sldId id="622" r:id="rId349"/>
    <p:sldId id="606" r:id="rId350"/>
    <p:sldId id="618" r:id="rId351"/>
    <p:sldId id="619" r:id="rId352"/>
    <p:sldId id="620" r:id="rId353"/>
    <p:sldId id="621" r:id="rId3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90099"/>
    <a:srgbClr val="FF0066"/>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24" autoAdjust="0"/>
    <p:restoredTop sz="96441" autoAdjust="0"/>
  </p:normalViewPr>
  <p:slideViewPr>
    <p:cSldViewPr>
      <p:cViewPr varScale="1">
        <p:scale>
          <a:sx n="74" d="100"/>
          <a:sy n="74" d="100"/>
        </p:scale>
        <p:origin x="1134"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p:cViewPr varScale="1">
        <p:scale>
          <a:sx n="64" d="100"/>
          <a:sy n="64" d="100"/>
        </p:scale>
        <p:origin x="-26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viewProps" Target="viewProps.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1171D9-9DEC-4D42-A448-FD827062415B}" type="datetimeFigureOut">
              <a:rPr lang="en-US" smtClean="0"/>
              <a:pPr/>
              <a:t>3/27/2024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8B7D226-C4E5-48F7-B69C-BEE8C17AC9AB}" type="slidenum">
              <a:rPr lang="en-US" smtClean="0"/>
              <a:pPr/>
              <a:t>‹#›</a:t>
            </a:fld>
            <a:endParaRPr lang="en-US" dirty="0"/>
          </a:p>
        </p:txBody>
      </p:sp>
    </p:spTree>
    <p:extLst>
      <p:ext uri="{BB962C8B-B14F-4D97-AF65-F5344CB8AC3E}">
        <p14:creationId xmlns:p14="http://schemas.microsoft.com/office/powerpoint/2010/main" val="3841909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7A4129-7B47-4CE6-8C2A-2E5E4743FC6A}" type="datetimeFigureOut">
              <a:rPr lang="en-US" smtClean="0"/>
              <a:pPr/>
              <a:t>3/27/2024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82CF8-FC3B-4D34-8523-518DD0644850}" type="slidenum">
              <a:rPr lang="en-US" smtClean="0"/>
              <a:pPr/>
              <a:t>‹#›</a:t>
            </a:fld>
            <a:endParaRPr lang="en-US" dirty="0"/>
          </a:p>
        </p:txBody>
      </p:sp>
    </p:spTree>
    <p:extLst>
      <p:ext uri="{BB962C8B-B14F-4D97-AF65-F5344CB8AC3E}">
        <p14:creationId xmlns:p14="http://schemas.microsoft.com/office/powerpoint/2010/main" val="2974694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682CF8-FC3B-4D34-8523-518DD0644850}" type="slidenum">
              <a:rPr lang="en-US" smtClean="0"/>
              <a:pPr/>
              <a:t>19</a:t>
            </a:fld>
            <a:endParaRPr lang="en-US" dirty="0"/>
          </a:p>
        </p:txBody>
      </p:sp>
    </p:spTree>
    <p:extLst>
      <p:ext uri="{BB962C8B-B14F-4D97-AF65-F5344CB8AC3E}">
        <p14:creationId xmlns:p14="http://schemas.microsoft.com/office/powerpoint/2010/main" val="102788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682CF8-FC3B-4D34-8523-518DD0644850}" type="slidenum">
              <a:rPr lang="en-US" smtClean="0"/>
              <a:pPr/>
              <a:t>79</a:t>
            </a:fld>
            <a:endParaRPr lang="en-US" dirty="0"/>
          </a:p>
        </p:txBody>
      </p:sp>
    </p:spTree>
    <p:extLst>
      <p:ext uri="{BB962C8B-B14F-4D97-AF65-F5344CB8AC3E}">
        <p14:creationId xmlns:p14="http://schemas.microsoft.com/office/powerpoint/2010/main" val="337413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682CF8-FC3B-4D34-8523-518DD0644850}" type="slidenum">
              <a:rPr lang="en-US" smtClean="0"/>
              <a:pPr/>
              <a:t>88</a:t>
            </a:fld>
            <a:endParaRPr lang="en-US" dirty="0"/>
          </a:p>
        </p:txBody>
      </p:sp>
    </p:spTree>
    <p:extLst>
      <p:ext uri="{BB962C8B-B14F-4D97-AF65-F5344CB8AC3E}">
        <p14:creationId xmlns:p14="http://schemas.microsoft.com/office/powerpoint/2010/main" val="300544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682CF8-FC3B-4D34-8523-518DD0644850}" type="slidenum">
              <a:rPr lang="en-US" smtClean="0"/>
              <a:pPr/>
              <a:t>122</a:t>
            </a:fld>
            <a:endParaRPr lang="en-US" dirty="0"/>
          </a:p>
        </p:txBody>
      </p:sp>
    </p:spTree>
    <p:extLst>
      <p:ext uri="{BB962C8B-B14F-4D97-AF65-F5344CB8AC3E}">
        <p14:creationId xmlns:p14="http://schemas.microsoft.com/office/powerpoint/2010/main" val="194032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89AE65-EA72-4903-95E5-81CC7BDD05DD}" type="slidenum">
              <a:rPr lang="en-US" smtClean="0"/>
              <a:pPr/>
              <a:t>‹#›</a:t>
            </a:fld>
            <a:endParaRPr lang="en-US" dirty="0"/>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89AE65-EA72-4903-95E5-81CC7BDD05DD}"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89AE65-EA72-4903-95E5-81CC7BDD05DD}"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89AE65-EA72-4903-95E5-81CC7BDD05DD}"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89AE65-EA72-4903-95E5-81CC7BDD05DD}"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89AE65-EA72-4903-95E5-81CC7BDD05DD}"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A89AE65-EA72-4903-95E5-81CC7BDD05DD}"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A89AE65-EA72-4903-95E5-81CC7BDD05DD}"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A89AE65-EA72-4903-95E5-81CC7BDD05DD}"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89AE65-EA72-4903-95E5-81CC7BDD05DD}"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AA4346-9F71-4A50-8F40-15DBC794B90C}" type="datetimeFigureOut">
              <a:rPr lang="en-US" smtClean="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89AE65-EA72-4903-95E5-81CC7BDD05DD}" type="slidenum">
              <a:rPr lang="en-US" smtClean="0"/>
              <a:pPr/>
              <a:t>‹#›</a:t>
            </a:fld>
            <a:endParaRPr lang="en-US" dirty="0"/>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DAA4346-9F71-4A50-8F40-15DBC794B90C}" type="datetimeFigureOut">
              <a:rPr lang="en-US" smtClean="0"/>
              <a:pPr/>
              <a:t>3/27/2024</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0A89AE65-EA72-4903-95E5-81CC7BDD05D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1.jpeg"/></Relationships>
</file>

<file path=ppt/slides/_rels/slide10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10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1.xml"/><Relationship Id="rId4" Type="http://schemas.openxmlformats.org/officeDocument/2006/relationships/image" Target="../media/image110.jpeg"/></Relationships>
</file>

<file path=ppt/slides/_rels/slide10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1.xml"/><Relationship Id="rId4" Type="http://schemas.openxmlformats.org/officeDocument/2006/relationships/image" Target="../media/image113.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jpeg"/><Relationship Id="rId4" Type="http://schemas.openxmlformats.org/officeDocument/2006/relationships/image" Target="../media/image1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jpeg"/></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4.jpeg"/><Relationship Id="rId1" Type="http://schemas.openxmlformats.org/officeDocument/2006/relationships/slideLayout" Target="../slideLayouts/slideLayout1.xml"/><Relationship Id="rId6" Type="http://schemas.openxmlformats.org/officeDocument/2006/relationships/image" Target="../media/image115.jpeg"/><Relationship Id="rId5" Type="http://schemas.openxmlformats.org/officeDocument/2006/relationships/image" Target="../media/image126.jpeg"/><Relationship Id="rId4" Type="http://schemas.openxmlformats.org/officeDocument/2006/relationships/image" Target="../media/image125.jpeg"/></Relationships>
</file>

<file path=ppt/slides/_rels/slide11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xml"/><Relationship Id="rId4" Type="http://schemas.openxmlformats.org/officeDocument/2006/relationships/image" Target="../media/image129.jpeg"/></Relationships>
</file>

<file path=ppt/slides/_rels/slide11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xml"/><Relationship Id="rId4" Type="http://schemas.openxmlformats.org/officeDocument/2006/relationships/image" Target="../media/image132.jpeg"/></Relationships>
</file>

<file path=ppt/slides/_rels/slide11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1.xml"/><Relationship Id="rId4" Type="http://schemas.openxmlformats.org/officeDocument/2006/relationships/image" Target="../media/image135.jpeg"/></Relationships>
</file>

<file path=ppt/slides/_rels/slide11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1.xml"/><Relationship Id="rId5" Type="http://schemas.openxmlformats.org/officeDocument/2006/relationships/image" Target="../media/image139.jpeg"/><Relationship Id="rId4" Type="http://schemas.openxmlformats.org/officeDocument/2006/relationships/image" Target="../media/image138.jpeg"/></Relationships>
</file>

<file path=ppt/slides/_rels/slide11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43.jpeg"/><Relationship Id="rId7" Type="http://schemas.openxmlformats.org/officeDocument/2006/relationships/image" Target="../media/image146.jpeg"/><Relationship Id="rId2" Type="http://schemas.openxmlformats.org/officeDocument/2006/relationships/image" Target="../media/image142.jpeg"/><Relationship Id="rId1" Type="http://schemas.openxmlformats.org/officeDocument/2006/relationships/slideLayout" Target="../slideLayouts/slideLayout1.xml"/><Relationship Id="rId6" Type="http://schemas.openxmlformats.org/officeDocument/2006/relationships/image" Target="../media/image145.jpeg"/><Relationship Id="rId5" Type="http://schemas.openxmlformats.org/officeDocument/2006/relationships/image" Target="../media/image141.jpeg"/><Relationship Id="rId4" Type="http://schemas.openxmlformats.org/officeDocument/2006/relationships/image" Target="../media/image14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47.jpeg"/><Relationship Id="rId7" Type="http://schemas.openxmlformats.org/officeDocument/2006/relationships/image" Target="../media/image15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0.jpeg"/><Relationship Id="rId5" Type="http://schemas.openxmlformats.org/officeDocument/2006/relationships/image" Target="../media/image149.jpeg"/><Relationship Id="rId4" Type="http://schemas.openxmlformats.org/officeDocument/2006/relationships/image" Target="../media/image148.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1.xml"/><Relationship Id="rId4" Type="http://schemas.openxmlformats.org/officeDocument/2006/relationships/image" Target="../media/image155.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1.xml"/><Relationship Id="rId5" Type="http://schemas.openxmlformats.org/officeDocument/2006/relationships/image" Target="../media/image159.jpeg"/><Relationship Id="rId4" Type="http://schemas.openxmlformats.org/officeDocument/2006/relationships/image" Target="../media/image158.jpe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163.jpeg"/><Relationship Id="rId7" Type="http://schemas.openxmlformats.org/officeDocument/2006/relationships/image" Target="../media/image167.jpeg"/><Relationship Id="rId2" Type="http://schemas.openxmlformats.org/officeDocument/2006/relationships/image" Target="../media/image160.jpeg"/><Relationship Id="rId1" Type="http://schemas.openxmlformats.org/officeDocument/2006/relationships/slideLayout" Target="../slideLayouts/slideLayout1.xml"/><Relationship Id="rId6" Type="http://schemas.openxmlformats.org/officeDocument/2006/relationships/image" Target="../media/image166.jpeg"/><Relationship Id="rId5" Type="http://schemas.openxmlformats.org/officeDocument/2006/relationships/image" Target="../media/image165.jpeg"/><Relationship Id="rId10" Type="http://schemas.openxmlformats.org/officeDocument/2006/relationships/image" Target="../media/image170.jpeg"/><Relationship Id="rId4" Type="http://schemas.openxmlformats.org/officeDocument/2006/relationships/image" Target="../media/image164.jpeg"/><Relationship Id="rId9" Type="http://schemas.openxmlformats.org/officeDocument/2006/relationships/image" Target="../media/image169.jpeg"/></Relationships>
</file>

<file path=ppt/slides/_rels/slide139.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1.xml"/><Relationship Id="rId4" Type="http://schemas.openxmlformats.org/officeDocument/2006/relationships/image" Target="../media/image180.jpeg"/></Relationships>
</file>

<file path=ppt/slides/_rels/slide14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1.xml"/><Relationship Id="rId5" Type="http://schemas.openxmlformats.org/officeDocument/2006/relationships/image" Target="../media/image192.jpeg"/><Relationship Id="rId4" Type="http://schemas.openxmlformats.org/officeDocument/2006/relationships/image" Target="../media/image191.jpeg"/></Relationships>
</file>

<file path=ppt/slides/_rels/slide154.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89.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2.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1.jpe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190.jpe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8" Type="http://schemas.openxmlformats.org/officeDocument/2006/relationships/image" Target="../media/image209.jpeg"/><Relationship Id="rId3" Type="http://schemas.openxmlformats.org/officeDocument/2006/relationships/image" Target="../media/image204.jpeg"/><Relationship Id="rId7" Type="http://schemas.openxmlformats.org/officeDocument/2006/relationships/image" Target="../media/image208.jpeg"/><Relationship Id="rId2" Type="http://schemas.openxmlformats.org/officeDocument/2006/relationships/image" Target="../media/image203.jpeg"/><Relationship Id="rId1" Type="http://schemas.openxmlformats.org/officeDocument/2006/relationships/slideLayout" Target="../slideLayouts/slideLayout1.xml"/><Relationship Id="rId6" Type="http://schemas.openxmlformats.org/officeDocument/2006/relationships/image" Target="../media/image207.jpeg"/><Relationship Id="rId5" Type="http://schemas.openxmlformats.org/officeDocument/2006/relationships/image" Target="../media/image206.jpeg"/><Relationship Id="rId4" Type="http://schemas.openxmlformats.org/officeDocument/2006/relationships/image" Target="../media/image205.jpeg"/></Relationships>
</file>

<file path=ppt/slides/_rels/slide16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jpe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wmf"/><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2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225.jpeg"/><Relationship Id="rId1" Type="http://schemas.openxmlformats.org/officeDocument/2006/relationships/slideLayout" Target="../slideLayouts/slideLayout1.xml"/><Relationship Id="rId4" Type="http://schemas.openxmlformats.org/officeDocument/2006/relationships/image" Target="../media/image227.jpeg"/></Relationships>
</file>

<file path=ppt/slides/_rels/slide17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jpeg"/><Relationship Id="rId1" Type="http://schemas.openxmlformats.org/officeDocument/2006/relationships/slideLayout" Target="../slideLayouts/slideLayout1.xml"/><Relationship Id="rId4" Type="http://schemas.openxmlformats.org/officeDocument/2006/relationships/image" Target="../media/image230.jpeg"/></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1.xml"/><Relationship Id="rId5" Type="http://schemas.openxmlformats.org/officeDocument/2006/relationships/image" Target="../media/image235.jpeg"/><Relationship Id="rId4" Type="http://schemas.openxmlformats.org/officeDocument/2006/relationships/image" Target="../media/image234.jpeg"/></Relationships>
</file>

<file path=ppt/slides/_rels/slide183.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212.jpeg"/><Relationship Id="rId1" Type="http://schemas.openxmlformats.org/officeDocument/2006/relationships/slideLayout" Target="../slideLayouts/slideLayout1.xml"/><Relationship Id="rId5" Type="http://schemas.openxmlformats.org/officeDocument/2006/relationships/image" Target="../media/image237.jpeg"/><Relationship Id="rId4" Type="http://schemas.openxmlformats.org/officeDocument/2006/relationships/image" Target="../media/image223.jpeg"/></Relationships>
</file>

<file path=ppt/slides/_rels/slide185.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image" Target="../media/image239.jpe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1.xml"/><Relationship Id="rId4" Type="http://schemas.openxmlformats.org/officeDocument/2006/relationships/image" Target="../media/image242.png"/></Relationships>
</file>

<file path=ppt/slides/_rels/slide188.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jpeg"/><Relationship Id="rId1" Type="http://schemas.openxmlformats.org/officeDocument/2006/relationships/slideLayout" Target="../slideLayouts/slideLayout1.xml"/><Relationship Id="rId5" Type="http://schemas.openxmlformats.org/officeDocument/2006/relationships/image" Target="../media/image246.jpeg"/><Relationship Id="rId4" Type="http://schemas.openxmlformats.org/officeDocument/2006/relationships/image" Target="../media/image245.jpeg"/></Relationships>
</file>

<file path=ppt/slides/_rels/slide189.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9.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1.xml"/><Relationship Id="rId5" Type="http://schemas.openxmlformats.org/officeDocument/2006/relationships/image" Target="../media/image253.jpeg"/><Relationship Id="rId4" Type="http://schemas.openxmlformats.org/officeDocument/2006/relationships/image" Target="../media/image252.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image" Target="../media/image254.jpeg"/><Relationship Id="rId1" Type="http://schemas.openxmlformats.org/officeDocument/2006/relationships/slideLayout" Target="../slideLayouts/slideLayout1.xml"/><Relationship Id="rId5" Type="http://schemas.openxmlformats.org/officeDocument/2006/relationships/image" Target="../media/image257.jpeg"/><Relationship Id="rId4" Type="http://schemas.openxmlformats.org/officeDocument/2006/relationships/image" Target="../media/image256.jpeg"/></Relationships>
</file>

<file path=ppt/slides/_rels/slide195.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image" Target="../media/image258.png"/><Relationship Id="rId1" Type="http://schemas.openxmlformats.org/officeDocument/2006/relationships/slideLayout" Target="../slideLayouts/slideLayout1.xml"/><Relationship Id="rId4" Type="http://schemas.openxmlformats.org/officeDocument/2006/relationships/image" Target="../media/image259.jpeg"/></Relationships>
</file>

<file path=ppt/slides/_rels/slide196.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image" Target="../media/image255.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image" Target="../media/image256.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image" Target="../media/image257.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image" Target="../media/image263.jpeg"/><Relationship Id="rId1" Type="http://schemas.openxmlformats.org/officeDocument/2006/relationships/slideLayout" Target="../slideLayouts/slideLayout1.xml"/><Relationship Id="rId5" Type="http://schemas.openxmlformats.org/officeDocument/2006/relationships/image" Target="../media/image266.jpeg"/><Relationship Id="rId4" Type="http://schemas.openxmlformats.org/officeDocument/2006/relationships/image" Target="../media/image265.jpeg"/></Relationships>
</file>

<file path=ppt/slides/_rels/slide201.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image" Target="../media/image267.jpeg"/><Relationship Id="rId1" Type="http://schemas.openxmlformats.org/officeDocument/2006/relationships/slideLayout" Target="../slideLayouts/slideLayout1.xml"/><Relationship Id="rId4" Type="http://schemas.openxmlformats.org/officeDocument/2006/relationships/image" Target="../media/image269.jpe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image" Target="../media/image270.png"/><Relationship Id="rId1" Type="http://schemas.openxmlformats.org/officeDocument/2006/relationships/slideLayout" Target="../slideLayouts/slideLayout1.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0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5.png"/><Relationship Id="rId1" Type="http://schemas.openxmlformats.org/officeDocument/2006/relationships/slideLayout" Target="../slideLayouts/slideLayout1.xml"/><Relationship Id="rId6" Type="http://schemas.openxmlformats.org/officeDocument/2006/relationships/image" Target="../media/image273.jpeg"/><Relationship Id="rId5" Type="http://schemas.openxmlformats.org/officeDocument/2006/relationships/image" Target="../media/image277.jpeg"/><Relationship Id="rId4" Type="http://schemas.openxmlformats.org/officeDocument/2006/relationships/image" Target="../media/image276.jpe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8.png"/><Relationship Id="rId1" Type="http://schemas.openxmlformats.org/officeDocument/2006/relationships/slideLayout" Target="../slideLayouts/slideLayout1.xml"/><Relationship Id="rId5" Type="http://schemas.openxmlformats.org/officeDocument/2006/relationships/image" Target="../media/image275.png"/><Relationship Id="rId4" Type="http://schemas.openxmlformats.org/officeDocument/2006/relationships/image" Target="../media/image27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image" Target="../media/image276.jpeg"/><Relationship Id="rId1" Type="http://schemas.openxmlformats.org/officeDocument/2006/relationships/slideLayout" Target="../slideLayouts/slideLayout1.xml"/><Relationship Id="rId4" Type="http://schemas.openxmlformats.org/officeDocument/2006/relationships/image" Target="../media/image271.jpeg"/></Relationships>
</file>

<file path=ppt/slides/_rels/slide2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image" Target="../media/image281.jpeg"/><Relationship Id="rId1" Type="http://schemas.openxmlformats.org/officeDocument/2006/relationships/slideLayout" Target="../slideLayouts/slideLayout1.xml"/><Relationship Id="rId5" Type="http://schemas.openxmlformats.org/officeDocument/2006/relationships/image" Target="../media/image284.jpeg"/><Relationship Id="rId4" Type="http://schemas.openxmlformats.org/officeDocument/2006/relationships/image" Target="../media/image283.jpeg"/></Relationships>
</file>

<file path=ppt/slides/_rels/slide212.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image" Target="../media/image285.jpeg"/><Relationship Id="rId1" Type="http://schemas.openxmlformats.org/officeDocument/2006/relationships/slideLayout" Target="../slideLayouts/slideLayout1.xml"/><Relationship Id="rId5" Type="http://schemas.openxmlformats.org/officeDocument/2006/relationships/image" Target="../media/image273.jpeg"/><Relationship Id="rId4" Type="http://schemas.openxmlformats.org/officeDocument/2006/relationships/image" Target="../media/image286.jpe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287.jpe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288.jpe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8" Type="http://schemas.openxmlformats.org/officeDocument/2006/relationships/image" Target="../media/image295.jpeg"/><Relationship Id="rId3" Type="http://schemas.openxmlformats.org/officeDocument/2006/relationships/image" Target="../media/image290.jpeg"/><Relationship Id="rId7" Type="http://schemas.openxmlformats.org/officeDocument/2006/relationships/image" Target="../media/image294.jpeg"/><Relationship Id="rId2" Type="http://schemas.openxmlformats.org/officeDocument/2006/relationships/image" Target="../media/image289.jpeg"/><Relationship Id="rId1" Type="http://schemas.openxmlformats.org/officeDocument/2006/relationships/slideLayout" Target="../slideLayouts/slideLayout1.xml"/><Relationship Id="rId6" Type="http://schemas.openxmlformats.org/officeDocument/2006/relationships/image" Target="../media/image293.jpeg"/><Relationship Id="rId5" Type="http://schemas.openxmlformats.org/officeDocument/2006/relationships/image" Target="../media/image292.jpeg"/><Relationship Id="rId4" Type="http://schemas.openxmlformats.org/officeDocument/2006/relationships/image" Target="../media/image291.jpe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image" Target="../media/image296.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image" Target="../media/image299.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300.jpe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302.jpeg"/><Relationship Id="rId2" Type="http://schemas.openxmlformats.org/officeDocument/2006/relationships/image" Target="../media/image301.jpe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303.jpeg"/><Relationship Id="rId2" Type="http://schemas.openxmlformats.org/officeDocument/2006/relationships/image" Target="../media/image253.jpeg"/><Relationship Id="rId1" Type="http://schemas.openxmlformats.org/officeDocument/2006/relationships/slideLayout" Target="../slideLayouts/slideLayout1.xml"/><Relationship Id="rId4" Type="http://schemas.openxmlformats.org/officeDocument/2006/relationships/image" Target="../media/image304.jpeg"/></Relationships>
</file>

<file path=ppt/slides/_rels/slide225.xml.rels><?xml version="1.0" encoding="UTF-8" standalone="yes"?>
<Relationships xmlns="http://schemas.openxmlformats.org/package/2006/relationships"><Relationship Id="rId3" Type="http://schemas.openxmlformats.org/officeDocument/2006/relationships/image" Target="../media/image306.jpeg"/><Relationship Id="rId2" Type="http://schemas.openxmlformats.org/officeDocument/2006/relationships/image" Target="../media/image305.jpe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308.jpeg"/><Relationship Id="rId2" Type="http://schemas.openxmlformats.org/officeDocument/2006/relationships/image" Target="../media/image307.jpeg"/><Relationship Id="rId1" Type="http://schemas.openxmlformats.org/officeDocument/2006/relationships/slideLayout" Target="../slideLayouts/slideLayout1.xml"/><Relationship Id="rId4" Type="http://schemas.openxmlformats.org/officeDocument/2006/relationships/image" Target="../media/image309.jpeg"/></Relationships>
</file>

<file path=ppt/slides/_rels/slide228.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image" Target="../media/image310.jpeg"/><Relationship Id="rId1" Type="http://schemas.openxmlformats.org/officeDocument/2006/relationships/slideLayout" Target="../slideLayouts/slideLayout1.xml"/><Relationship Id="rId5" Type="http://schemas.openxmlformats.org/officeDocument/2006/relationships/image" Target="../media/image313.jpeg"/><Relationship Id="rId4" Type="http://schemas.openxmlformats.org/officeDocument/2006/relationships/image" Target="../media/image312.jpeg"/></Relationships>
</file>

<file path=ppt/slides/_rels/slide22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6.jpe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image" Target="../media/image319.jpe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321.jpeg"/><Relationship Id="rId7" Type="http://schemas.openxmlformats.org/officeDocument/2006/relationships/image" Target="../media/image325.jpeg"/><Relationship Id="rId2" Type="http://schemas.openxmlformats.org/officeDocument/2006/relationships/image" Target="../media/image320.jpeg"/><Relationship Id="rId1" Type="http://schemas.openxmlformats.org/officeDocument/2006/relationships/slideLayout" Target="../slideLayouts/slideLayout1.xml"/><Relationship Id="rId6" Type="http://schemas.openxmlformats.org/officeDocument/2006/relationships/image" Target="../media/image324.jpeg"/><Relationship Id="rId5" Type="http://schemas.openxmlformats.org/officeDocument/2006/relationships/image" Target="../media/image323.jpeg"/><Relationship Id="rId4" Type="http://schemas.openxmlformats.org/officeDocument/2006/relationships/image" Target="../media/image322.jpeg"/></Relationships>
</file>

<file path=ppt/slides/_rels/slide2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327.jpeg"/><Relationship Id="rId2" Type="http://schemas.openxmlformats.org/officeDocument/2006/relationships/image" Target="../media/image326.jpeg"/><Relationship Id="rId1" Type="http://schemas.openxmlformats.org/officeDocument/2006/relationships/slideLayout" Target="../slideLayouts/slideLayout1.xml"/><Relationship Id="rId4" Type="http://schemas.openxmlformats.org/officeDocument/2006/relationships/image" Target="../media/image324.jpeg"/></Relationships>
</file>

<file path=ppt/slides/_rels/slide241.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320.jpeg"/><Relationship Id="rId1" Type="http://schemas.openxmlformats.org/officeDocument/2006/relationships/slideLayout" Target="../slideLayouts/slideLayout1.xml"/><Relationship Id="rId4" Type="http://schemas.openxmlformats.org/officeDocument/2006/relationships/image" Target="../media/image329.jpeg"/></Relationships>
</file>

<file path=ppt/slides/_rels/slide242.xml.rels><?xml version="1.0" encoding="UTF-8" standalone="yes"?>
<Relationships xmlns="http://schemas.openxmlformats.org/package/2006/relationships"><Relationship Id="rId3" Type="http://schemas.openxmlformats.org/officeDocument/2006/relationships/image" Target="../media/image325.jpeg"/><Relationship Id="rId2" Type="http://schemas.openxmlformats.org/officeDocument/2006/relationships/image" Target="../media/image322.jpeg"/><Relationship Id="rId1" Type="http://schemas.openxmlformats.org/officeDocument/2006/relationships/slideLayout" Target="../slideLayouts/slideLayout1.xml"/><Relationship Id="rId4" Type="http://schemas.openxmlformats.org/officeDocument/2006/relationships/image" Target="../media/image323.jpeg"/></Relationships>
</file>

<file path=ppt/slides/_rels/slide243.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image" Target="../media/image330.jpeg"/><Relationship Id="rId1" Type="http://schemas.openxmlformats.org/officeDocument/2006/relationships/slideLayout" Target="../slideLayouts/slideLayout1.xml"/><Relationship Id="rId6" Type="http://schemas.openxmlformats.org/officeDocument/2006/relationships/image" Target="../media/image333.jpeg"/><Relationship Id="rId5" Type="http://schemas.openxmlformats.org/officeDocument/2006/relationships/image" Target="../media/image332.jpeg"/><Relationship Id="rId4" Type="http://schemas.openxmlformats.org/officeDocument/2006/relationships/image" Target="../media/image321.jpeg"/></Relationships>
</file>

<file path=ppt/slides/_rels/slide244.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336.jpeg"/><Relationship Id="rId2" Type="http://schemas.openxmlformats.org/officeDocument/2006/relationships/image" Target="../media/image335.jpeg"/><Relationship Id="rId1" Type="http://schemas.openxmlformats.org/officeDocument/2006/relationships/slideLayout" Target="../slideLayouts/slideLayout1.xml"/><Relationship Id="rId4" Type="http://schemas.openxmlformats.org/officeDocument/2006/relationships/image" Target="../media/image337.jpeg"/></Relationships>
</file>

<file path=ppt/slides/_rels/slide248.xml.rels><?xml version="1.0" encoding="UTF-8" standalone="yes"?>
<Relationships xmlns="http://schemas.openxmlformats.org/package/2006/relationships"><Relationship Id="rId2" Type="http://schemas.openxmlformats.org/officeDocument/2006/relationships/image" Target="../media/image338.jpe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image" Target="../media/image339.jpeg"/><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3" Type="http://schemas.openxmlformats.org/officeDocument/2006/relationships/image" Target="../media/image341.jpeg"/><Relationship Id="rId2" Type="http://schemas.openxmlformats.org/officeDocument/2006/relationships/image" Target="../media/image340.jpeg"/><Relationship Id="rId1" Type="http://schemas.openxmlformats.org/officeDocument/2006/relationships/slideLayout" Target="../slideLayouts/slideLayout1.xml"/><Relationship Id="rId4" Type="http://schemas.openxmlformats.org/officeDocument/2006/relationships/image" Target="../media/image342.jpe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image" Target="../media/image343.jpe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3" Type="http://schemas.openxmlformats.org/officeDocument/2006/relationships/image" Target="../media/image345.jpeg"/><Relationship Id="rId7" Type="http://schemas.openxmlformats.org/officeDocument/2006/relationships/image" Target="../media/image349.jpeg"/><Relationship Id="rId2" Type="http://schemas.openxmlformats.org/officeDocument/2006/relationships/image" Target="../media/image344.jpeg"/><Relationship Id="rId1" Type="http://schemas.openxmlformats.org/officeDocument/2006/relationships/slideLayout" Target="../slideLayouts/slideLayout1.xml"/><Relationship Id="rId6" Type="http://schemas.openxmlformats.org/officeDocument/2006/relationships/image" Target="../media/image348.jpeg"/><Relationship Id="rId5" Type="http://schemas.openxmlformats.org/officeDocument/2006/relationships/image" Target="../media/image347.jpeg"/><Relationship Id="rId4" Type="http://schemas.openxmlformats.org/officeDocument/2006/relationships/image" Target="../media/image346.jpeg"/></Relationships>
</file>

<file path=ppt/slides/_rels/slide261.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352.jpe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354.jpeg"/><Relationship Id="rId2" Type="http://schemas.openxmlformats.org/officeDocument/2006/relationships/image" Target="../media/image353.jpeg"/><Relationship Id="rId1" Type="http://schemas.openxmlformats.org/officeDocument/2006/relationships/slideLayout" Target="../slideLayouts/slideLayout1.xml"/><Relationship Id="rId4" Type="http://schemas.openxmlformats.org/officeDocument/2006/relationships/image" Target="../media/image355.jpeg"/></Relationships>
</file>

<file path=ppt/slides/_rels/slide264.xml.rels><?xml version="1.0" encoding="UTF-8" standalone="yes"?>
<Relationships xmlns="http://schemas.openxmlformats.org/package/2006/relationships"><Relationship Id="rId2" Type="http://schemas.openxmlformats.org/officeDocument/2006/relationships/image" Target="../media/image356.jpe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358.jpeg"/><Relationship Id="rId2" Type="http://schemas.openxmlformats.org/officeDocument/2006/relationships/image" Target="../media/image357.jpeg"/><Relationship Id="rId1" Type="http://schemas.openxmlformats.org/officeDocument/2006/relationships/slideLayout" Target="../slideLayouts/slideLayout1.xml"/><Relationship Id="rId4" Type="http://schemas.openxmlformats.org/officeDocument/2006/relationships/image" Target="../media/image359.jpeg"/></Relationships>
</file>

<file path=ppt/slides/_rels/slide266.xml.rels><?xml version="1.0" encoding="UTF-8" standalone="yes"?>
<Relationships xmlns="http://schemas.openxmlformats.org/package/2006/relationships"><Relationship Id="rId3" Type="http://schemas.openxmlformats.org/officeDocument/2006/relationships/image" Target="../media/image357.jpeg"/><Relationship Id="rId2" Type="http://schemas.openxmlformats.org/officeDocument/2006/relationships/image" Target="../media/image360.jpeg"/><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358.jpeg"/><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image" Target="../media/image362.jpeg"/><Relationship Id="rId2" Type="http://schemas.openxmlformats.org/officeDocument/2006/relationships/image" Target="../media/image359.jpeg"/><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3" Type="http://schemas.openxmlformats.org/officeDocument/2006/relationships/image" Target="../media/image364.jpeg"/><Relationship Id="rId2" Type="http://schemas.openxmlformats.org/officeDocument/2006/relationships/image" Target="../media/image36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3" Type="http://schemas.openxmlformats.org/officeDocument/2006/relationships/image" Target="../media/image366.jpeg"/><Relationship Id="rId2" Type="http://schemas.openxmlformats.org/officeDocument/2006/relationships/image" Target="../media/image365.jpeg"/><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3" Type="http://schemas.openxmlformats.org/officeDocument/2006/relationships/image" Target="../media/image368.jpeg"/><Relationship Id="rId2" Type="http://schemas.openxmlformats.org/officeDocument/2006/relationships/image" Target="../media/image367.jpeg"/><Relationship Id="rId1" Type="http://schemas.openxmlformats.org/officeDocument/2006/relationships/slideLayout" Target="../slideLayouts/slideLayout1.xml"/><Relationship Id="rId4" Type="http://schemas.openxmlformats.org/officeDocument/2006/relationships/image" Target="../media/image369.jpe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image" Target="../media/image370.jpeg"/><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2" Type="http://schemas.openxmlformats.org/officeDocument/2006/relationships/image" Target="../media/image371.jpeg"/><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3" Type="http://schemas.openxmlformats.org/officeDocument/2006/relationships/image" Target="../media/image373.jpeg"/><Relationship Id="rId2" Type="http://schemas.openxmlformats.org/officeDocument/2006/relationships/image" Target="../media/image372.jpeg"/><Relationship Id="rId1" Type="http://schemas.openxmlformats.org/officeDocument/2006/relationships/slideLayout" Target="../slideLayouts/slideLayout1.xml"/><Relationship Id="rId4" Type="http://schemas.openxmlformats.org/officeDocument/2006/relationships/image" Target="../media/image374.jpe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376.jpeg"/><Relationship Id="rId7" Type="http://schemas.openxmlformats.org/officeDocument/2006/relationships/image" Target="../media/image380.jpeg"/><Relationship Id="rId2" Type="http://schemas.openxmlformats.org/officeDocument/2006/relationships/image" Target="../media/image375.jpeg"/><Relationship Id="rId1" Type="http://schemas.openxmlformats.org/officeDocument/2006/relationships/slideLayout" Target="../slideLayouts/slideLayout1.xml"/><Relationship Id="rId6" Type="http://schemas.openxmlformats.org/officeDocument/2006/relationships/image" Target="../media/image379.jpeg"/><Relationship Id="rId5" Type="http://schemas.openxmlformats.org/officeDocument/2006/relationships/image" Target="../media/image378.jpeg"/><Relationship Id="rId4" Type="http://schemas.openxmlformats.org/officeDocument/2006/relationships/image" Target="../media/image377.jpeg"/></Relationships>
</file>

<file path=ppt/slides/_rels/slide281.xml.rels><?xml version="1.0" encoding="UTF-8" standalone="yes"?>
<Relationships xmlns="http://schemas.openxmlformats.org/package/2006/relationships"><Relationship Id="rId3" Type="http://schemas.openxmlformats.org/officeDocument/2006/relationships/image" Target="../media/image382.jpeg"/><Relationship Id="rId7" Type="http://schemas.openxmlformats.org/officeDocument/2006/relationships/image" Target="../media/image386.jpeg"/><Relationship Id="rId2" Type="http://schemas.openxmlformats.org/officeDocument/2006/relationships/image" Target="../media/image381.jpeg"/><Relationship Id="rId1" Type="http://schemas.openxmlformats.org/officeDocument/2006/relationships/slideLayout" Target="../slideLayouts/slideLayout1.xml"/><Relationship Id="rId6" Type="http://schemas.openxmlformats.org/officeDocument/2006/relationships/image" Target="../media/image385.jpeg"/><Relationship Id="rId5" Type="http://schemas.openxmlformats.org/officeDocument/2006/relationships/image" Target="../media/image384.jpeg"/><Relationship Id="rId4" Type="http://schemas.openxmlformats.org/officeDocument/2006/relationships/image" Target="../media/image383.jpeg"/></Relationships>
</file>

<file path=ppt/slides/_rels/slide282.xml.rels><?xml version="1.0" encoding="UTF-8" standalone="yes"?>
<Relationships xmlns="http://schemas.openxmlformats.org/package/2006/relationships"><Relationship Id="rId2" Type="http://schemas.openxmlformats.org/officeDocument/2006/relationships/image" Target="../media/image387.jpeg"/><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2" Type="http://schemas.openxmlformats.org/officeDocument/2006/relationships/image" Target="../media/image389.jpeg"/><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3" Type="http://schemas.openxmlformats.org/officeDocument/2006/relationships/image" Target="../media/image391.jpeg"/><Relationship Id="rId2" Type="http://schemas.openxmlformats.org/officeDocument/2006/relationships/image" Target="../media/image390.jpeg"/><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3" Type="http://schemas.openxmlformats.org/officeDocument/2006/relationships/image" Target="../media/image393.jpeg"/><Relationship Id="rId2" Type="http://schemas.openxmlformats.org/officeDocument/2006/relationships/image" Target="../media/image392.jpeg"/><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3" Type="http://schemas.openxmlformats.org/officeDocument/2006/relationships/image" Target="../media/image395.jpeg"/><Relationship Id="rId2" Type="http://schemas.openxmlformats.org/officeDocument/2006/relationships/image" Target="../media/image39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397.jpeg"/><Relationship Id="rId2" Type="http://schemas.openxmlformats.org/officeDocument/2006/relationships/image" Target="../media/image396.jpeg"/><Relationship Id="rId1" Type="http://schemas.openxmlformats.org/officeDocument/2006/relationships/slideLayout" Target="../slideLayouts/slideLayout1.xml"/><Relationship Id="rId5" Type="http://schemas.openxmlformats.org/officeDocument/2006/relationships/image" Target="../media/image399.jpeg"/><Relationship Id="rId4" Type="http://schemas.openxmlformats.org/officeDocument/2006/relationships/image" Target="../media/image398.jpe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image" Target="../media/image400.jpeg"/><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3" Type="http://schemas.openxmlformats.org/officeDocument/2006/relationships/image" Target="../media/image402.jpeg"/><Relationship Id="rId2" Type="http://schemas.openxmlformats.org/officeDocument/2006/relationships/image" Target="../media/image401.jpeg"/><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2" Type="http://schemas.openxmlformats.org/officeDocument/2006/relationships/image" Target="../media/image403.jpeg"/><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image" Target="../media/image404.jpeg"/><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jpeg"/><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410.jpeg"/><Relationship Id="rId2" Type="http://schemas.openxmlformats.org/officeDocument/2006/relationships/image" Target="../media/image409.jpeg"/><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3" Type="http://schemas.openxmlformats.org/officeDocument/2006/relationships/image" Target="../media/image412.jpeg"/><Relationship Id="rId2" Type="http://schemas.openxmlformats.org/officeDocument/2006/relationships/image" Target="../media/image411.png"/><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1.xml"/><Relationship Id="rId5" Type="http://schemas.openxmlformats.org/officeDocument/2006/relationships/image" Target="../media/image408.jpeg"/><Relationship Id="rId4" Type="http://schemas.openxmlformats.org/officeDocument/2006/relationships/image" Target="../media/image406.pn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15.jpeg"/><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image" Target="../media/image416.jpeg"/><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image" Target="../media/image417.jpeg"/><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image" Target="../media/image418.jpeg"/><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2" Type="http://schemas.openxmlformats.org/officeDocument/2006/relationships/image" Target="../media/image419.jpeg"/><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image" Target="../media/image420.jpeg"/><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422.jpeg"/><Relationship Id="rId2" Type="http://schemas.openxmlformats.org/officeDocument/2006/relationships/image" Target="../media/image418.jpeg"/><Relationship Id="rId1" Type="http://schemas.openxmlformats.org/officeDocument/2006/relationships/slideLayout" Target="../slideLayouts/slideLayout1.xml"/><Relationship Id="rId4" Type="http://schemas.openxmlformats.org/officeDocument/2006/relationships/image" Target="../media/image423.jpe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6.jpeg"/><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3" Type="http://schemas.openxmlformats.org/officeDocument/2006/relationships/image" Target="../media/image425.jpeg"/><Relationship Id="rId2" Type="http://schemas.openxmlformats.org/officeDocument/2006/relationships/image" Target="../media/image424.jpeg"/><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3" Type="http://schemas.openxmlformats.org/officeDocument/2006/relationships/image" Target="../media/image427.jpeg"/><Relationship Id="rId2" Type="http://schemas.openxmlformats.org/officeDocument/2006/relationships/image" Target="../media/image426.jpeg"/><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3" Type="http://schemas.openxmlformats.org/officeDocument/2006/relationships/image" Target="../media/image429.jpeg"/><Relationship Id="rId2" Type="http://schemas.openxmlformats.org/officeDocument/2006/relationships/image" Target="../media/image428.jpeg"/><Relationship Id="rId1" Type="http://schemas.openxmlformats.org/officeDocument/2006/relationships/slideLayout" Target="../slideLayouts/slideLayout1.xml"/><Relationship Id="rId4" Type="http://schemas.openxmlformats.org/officeDocument/2006/relationships/image" Target="../media/image430.jpe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2" Type="http://schemas.openxmlformats.org/officeDocument/2006/relationships/image" Target="../media/image431.jpeg"/><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2" Type="http://schemas.openxmlformats.org/officeDocument/2006/relationships/image" Target="../media/image433.jpeg"/><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2" Type="http://schemas.openxmlformats.org/officeDocument/2006/relationships/image" Target="../media/image435.jpeg"/><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image" Target="../media/image436.jpeg"/><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3" Type="http://schemas.openxmlformats.org/officeDocument/2006/relationships/image" Target="../media/image438.jpeg"/><Relationship Id="rId2" Type="http://schemas.openxmlformats.org/officeDocument/2006/relationships/image" Target="../media/image437.jpeg"/><Relationship Id="rId1" Type="http://schemas.openxmlformats.org/officeDocument/2006/relationships/slideLayout" Target="../slideLayouts/slideLayout1.xml"/><Relationship Id="rId6" Type="http://schemas.openxmlformats.org/officeDocument/2006/relationships/image" Target="../media/image441.jpeg"/><Relationship Id="rId5" Type="http://schemas.openxmlformats.org/officeDocument/2006/relationships/image" Target="../media/image440.png"/><Relationship Id="rId4" Type="http://schemas.openxmlformats.org/officeDocument/2006/relationships/image" Target="../media/image439.jpeg"/></Relationships>
</file>

<file path=ppt/slides/_rels/slide348.xml.rels><?xml version="1.0" encoding="UTF-8" standalone="yes"?>
<Relationships xmlns="http://schemas.openxmlformats.org/package/2006/relationships"><Relationship Id="rId8" Type="http://schemas.openxmlformats.org/officeDocument/2006/relationships/image" Target="../media/image448.png"/><Relationship Id="rId3" Type="http://schemas.openxmlformats.org/officeDocument/2006/relationships/image" Target="../media/image443.jpeg"/><Relationship Id="rId7" Type="http://schemas.openxmlformats.org/officeDocument/2006/relationships/image" Target="../media/image447.png"/><Relationship Id="rId2" Type="http://schemas.openxmlformats.org/officeDocument/2006/relationships/image" Target="../media/image442.png"/><Relationship Id="rId1" Type="http://schemas.openxmlformats.org/officeDocument/2006/relationships/slideLayout" Target="../slideLayouts/slideLayout1.xml"/><Relationship Id="rId6" Type="http://schemas.openxmlformats.org/officeDocument/2006/relationships/image" Target="../media/image446.jpeg"/><Relationship Id="rId5" Type="http://schemas.openxmlformats.org/officeDocument/2006/relationships/image" Target="../media/image445.png"/><Relationship Id="rId10" Type="http://schemas.openxmlformats.org/officeDocument/2006/relationships/image" Target="../media/image450.jpeg"/><Relationship Id="rId4" Type="http://schemas.openxmlformats.org/officeDocument/2006/relationships/image" Target="../media/image444.png"/><Relationship Id="rId9" Type="http://schemas.openxmlformats.org/officeDocument/2006/relationships/image" Target="../media/image449.png"/></Relationships>
</file>

<file path=ppt/slides/_rels/slide349.xml.rels><?xml version="1.0" encoding="UTF-8" standalone="yes"?>
<Relationships xmlns="http://schemas.openxmlformats.org/package/2006/relationships"><Relationship Id="rId2" Type="http://schemas.openxmlformats.org/officeDocument/2006/relationships/image" Target="../media/image45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7.gif"/><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 Id="rId9" Type="http://schemas.openxmlformats.org/officeDocument/2006/relationships/image" Target="../media/image57.jpeg"/></Relationships>
</file>

<file path=ppt/slides/_rels/slide6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7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55.jpeg"/><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7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79.jpeg"/><Relationship Id="rId2" Type="http://schemas.openxmlformats.org/officeDocument/2006/relationships/image" Target="../media/image75.jpeg"/><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56.jpeg"/><Relationship Id="rId4" Type="http://schemas.openxmlformats.org/officeDocument/2006/relationships/image" Target="../media/image77.jpeg"/></Relationships>
</file>

<file path=ppt/slides/_rels/slide7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2.jpeg"/><Relationship Id="rId4" Type="http://schemas.openxmlformats.org/officeDocument/2006/relationships/image" Target="../media/image8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0.jpeg"/><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8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jpe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124200"/>
            <a:ext cx="8534400" cy="2514600"/>
          </a:xfrm>
        </p:spPr>
        <p:txBody>
          <a:bodyPr/>
          <a:lstStyle/>
          <a:p>
            <a:pPr marL="0" indent="0">
              <a:buNone/>
            </a:pPr>
            <a:r>
              <a:rPr lang="en-IN" sz="4000" dirty="0" smtClean="0">
                <a:latin typeface="Bodoni MT Black" panose="02070A03080606020203" pitchFamily="18" charset="0"/>
              </a:rPr>
              <a:t>DIPLOMA IN FIRE &amp; SAFETY ENGINEERING</a:t>
            </a:r>
            <a:br>
              <a:rPr lang="en-IN" sz="4000" dirty="0" smtClean="0">
                <a:latin typeface="Bodoni MT Black" panose="02070A03080606020203" pitchFamily="18" charset="0"/>
              </a:rPr>
            </a:br>
            <a:r>
              <a:rPr lang="en-IN" sz="4000" dirty="0" smtClean="0">
                <a:latin typeface="Bodoni MT Black" panose="02070A03080606020203" pitchFamily="18" charset="0"/>
              </a:rPr>
              <a:t>(</a:t>
            </a:r>
            <a:r>
              <a:rPr lang="en-IN" sz="2400" dirty="0" smtClean="0">
                <a:latin typeface="Bodoni MT Black" panose="02070A03080606020203" pitchFamily="18" charset="0"/>
              </a:rPr>
              <a:t>BSS- APPROVED BY GOVT OF INDIA)</a:t>
            </a:r>
            <a:endParaRPr lang="en-IN" sz="2400" dirty="0">
              <a:latin typeface="Bodoni MT Black" panose="02070A03080606020203" pitchFamily="18" charset="0"/>
            </a:endParaRPr>
          </a:p>
        </p:txBody>
      </p:sp>
      <p:sp>
        <p:nvSpPr>
          <p:cNvPr id="4" name="Content Placeholder 3"/>
          <p:cNvSpPr>
            <a:spLocks noGrp="1"/>
          </p:cNvSpPr>
          <p:nvPr>
            <p:ph sz="quarter" idx="14"/>
          </p:nvPr>
        </p:nvSpPr>
        <p:spPr>
          <a:xfrm>
            <a:off x="13952" y="1660490"/>
            <a:ext cx="9054921" cy="419101"/>
          </a:xfrm>
        </p:spPr>
        <p:txBody>
          <a:bodyPr>
            <a:normAutofit fontScale="92500" lnSpcReduction="10000"/>
          </a:bodyPr>
          <a:lstStyle/>
          <a:p>
            <a:pPr marL="45720" indent="0">
              <a:buNone/>
            </a:pPr>
            <a:r>
              <a:rPr lang="en-US" b="1" dirty="0">
                <a:solidFill>
                  <a:srgbClr val="FF0000"/>
                </a:solidFill>
              </a:rPr>
              <a:t>(An ISO 9001-2008 Certified Safety Training and Consulting Organization)</a:t>
            </a:r>
            <a:endParaRPr lang="en-US" dirty="0">
              <a:solidFill>
                <a:srgbClr val="FF0000"/>
              </a:solidFill>
            </a:endParaRPr>
          </a:p>
          <a:p>
            <a:pPr marL="45720" indent="0">
              <a:buNone/>
            </a:pPr>
            <a:endParaRPr lang="en-IN" dirty="0"/>
          </a:p>
        </p:txBody>
      </p:sp>
      <p:pic>
        <p:nvPicPr>
          <p:cNvPr id="5" name="Content Placeholder 4" descr="E:\Logo\Logo.tif"/>
          <p:cNvPicPr>
            <a:picLocks noGrp="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52400"/>
            <a:ext cx="7467600" cy="1409007"/>
          </a:xfrm>
          <a:prstGeom prst="rect">
            <a:avLst/>
          </a:prstGeom>
          <a:noFill/>
          <a:extLst/>
        </p:spPr>
      </p:pic>
    </p:spTree>
    <p:extLst>
      <p:ext uri="{BB962C8B-B14F-4D97-AF65-F5344CB8AC3E}">
        <p14:creationId xmlns:p14="http://schemas.microsoft.com/office/powerpoint/2010/main" val="53792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09600" y="2209800"/>
            <a:ext cx="8763000" cy="4876800"/>
          </a:xfrm>
        </p:spPr>
        <p:txBody>
          <a:bodyPr>
            <a:normAutofit/>
          </a:bodyPr>
          <a:lstStyle/>
          <a:p>
            <a:r>
              <a:rPr lang="en-US" sz="6600" dirty="0" smtClean="0">
                <a:latin typeface="Lucida Fax" pitchFamily="18" charset="0"/>
              </a:rPr>
              <a:t>H- HEALTH </a:t>
            </a:r>
          </a:p>
          <a:p>
            <a:r>
              <a:rPr lang="en-US" sz="6600" dirty="0" smtClean="0">
                <a:latin typeface="Lucida Fax" pitchFamily="18" charset="0"/>
              </a:rPr>
              <a:t>S- SAFETY </a:t>
            </a:r>
          </a:p>
          <a:p>
            <a:r>
              <a:rPr lang="en-US" sz="6600" dirty="0" smtClean="0">
                <a:latin typeface="Lucida Fax" pitchFamily="18" charset="0"/>
              </a:rPr>
              <a:t>E- ENVIRONMENT </a:t>
            </a:r>
            <a:endParaRPr lang="en-US" sz="6600" dirty="0">
              <a:latin typeface="Lucida Fax" pitchFamily="18" charset="0"/>
            </a:endParaRPr>
          </a:p>
        </p:txBody>
      </p:sp>
      <p:sp>
        <p:nvSpPr>
          <p:cNvPr id="3" name="Title 2"/>
          <p:cNvSpPr>
            <a:spLocks noGrp="1"/>
          </p:cNvSpPr>
          <p:nvPr>
            <p:ph type="ctrTitle"/>
          </p:nvPr>
        </p:nvSpPr>
        <p:spPr>
          <a:xfrm>
            <a:off x="304800" y="152401"/>
            <a:ext cx="6857999" cy="1371599"/>
          </a:xfrm>
        </p:spPr>
        <p:txBody>
          <a:bodyPr/>
          <a:lstStyle/>
          <a:p>
            <a:pPr marL="182880" indent="0">
              <a:buNone/>
            </a:pPr>
            <a:r>
              <a:rPr lang="en-US" sz="9600" u="sng" dirty="0" smtClean="0">
                <a:latin typeface="Bodoni MT Black" pitchFamily="18" charset="0"/>
              </a:rPr>
              <a:t>HSE </a:t>
            </a:r>
            <a:endParaRPr lang="en-US" sz="9600" u="sng" dirty="0">
              <a:latin typeface="Bodoni MT Black" pitchFamily="18" charset="0"/>
            </a:endParaRPr>
          </a:p>
        </p:txBody>
      </p:sp>
    </p:spTree>
    <p:extLst>
      <p:ext uri="{BB962C8B-B14F-4D97-AF65-F5344CB8AC3E}">
        <p14:creationId xmlns:p14="http://schemas.microsoft.com/office/powerpoint/2010/main" val="414567285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219200"/>
            <a:ext cx="8763000" cy="5791200"/>
          </a:xfrm>
        </p:spPr>
        <p:txBody>
          <a:bodyPr>
            <a:normAutofit/>
          </a:bodyPr>
          <a:lstStyle/>
          <a:p>
            <a:r>
              <a:rPr lang="en-US" sz="2400" dirty="0" smtClean="0">
                <a:latin typeface="Lucida Fax" pitchFamily="18" charset="0"/>
              </a:rPr>
              <a:t>BAD HOUSEKEEPING </a:t>
            </a:r>
          </a:p>
          <a:p>
            <a:r>
              <a:rPr lang="en-US" sz="2400" dirty="0">
                <a:latin typeface="Lucida Fax" pitchFamily="18" charset="0"/>
              </a:rPr>
              <a:t>	</a:t>
            </a:r>
            <a:r>
              <a:rPr lang="en-US" sz="2400" dirty="0" smtClean="0">
                <a:latin typeface="Lucida Fax" pitchFamily="18" charset="0"/>
              </a:rPr>
              <a:t>			                   </a:t>
            </a:r>
          </a:p>
          <a:p>
            <a:endParaRPr lang="en-US" sz="2400" dirty="0">
              <a:latin typeface="Lucida Fax" pitchFamily="18" charset="0"/>
            </a:endParaRPr>
          </a:p>
        </p:txBody>
      </p:sp>
      <p:sp>
        <p:nvSpPr>
          <p:cNvPr id="3" name="Title 2"/>
          <p:cNvSpPr>
            <a:spLocks noGrp="1"/>
          </p:cNvSpPr>
          <p:nvPr>
            <p:ph type="ctrTitle"/>
          </p:nvPr>
        </p:nvSpPr>
        <p:spPr>
          <a:xfrm>
            <a:off x="76200" y="228600"/>
            <a:ext cx="7937351" cy="838199"/>
          </a:xfrm>
        </p:spPr>
        <p:txBody>
          <a:bodyPr/>
          <a:lstStyle/>
          <a:p>
            <a:pPr marL="182880" indent="0">
              <a:buNone/>
            </a:pPr>
            <a:r>
              <a:rPr lang="en-US" sz="4000" u="sng" dirty="0">
                <a:latin typeface="Bodoni MT Black" pitchFamily="18" charset="0"/>
              </a:rPr>
              <a:t>HOUSE KEEPING</a:t>
            </a:r>
            <a:endParaRPr lang="en-US" sz="4000" dirty="0">
              <a:latin typeface="Bodoni MT Black"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23" y="1994064"/>
            <a:ext cx="5698177" cy="40623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994063"/>
            <a:ext cx="3048000" cy="4138551"/>
          </a:xfrm>
          <a:prstGeom prst="rect">
            <a:avLst/>
          </a:prstGeom>
        </p:spPr>
      </p:pic>
    </p:spTree>
    <p:extLst>
      <p:ext uri="{BB962C8B-B14F-4D97-AF65-F5344CB8AC3E}">
        <p14:creationId xmlns:p14="http://schemas.microsoft.com/office/powerpoint/2010/main" val="39074767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1"/>
            <a:ext cx="8991600" cy="4867864"/>
          </a:xfrm>
        </p:spPr>
        <p:txBody>
          <a:bodyPr>
            <a:normAutofit/>
          </a:bodyPr>
          <a:lstStyle/>
          <a:p>
            <a:r>
              <a:rPr lang="en-US" sz="2400" u="sng" dirty="0" smtClean="0">
                <a:latin typeface="Lucida Fax" pitchFamily="18" charset="0"/>
              </a:rPr>
              <a:t>GOOD HOUSE KEEPING</a:t>
            </a:r>
          </a:p>
          <a:p>
            <a:endParaRPr lang="en-US" sz="2400" dirty="0">
              <a:latin typeface="Lucida Fax" pitchFamily="18" charset="0"/>
            </a:endParaRPr>
          </a:p>
        </p:txBody>
      </p:sp>
      <p:sp>
        <p:nvSpPr>
          <p:cNvPr id="3" name="Title 2"/>
          <p:cNvSpPr>
            <a:spLocks noGrp="1"/>
          </p:cNvSpPr>
          <p:nvPr>
            <p:ph type="ctrTitle"/>
          </p:nvPr>
        </p:nvSpPr>
        <p:spPr>
          <a:xfrm>
            <a:off x="152400" y="76200"/>
            <a:ext cx="7175351" cy="906310"/>
          </a:xfrm>
        </p:spPr>
        <p:txBody>
          <a:bodyPr/>
          <a:lstStyle/>
          <a:p>
            <a:pPr marL="182880" indent="0">
              <a:buNone/>
            </a:pPr>
            <a:r>
              <a:rPr lang="en-US" sz="4000" u="sng" dirty="0">
                <a:latin typeface="Bodoni MT Black" pitchFamily="18" charset="0"/>
              </a:rPr>
              <a:t>HOUSE KEEPING</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331" y="1878280"/>
            <a:ext cx="4070269" cy="47897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8280"/>
            <a:ext cx="4800600" cy="22611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 y="4305795"/>
            <a:ext cx="4800600" cy="2362200"/>
          </a:xfrm>
          <a:prstGeom prst="rect">
            <a:avLst/>
          </a:prstGeom>
        </p:spPr>
      </p:pic>
    </p:spTree>
    <p:extLst>
      <p:ext uri="{BB962C8B-B14F-4D97-AF65-F5344CB8AC3E}">
        <p14:creationId xmlns:p14="http://schemas.microsoft.com/office/powerpoint/2010/main" val="28651842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143000"/>
            <a:ext cx="9144000" cy="5715000"/>
          </a:xfrm>
        </p:spPr>
        <p:txBody>
          <a:bodyPr>
            <a:normAutofit/>
          </a:bodyPr>
          <a:lstStyle/>
          <a:p>
            <a:r>
              <a:rPr lang="en-US" sz="2400" u="sng" dirty="0" smtClean="0">
                <a:latin typeface="Lucida Fax" pitchFamily="18" charset="0"/>
              </a:rPr>
              <a:t>BAD HOUSE KEEPING</a:t>
            </a:r>
          </a:p>
          <a:p>
            <a:endParaRPr lang="en-US" sz="2400" dirty="0">
              <a:latin typeface="Lucida Fax" pitchFamily="18" charset="0"/>
            </a:endParaRPr>
          </a:p>
        </p:txBody>
      </p:sp>
      <p:sp>
        <p:nvSpPr>
          <p:cNvPr id="3" name="Title 2"/>
          <p:cNvSpPr>
            <a:spLocks noGrp="1"/>
          </p:cNvSpPr>
          <p:nvPr>
            <p:ph type="ctrTitle"/>
          </p:nvPr>
        </p:nvSpPr>
        <p:spPr>
          <a:xfrm>
            <a:off x="0" y="228600"/>
            <a:ext cx="7175351" cy="1066800"/>
          </a:xfrm>
        </p:spPr>
        <p:txBody>
          <a:bodyPr/>
          <a:lstStyle/>
          <a:p>
            <a:pPr marL="182880" indent="0">
              <a:buNone/>
            </a:pPr>
            <a:r>
              <a:rPr lang="en-US" sz="4000" u="sng" dirty="0">
                <a:latin typeface="Bodoni MT Black" pitchFamily="18" charset="0"/>
              </a:rPr>
              <a:t>HOUSE KEEPING</a:t>
            </a:r>
            <a:endParaRPr lang="en-US" sz="4000" dirty="0">
              <a:latin typeface="Bodoni MT Black"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752600"/>
            <a:ext cx="2514600" cy="2667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724400"/>
            <a:ext cx="3630881" cy="1981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1752600"/>
            <a:ext cx="2514600" cy="2667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4724400"/>
            <a:ext cx="3609975" cy="19812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800" y="1739736"/>
            <a:ext cx="2847975" cy="2666999"/>
          </a:xfrm>
          <a:prstGeom prst="rect">
            <a:avLst/>
          </a:prstGeom>
        </p:spPr>
      </p:pic>
    </p:spTree>
    <p:extLst>
      <p:ext uri="{BB962C8B-B14F-4D97-AF65-F5344CB8AC3E}">
        <p14:creationId xmlns:p14="http://schemas.microsoft.com/office/powerpoint/2010/main" val="119906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334000" y="5562600"/>
            <a:ext cx="5637010" cy="882119"/>
          </a:xfrm>
        </p:spPr>
        <p:txBody>
          <a:bodyPr>
            <a:normAutofit/>
          </a:bodyPr>
          <a:lstStyle/>
          <a:p>
            <a:r>
              <a:rPr lang="en-US" sz="1600" dirty="0" smtClean="0">
                <a:latin typeface="Lucida Fax" pitchFamily="18" charset="0"/>
              </a:rPr>
              <a:t>GLOBAL SAFETU STUDIES</a:t>
            </a:r>
            <a:endParaRPr lang="en-US" sz="1600" dirty="0">
              <a:latin typeface="Lucida Fax" pitchFamily="18" charset="0"/>
            </a:endParaRPr>
          </a:p>
        </p:txBody>
      </p:sp>
      <p:sp>
        <p:nvSpPr>
          <p:cNvPr id="3" name="Title 2"/>
          <p:cNvSpPr>
            <a:spLocks noGrp="1"/>
          </p:cNvSpPr>
          <p:nvPr>
            <p:ph type="ctrTitle"/>
          </p:nvPr>
        </p:nvSpPr>
        <p:spPr>
          <a:xfrm>
            <a:off x="152400" y="1371600"/>
            <a:ext cx="8153400" cy="1447800"/>
          </a:xfrm>
        </p:spPr>
        <p:txBody>
          <a:bodyPr/>
          <a:lstStyle/>
          <a:p>
            <a:pPr marL="182880" indent="0">
              <a:buNone/>
            </a:pPr>
            <a:r>
              <a:rPr lang="en-US" sz="6600" u="sng" dirty="0">
                <a:latin typeface="Bodoni MT Black" pitchFamily="18" charset="0"/>
              </a:rPr>
              <a:t>ENVIRONMENT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1" y="2667000"/>
            <a:ext cx="4632736" cy="2895600"/>
          </a:xfrm>
          <a:prstGeom prst="rect">
            <a:avLst/>
          </a:prstGeom>
        </p:spPr>
      </p:pic>
    </p:spTree>
    <p:extLst>
      <p:ext uri="{BB962C8B-B14F-4D97-AF65-F5344CB8AC3E}">
        <p14:creationId xmlns:p14="http://schemas.microsoft.com/office/powerpoint/2010/main" val="2340673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715000"/>
          </a:xfrm>
        </p:spPr>
        <p:txBody>
          <a:bodyPr>
            <a:normAutofit/>
          </a:bodyPr>
          <a:lstStyle/>
          <a:p>
            <a:r>
              <a:rPr lang="en-US" sz="2400" b="1" u="sng" dirty="0" smtClean="0">
                <a:latin typeface="Lucida Fax" pitchFamily="18" charset="0"/>
              </a:rPr>
              <a:t>DEFINITION</a:t>
            </a:r>
          </a:p>
          <a:p>
            <a:endParaRPr lang="en-US" sz="2400" b="1" u="sng" dirty="0">
              <a:latin typeface="Lucida Fax" pitchFamily="18" charset="0"/>
            </a:endParaRPr>
          </a:p>
          <a:p>
            <a:r>
              <a:rPr lang="en-US" sz="2400" dirty="0" smtClean="0">
                <a:latin typeface="Lucida Fax" pitchFamily="18" charset="0"/>
              </a:rPr>
              <a:t>ENVIRONMENT </a:t>
            </a:r>
            <a:r>
              <a:rPr lang="en-US" sz="2400" dirty="0">
                <a:latin typeface="Lucida Fax" pitchFamily="18" charset="0"/>
              </a:rPr>
              <a:t>MEANS THE SURROUNDING IN WHICH AS ORGANIZATION OPERATE INCLUDING AIR, WATER, LAND, NATURAL RESOURES, FLORA HUMAN AND THEIR INTER RELTIONSHIP. </a:t>
            </a:r>
          </a:p>
          <a:p>
            <a:endParaRPr lang="en-US" sz="2400" b="1" u="sng" dirty="0">
              <a:latin typeface="Lucida Fax" pitchFamily="18" charset="0"/>
            </a:endParaRPr>
          </a:p>
        </p:txBody>
      </p:sp>
      <p:sp>
        <p:nvSpPr>
          <p:cNvPr id="3" name="Title 2"/>
          <p:cNvSpPr>
            <a:spLocks noGrp="1"/>
          </p:cNvSpPr>
          <p:nvPr>
            <p:ph type="ctrTitle"/>
          </p:nvPr>
        </p:nvSpPr>
        <p:spPr>
          <a:xfrm>
            <a:off x="152400" y="152401"/>
            <a:ext cx="8839200" cy="685799"/>
          </a:xfrm>
        </p:spPr>
        <p:txBody>
          <a:bodyPr/>
          <a:lstStyle/>
          <a:p>
            <a:pPr marL="182880" indent="0">
              <a:buNone/>
            </a:pPr>
            <a:r>
              <a:rPr lang="en-US" sz="4000" u="sng" dirty="0">
                <a:latin typeface="Bodoni MT Black" pitchFamily="18" charset="0"/>
              </a:rPr>
              <a:t>ENVIRONMENT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657600"/>
            <a:ext cx="5181600" cy="2895600"/>
          </a:xfrm>
          <a:prstGeom prst="rect">
            <a:avLst/>
          </a:prstGeom>
        </p:spPr>
      </p:pic>
    </p:spTree>
    <p:extLst>
      <p:ext uri="{BB962C8B-B14F-4D97-AF65-F5344CB8AC3E}">
        <p14:creationId xmlns:p14="http://schemas.microsoft.com/office/powerpoint/2010/main" val="10505986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562599"/>
          </a:xfrm>
        </p:spPr>
        <p:txBody>
          <a:bodyPr>
            <a:normAutofit/>
          </a:bodyPr>
          <a:lstStyle/>
          <a:p>
            <a:r>
              <a:rPr lang="en-US" sz="2400" b="1" u="sng" dirty="0" smtClean="0">
                <a:latin typeface="Lucida Fax" pitchFamily="18" charset="0"/>
              </a:rPr>
              <a:t>TYPES OF POLLUTION</a:t>
            </a:r>
          </a:p>
          <a:p>
            <a:pPr marL="342900" indent="-342900">
              <a:buFont typeface="Wingdings" pitchFamily="2" charset="2"/>
              <a:buChar char="q"/>
            </a:pPr>
            <a:endParaRPr lang="en-US" sz="2400" b="1" u="sng" dirty="0">
              <a:latin typeface="Lucida Fax" pitchFamily="18" charset="0"/>
            </a:endParaRPr>
          </a:p>
          <a:p>
            <a:pPr marL="342900" indent="-342900">
              <a:buFont typeface="Wingdings" pitchFamily="2" charset="2"/>
              <a:buChar char="q"/>
            </a:pPr>
            <a:r>
              <a:rPr lang="en-US" sz="2400" dirty="0" smtClean="0">
                <a:latin typeface="Lucida Fax" pitchFamily="18" charset="0"/>
              </a:rPr>
              <a:t> AIR POLLUTION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WATER POLLUTION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SOIL POLLUTION</a:t>
            </a:r>
          </a:p>
          <a:p>
            <a:endParaRPr lang="en-US" sz="2400" dirty="0">
              <a:latin typeface="Lucida Fax" pitchFamily="18" charset="0"/>
            </a:endParaRPr>
          </a:p>
        </p:txBody>
      </p:sp>
      <p:sp>
        <p:nvSpPr>
          <p:cNvPr id="3" name="Title 2"/>
          <p:cNvSpPr>
            <a:spLocks noGrp="1"/>
          </p:cNvSpPr>
          <p:nvPr>
            <p:ph type="ctrTitle"/>
          </p:nvPr>
        </p:nvSpPr>
        <p:spPr>
          <a:xfrm>
            <a:off x="76200" y="152401"/>
            <a:ext cx="8991600" cy="685799"/>
          </a:xfrm>
        </p:spPr>
        <p:txBody>
          <a:bodyPr/>
          <a:lstStyle/>
          <a:p>
            <a:pPr marL="182880" indent="0">
              <a:buNone/>
            </a:pPr>
            <a:r>
              <a:rPr lang="en-US" sz="4000" u="sng" dirty="0">
                <a:latin typeface="Bodoni MT Black" pitchFamily="18" charset="0"/>
              </a:rPr>
              <a:t>ENVIRONMENT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143000"/>
            <a:ext cx="3457575" cy="2667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77" y="3616036"/>
            <a:ext cx="3886200" cy="24423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038600"/>
            <a:ext cx="3533775" cy="1994065"/>
          </a:xfrm>
          <a:prstGeom prst="rect">
            <a:avLst/>
          </a:prstGeom>
        </p:spPr>
      </p:pic>
    </p:spTree>
    <p:extLst>
      <p:ext uri="{BB962C8B-B14F-4D97-AF65-F5344CB8AC3E}">
        <p14:creationId xmlns:p14="http://schemas.microsoft.com/office/powerpoint/2010/main" val="36440235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normAutofit/>
          </a:bodyPr>
          <a:lstStyle/>
          <a:p>
            <a:r>
              <a:rPr lang="en-US" sz="2400" b="1" u="sng" dirty="0" smtClean="0">
                <a:latin typeface="Lucida Fax" pitchFamily="18" charset="0"/>
              </a:rPr>
              <a:t>EFFECTS OF POLLUTION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REDUCED LUNG FUNCTIONING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IRRITATION OF EYES, NOSE, AND MOUTH</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ASTHMA ATTACK</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RESPIRATORY DISEASE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REDUCE ENERGY LEVEL</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HEAD ACHE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MENTAL DISORDER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CANCER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DEATH</a:t>
            </a:r>
            <a:endParaRPr lang="en-US" sz="2400" dirty="0">
              <a:latin typeface="Lucida Fax" pitchFamily="18" charset="0"/>
            </a:endParaRPr>
          </a:p>
        </p:txBody>
      </p:sp>
      <p:sp>
        <p:nvSpPr>
          <p:cNvPr id="3" name="Title 2"/>
          <p:cNvSpPr>
            <a:spLocks noGrp="1"/>
          </p:cNvSpPr>
          <p:nvPr>
            <p:ph type="ctrTitle"/>
          </p:nvPr>
        </p:nvSpPr>
        <p:spPr>
          <a:xfrm>
            <a:off x="152400" y="152401"/>
            <a:ext cx="8839200" cy="761999"/>
          </a:xfrm>
        </p:spPr>
        <p:txBody>
          <a:bodyPr/>
          <a:lstStyle/>
          <a:p>
            <a:pPr marL="182880" indent="0">
              <a:buNone/>
            </a:pPr>
            <a:r>
              <a:rPr lang="en-US" sz="4000" u="sng" dirty="0">
                <a:latin typeface="Bodoni MT Black" pitchFamily="18" charset="0"/>
              </a:rPr>
              <a:t>ENVIRONMENT</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4814888"/>
            <a:ext cx="2286000" cy="16097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19600"/>
            <a:ext cx="2952750" cy="20050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499756"/>
            <a:ext cx="2714625" cy="1905000"/>
          </a:xfrm>
          <a:prstGeom prst="rect">
            <a:avLst/>
          </a:prstGeom>
        </p:spPr>
      </p:pic>
    </p:spTree>
    <p:extLst>
      <p:ext uri="{BB962C8B-B14F-4D97-AF65-F5344CB8AC3E}">
        <p14:creationId xmlns:p14="http://schemas.microsoft.com/office/powerpoint/2010/main" val="34117417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838200"/>
            <a:ext cx="8915400" cy="5943599"/>
          </a:xfrm>
        </p:spPr>
        <p:txBody>
          <a:bodyPr>
            <a:normAutofit/>
          </a:bodyPr>
          <a:lstStyle/>
          <a:p>
            <a:r>
              <a:rPr lang="en-US" sz="2400" b="1" u="sng" dirty="0" smtClean="0">
                <a:latin typeface="Lucida Fax" pitchFamily="18" charset="0"/>
              </a:rPr>
              <a:t>HOW TO SAVE ENVIRONMENT</a:t>
            </a:r>
          </a:p>
          <a:p>
            <a:pPr marL="342900" indent="-342900">
              <a:buFont typeface="Wingdings" pitchFamily="2" charset="2"/>
              <a:buChar char="q"/>
            </a:pPr>
            <a:r>
              <a:rPr lang="en-US" sz="2400" dirty="0" smtClean="0">
                <a:latin typeface="Lucida Fax" pitchFamily="18" charset="0"/>
              </a:rPr>
              <a:t> DO NOT WASTE WATER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PREVENT POLLUTION ON THE GROUND, AIR, AND WATER BY AVIODING ANY CHEMICAL SPILLS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ENSURE ALL WASTE IS COLLECTED AND PLACED IN TO THE SPECFIC CONTAINERS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TOILET FACILITIES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 NOT BURN WASTE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 NOT KILL ANY WILD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REPORT ANY CHEMICAL SPILLS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SITE VEHICLE TO HAVE SPILL KITS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STORE CHEMICAL ONLY IN THE APPROVED STORAGE AREA WHERE SPILL KIT ARE AVAILABLE</a:t>
            </a:r>
            <a:endParaRPr lang="en-US" sz="2400" dirty="0">
              <a:latin typeface="Lucida Fax" pitchFamily="18" charset="0"/>
            </a:endParaRPr>
          </a:p>
        </p:txBody>
      </p:sp>
      <p:sp>
        <p:nvSpPr>
          <p:cNvPr id="3" name="Title 2"/>
          <p:cNvSpPr>
            <a:spLocks noGrp="1"/>
          </p:cNvSpPr>
          <p:nvPr>
            <p:ph type="ctrTitle"/>
          </p:nvPr>
        </p:nvSpPr>
        <p:spPr>
          <a:xfrm>
            <a:off x="76200" y="76201"/>
            <a:ext cx="8915400" cy="685799"/>
          </a:xfrm>
        </p:spPr>
        <p:txBody>
          <a:bodyPr/>
          <a:lstStyle/>
          <a:p>
            <a:pPr marL="182880" indent="0">
              <a:buNone/>
            </a:pPr>
            <a:r>
              <a:rPr lang="en-US" sz="4000" u="sng" dirty="0">
                <a:latin typeface="Bodoni MT Black" pitchFamily="18" charset="0"/>
              </a:rPr>
              <a:t>ENVIRONMENT</a:t>
            </a:r>
          </a:p>
        </p:txBody>
      </p:sp>
    </p:spTree>
    <p:extLst>
      <p:ext uri="{BB962C8B-B14F-4D97-AF65-F5344CB8AC3E}">
        <p14:creationId xmlns:p14="http://schemas.microsoft.com/office/powerpoint/2010/main" val="38160996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791977" cy="5715000"/>
          </a:xfrm>
        </p:spPr>
        <p:txBody>
          <a:bodyPr>
            <a:normAutofit/>
          </a:bodyPr>
          <a:lstStyle/>
          <a:p>
            <a:r>
              <a:rPr lang="en-IN" sz="2400" b="1" dirty="0" smtClean="0">
                <a:latin typeface="Lucida Fax" panose="02060602050505020204" pitchFamily="18" charset="0"/>
              </a:rPr>
              <a:t>WHAT IS WASTE MANAGEMENT ???..</a:t>
            </a:r>
          </a:p>
          <a:p>
            <a:endParaRPr lang="en-IN" sz="2400" b="1" dirty="0" smtClean="0">
              <a:latin typeface="Lucida Fax" panose="02060602050505020204" pitchFamily="18" charset="0"/>
            </a:endParaRPr>
          </a:p>
          <a:p>
            <a:r>
              <a:rPr lang="en-IN" sz="2400" dirty="0" smtClean="0">
                <a:latin typeface="Lucida Fax" panose="02060602050505020204" pitchFamily="18" charset="0"/>
              </a:rPr>
              <a:t>WASTE MANAGEMENT MEANS SAFETY DISPOSING THE BY- PRODUCT OF A PROCESS OR A WORK TO THE ENVIRONMENT ( AFTER PROPER TREATMENT, IF NECESSARY) SO THAT NO THREAT FOR LIVINGS, PROPERTIES AND ENVIRONMENT EXISTS.</a:t>
            </a:r>
            <a:endParaRPr lang="en-IN" sz="2400" dirty="0">
              <a:latin typeface="Lucida Fax" panose="02060602050505020204" pitchFamily="18" charset="0"/>
            </a:endParaRPr>
          </a:p>
        </p:txBody>
      </p:sp>
      <p:sp>
        <p:nvSpPr>
          <p:cNvPr id="3" name="Title 2"/>
          <p:cNvSpPr>
            <a:spLocks noGrp="1"/>
          </p:cNvSpPr>
          <p:nvPr>
            <p:ph type="ctrTitle"/>
          </p:nvPr>
        </p:nvSpPr>
        <p:spPr>
          <a:xfrm>
            <a:off x="28977" y="152400"/>
            <a:ext cx="8915400" cy="657318"/>
          </a:xfrm>
        </p:spPr>
        <p:txBody>
          <a:bodyPr/>
          <a:lstStyle/>
          <a:p>
            <a:pPr marL="182880" indent="0">
              <a:buNone/>
            </a:pPr>
            <a:r>
              <a:rPr lang="en-IN" sz="4000" u="sng" dirty="0" smtClean="0">
                <a:latin typeface="Bodoni MT Black" panose="02070A03080606020203" pitchFamily="18" charset="0"/>
              </a:rPr>
              <a:t>WASTE MANAGEMENT</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30774582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86803"/>
            <a:ext cx="8991600" cy="5794997"/>
          </a:xfrm>
        </p:spPr>
        <p:txBody>
          <a:bodyPr>
            <a:normAutofit/>
          </a:bodyPr>
          <a:lstStyle/>
          <a:p>
            <a:r>
              <a:rPr lang="en-IN" sz="2400" b="1" u="sng" dirty="0" smtClean="0">
                <a:latin typeface="Lucida Fax" panose="02060602050505020204" pitchFamily="18" charset="0"/>
              </a:rPr>
              <a:t>CLASSIFICATION OF WASTE</a:t>
            </a:r>
          </a:p>
          <a:p>
            <a:endParaRPr lang="en-IN" sz="2400" b="1" u="sng" dirty="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HAZARDOUS WASTE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NON- HAZARDOUS WASTE</a:t>
            </a:r>
          </a:p>
          <a:p>
            <a:pPr marL="342900" indent="-342900">
              <a:buFont typeface="Wingdings" panose="05000000000000000000" pitchFamily="2" charset="2"/>
              <a:buChar char="q"/>
            </a:pPr>
            <a:endParaRPr lang="en-IN" sz="2400" b="1" u="sng" dirty="0">
              <a:latin typeface="Lucida Fax" panose="02060602050505020204" pitchFamily="18" charset="0"/>
            </a:endParaRPr>
          </a:p>
        </p:txBody>
      </p:sp>
      <p:sp>
        <p:nvSpPr>
          <p:cNvPr id="3" name="Title 2"/>
          <p:cNvSpPr>
            <a:spLocks noGrp="1"/>
          </p:cNvSpPr>
          <p:nvPr>
            <p:ph type="ctrTitle"/>
          </p:nvPr>
        </p:nvSpPr>
        <p:spPr>
          <a:xfrm>
            <a:off x="0" y="152401"/>
            <a:ext cx="8915400" cy="685800"/>
          </a:xfrm>
        </p:spPr>
        <p:txBody>
          <a:bodyPr/>
          <a:lstStyle/>
          <a:p>
            <a:pPr marL="182880" indent="0">
              <a:buNone/>
            </a:pPr>
            <a:r>
              <a:rPr lang="en-IN" sz="4000" u="sng" dirty="0" smtClean="0">
                <a:latin typeface="Bodoni MT Black" panose="02070A03080606020203" pitchFamily="18" charset="0"/>
              </a:rPr>
              <a:t>WASTE DISPOSAL</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767" y="1726842"/>
            <a:ext cx="3095625" cy="14763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50" y="3996918"/>
            <a:ext cx="2466975" cy="18478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4306" y="3157537"/>
            <a:ext cx="2466975" cy="18478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680" y="3849957"/>
            <a:ext cx="2466975" cy="18573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1902" y="4920843"/>
            <a:ext cx="2476500" cy="1847850"/>
          </a:xfrm>
          <a:prstGeom prst="rect">
            <a:avLst/>
          </a:prstGeom>
        </p:spPr>
      </p:pic>
    </p:spTree>
    <p:extLst>
      <p:ext uri="{BB962C8B-B14F-4D97-AF65-F5344CB8AC3E}">
        <p14:creationId xmlns:p14="http://schemas.microsoft.com/office/powerpoint/2010/main" val="18550865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2129928"/>
            <a:ext cx="8915400" cy="4724400"/>
          </a:xfrm>
        </p:spPr>
        <p:txBody>
          <a:bodyPr>
            <a:normAutofit/>
          </a:bodyPr>
          <a:lstStyle/>
          <a:p>
            <a:r>
              <a:rPr lang="en-US" sz="2400" dirty="0" smtClean="0">
                <a:latin typeface="Lucida Fax" pitchFamily="18" charset="0"/>
              </a:rPr>
              <a:t>HEALTH IS A STATE OF COMPLETE PHISICAL, MENTAL AND SOCIAL WELL BEING  NOT MERELY THE ABSENCE OF DISDASES OR INFIRMITY </a:t>
            </a:r>
            <a:endParaRPr lang="en-US" sz="2400" dirty="0">
              <a:latin typeface="Lucida Fax" pitchFamily="18" charset="0"/>
            </a:endParaRPr>
          </a:p>
        </p:txBody>
      </p:sp>
      <p:sp>
        <p:nvSpPr>
          <p:cNvPr id="3" name="Title 2"/>
          <p:cNvSpPr>
            <a:spLocks noGrp="1"/>
          </p:cNvSpPr>
          <p:nvPr>
            <p:ph type="ctrTitle"/>
          </p:nvPr>
        </p:nvSpPr>
        <p:spPr>
          <a:xfrm>
            <a:off x="228600" y="685800"/>
            <a:ext cx="2895600" cy="762000"/>
          </a:xfrm>
        </p:spPr>
        <p:txBody>
          <a:bodyPr/>
          <a:lstStyle/>
          <a:p>
            <a:pPr marL="182880" indent="0">
              <a:buNone/>
            </a:pPr>
            <a:r>
              <a:rPr lang="en-US" sz="4000" u="sng" dirty="0" smtClean="0">
                <a:latin typeface="Bodoni MT Black" pitchFamily="18" charset="0"/>
              </a:rPr>
              <a:t>HEALTH</a:t>
            </a:r>
            <a:endParaRPr lang="en-US" sz="4000" u="sng" dirty="0">
              <a:latin typeface="Bodoni MT Black" pitchFamily="18" charset="0"/>
            </a:endParaRPr>
          </a:p>
        </p:txBody>
      </p:sp>
    </p:spTree>
    <p:extLst>
      <p:ext uri="{BB962C8B-B14F-4D97-AF65-F5344CB8AC3E}">
        <p14:creationId xmlns:p14="http://schemas.microsoft.com/office/powerpoint/2010/main" val="20559114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786435"/>
          </a:xfrm>
        </p:spPr>
        <p:txBody>
          <a:bodyPr>
            <a:normAutofit/>
          </a:bodyPr>
          <a:lstStyle/>
          <a:p>
            <a:r>
              <a:rPr lang="en-IN" sz="2400" b="1" u="sng" dirty="0">
                <a:latin typeface="Lucida Fax" panose="02060602050505020204" pitchFamily="18" charset="0"/>
              </a:rPr>
              <a:t>HAZARDOUS </a:t>
            </a:r>
            <a:r>
              <a:rPr lang="en-IN" sz="2400" b="1" u="sng" dirty="0" smtClean="0">
                <a:latin typeface="Lucida Fax" panose="02060602050505020204" pitchFamily="18" charset="0"/>
              </a:rPr>
              <a:t>WASTE</a:t>
            </a:r>
          </a:p>
          <a:p>
            <a:endParaRPr lang="en-IN" sz="2400" b="1" u="sng" dirty="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HIGHLY FLAMMABLE WASTE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CHEMICAL WASTE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TOXIC WASTE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CORROSIVE WASTE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ELECTRONIC WASTE</a:t>
            </a:r>
            <a:endParaRPr lang="en-IN" sz="2400" dirty="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Etc….</a:t>
            </a:r>
            <a:endParaRPr lang="en-IN" sz="2400" dirty="0">
              <a:latin typeface="Lucida Fax" panose="02060602050505020204" pitchFamily="18" charset="0"/>
            </a:endParaRPr>
          </a:p>
          <a:p>
            <a:pPr marL="342900" indent="-342900">
              <a:buFont typeface="Wingdings" panose="05000000000000000000" pitchFamily="2" charset="2"/>
              <a:buChar char="q"/>
            </a:pPr>
            <a:endParaRPr lang="en-IN" sz="2400" b="1" u="sng" dirty="0">
              <a:latin typeface="Bodoni MT Black" panose="02070A03080606020203" pitchFamily="18" charset="0"/>
            </a:endParaRPr>
          </a:p>
        </p:txBody>
      </p:sp>
      <p:sp>
        <p:nvSpPr>
          <p:cNvPr id="3" name="Title 2"/>
          <p:cNvSpPr>
            <a:spLocks noGrp="1"/>
          </p:cNvSpPr>
          <p:nvPr>
            <p:ph type="ctrTitle"/>
          </p:nvPr>
        </p:nvSpPr>
        <p:spPr>
          <a:xfrm>
            <a:off x="76200" y="33491"/>
            <a:ext cx="7480151" cy="728509"/>
          </a:xfrm>
        </p:spPr>
        <p:txBody>
          <a:bodyPr/>
          <a:lstStyle/>
          <a:p>
            <a:pPr marL="182880" indent="0">
              <a:buNone/>
            </a:pPr>
            <a:r>
              <a:rPr lang="en-IN" sz="4000" u="sng" dirty="0">
                <a:latin typeface="Bodoni MT Black" panose="02070A03080606020203" pitchFamily="18" charset="0"/>
              </a:rPr>
              <a:t>WASTE DISPOSAL</a:t>
            </a:r>
            <a:endParaRPr lang="en-IN" sz="4000"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939437"/>
            <a:ext cx="2514600" cy="18192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982" y="2701846"/>
            <a:ext cx="2362200" cy="19335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564" y="4834690"/>
            <a:ext cx="2619375" cy="17430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4834690"/>
            <a:ext cx="2638425" cy="173355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730" y="4844215"/>
            <a:ext cx="2568531" cy="1733550"/>
          </a:xfrm>
          <a:prstGeom prst="rect">
            <a:avLst/>
          </a:prstGeom>
        </p:spPr>
      </p:pic>
    </p:spTree>
    <p:extLst>
      <p:ext uri="{BB962C8B-B14F-4D97-AF65-F5344CB8AC3E}">
        <p14:creationId xmlns:p14="http://schemas.microsoft.com/office/powerpoint/2010/main" val="94849839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0"/>
            <a:ext cx="8915400" cy="5486399"/>
          </a:xfrm>
        </p:spPr>
        <p:txBody>
          <a:bodyPr>
            <a:normAutofit/>
          </a:bodyPr>
          <a:lstStyle/>
          <a:p>
            <a:r>
              <a:rPr lang="en-IN" sz="2400" b="1" u="sng" dirty="0">
                <a:latin typeface="Lucida Fax" panose="02060602050505020204" pitchFamily="18" charset="0"/>
              </a:rPr>
              <a:t>NON- HAZARDOUS </a:t>
            </a:r>
            <a:r>
              <a:rPr lang="en-IN" sz="2400" b="1" u="sng" dirty="0" smtClean="0">
                <a:latin typeface="Lucida Fax" panose="02060602050505020204" pitchFamily="18" charset="0"/>
              </a:rPr>
              <a:t>WASTE</a:t>
            </a:r>
          </a:p>
          <a:p>
            <a:endParaRPr lang="en-IN" sz="2400" b="1" u="sng" dirty="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HOUSE WASTE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FOOD WASTE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PAPER </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WOOD</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COTTON</a:t>
            </a:r>
          </a:p>
          <a:p>
            <a:pPr marL="342900" indent="-342900">
              <a:buFont typeface="Wingdings" panose="05000000000000000000" pitchFamily="2" charset="2"/>
              <a:buChar char="q"/>
            </a:pPr>
            <a:r>
              <a:rPr lang="en-IN" sz="2400" dirty="0" smtClean="0">
                <a:latin typeface="Lucida Fax" panose="02060602050505020204" pitchFamily="18" charset="0"/>
              </a:rPr>
              <a:t> Etc…</a:t>
            </a:r>
            <a:endParaRPr lang="en-IN" sz="2400" dirty="0">
              <a:latin typeface="Lucida Fax" panose="02060602050505020204" pitchFamily="18" charset="0"/>
            </a:endParaRPr>
          </a:p>
        </p:txBody>
      </p:sp>
      <p:sp>
        <p:nvSpPr>
          <p:cNvPr id="3" name="Title 2"/>
          <p:cNvSpPr>
            <a:spLocks noGrp="1"/>
          </p:cNvSpPr>
          <p:nvPr>
            <p:ph type="ctrTitle"/>
          </p:nvPr>
        </p:nvSpPr>
        <p:spPr>
          <a:xfrm>
            <a:off x="0" y="152400"/>
            <a:ext cx="8089751" cy="762000"/>
          </a:xfrm>
        </p:spPr>
        <p:txBody>
          <a:bodyPr/>
          <a:lstStyle/>
          <a:p>
            <a:pPr marL="182880" indent="0">
              <a:buNone/>
            </a:pPr>
            <a:r>
              <a:rPr lang="en-IN" sz="4000" u="sng" dirty="0">
                <a:latin typeface="Bodoni MT Black" panose="02070A03080606020203" pitchFamily="18" charset="0"/>
              </a:rPr>
              <a:t>WASTE DISPOSAL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4761" y="2209800"/>
            <a:ext cx="2743200" cy="182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057400"/>
            <a:ext cx="2571750" cy="21421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761" y="4611573"/>
            <a:ext cx="2847975" cy="20478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4188" y="4838429"/>
            <a:ext cx="2476500" cy="184785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105400"/>
            <a:ext cx="2645635" cy="1580879"/>
          </a:xfrm>
          <a:prstGeom prst="rect">
            <a:avLst/>
          </a:prstGeom>
        </p:spPr>
      </p:pic>
    </p:spTree>
    <p:extLst>
      <p:ext uri="{BB962C8B-B14F-4D97-AF65-F5344CB8AC3E}">
        <p14:creationId xmlns:p14="http://schemas.microsoft.com/office/powerpoint/2010/main" val="34309087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714999"/>
          </a:xfrm>
        </p:spPr>
        <p:txBody>
          <a:bodyPr>
            <a:normAutofit/>
          </a:bodyPr>
          <a:lstStyle/>
          <a:p>
            <a:r>
              <a:rPr lang="en-IN" sz="2400" b="1" u="sng" dirty="0" smtClean="0">
                <a:latin typeface="Lucida Fax" panose="02060602050505020204" pitchFamily="18" charset="0"/>
              </a:rPr>
              <a:t>SEGREGATION</a:t>
            </a:r>
          </a:p>
          <a:p>
            <a:r>
              <a:rPr lang="en-IN" sz="2400" dirty="0" smtClean="0">
                <a:latin typeface="Lucida Fax" panose="02060602050505020204" pitchFamily="18" charset="0"/>
              </a:rPr>
              <a:t>WASTE TYPES MUST BE SEGREGATED TO PREVENT THE MIXING AND CONTAMINATION OF ONE TYPE OF WASTE WITH ANOTHER. THIS USUALLY REQUIRES SEPARATE SECURE STORAGE FOR EACH TYPE WASTE AND THE CLEAR IDENTFICATION OF TYPES.</a:t>
            </a:r>
          </a:p>
          <a:p>
            <a:endParaRPr lang="en-IN" sz="2400" b="1" u="sng" dirty="0">
              <a:latin typeface="Lucida Fax" panose="02060602050505020204" pitchFamily="18" charset="0"/>
            </a:endParaRPr>
          </a:p>
        </p:txBody>
      </p:sp>
      <p:sp>
        <p:nvSpPr>
          <p:cNvPr id="3" name="Title 2"/>
          <p:cNvSpPr>
            <a:spLocks noGrp="1"/>
          </p:cNvSpPr>
          <p:nvPr>
            <p:ph type="ctrTitle"/>
          </p:nvPr>
        </p:nvSpPr>
        <p:spPr>
          <a:xfrm>
            <a:off x="0" y="76200"/>
            <a:ext cx="8013551" cy="761999"/>
          </a:xfrm>
        </p:spPr>
        <p:txBody>
          <a:bodyPr/>
          <a:lstStyle/>
          <a:p>
            <a:pPr marL="0" indent="0">
              <a:buNone/>
            </a:pPr>
            <a:r>
              <a:rPr lang="en-IN" sz="4000" u="sng" dirty="0">
                <a:latin typeface="Bodoni MT Black" panose="02070A03080606020203" pitchFamily="18" charset="0"/>
              </a:rPr>
              <a:t>WASTE DISPOSAL</a:t>
            </a:r>
            <a:endParaRPr lang="en-IN" sz="4000" dirty="0">
              <a:latin typeface="Lucida Fax" panose="02060602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191000"/>
            <a:ext cx="3101662" cy="17118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555" y="4159742"/>
            <a:ext cx="2619375" cy="1743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157" y="4146863"/>
            <a:ext cx="2619375" cy="1743075"/>
          </a:xfrm>
          <a:prstGeom prst="rect">
            <a:avLst/>
          </a:prstGeom>
        </p:spPr>
      </p:pic>
    </p:spTree>
    <p:extLst>
      <p:ext uri="{BB962C8B-B14F-4D97-AF65-F5344CB8AC3E}">
        <p14:creationId xmlns:p14="http://schemas.microsoft.com/office/powerpoint/2010/main" val="41312120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599"/>
            <a:ext cx="8991600" cy="5791201"/>
          </a:xfrm>
        </p:spPr>
        <p:txBody>
          <a:bodyPr>
            <a:normAutofit/>
          </a:bodyPr>
          <a:lstStyle/>
          <a:p>
            <a:r>
              <a:rPr lang="en-US" sz="2400" b="1" u="sng" dirty="0" smtClean="0">
                <a:latin typeface="Lucida Fax" pitchFamily="18" charset="0"/>
              </a:rPr>
              <a:t>SLIP &amp;  TRIP</a:t>
            </a:r>
          </a:p>
          <a:p>
            <a:endParaRPr lang="en-US" sz="2400" b="1" u="sng" dirty="0" smtClean="0">
              <a:latin typeface="Lucida Fax" pitchFamily="18" charset="0"/>
            </a:endParaRPr>
          </a:p>
          <a:p>
            <a:r>
              <a:rPr lang="en-US" sz="2400" b="1" u="sng" dirty="0" smtClean="0">
                <a:latin typeface="Lucida Fax" pitchFamily="18" charset="0"/>
              </a:rPr>
              <a:t>CAUSE- SLIP HAZARD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SMOOTH FLOOR SARFACE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CONTAMINATION OIL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FROST AND ICE</a:t>
            </a:r>
            <a:endParaRPr lang="en-US" sz="2400" dirty="0">
              <a:latin typeface="Lucida Fax" pitchFamily="18" charset="0"/>
            </a:endParaRPr>
          </a:p>
        </p:txBody>
      </p:sp>
      <p:sp>
        <p:nvSpPr>
          <p:cNvPr id="3" name="Title 2"/>
          <p:cNvSpPr>
            <a:spLocks noGrp="1"/>
          </p:cNvSpPr>
          <p:nvPr>
            <p:ph type="ctrTitle"/>
          </p:nvPr>
        </p:nvSpPr>
        <p:spPr>
          <a:xfrm>
            <a:off x="0" y="152400"/>
            <a:ext cx="8013551" cy="737259"/>
          </a:xfrm>
        </p:spPr>
        <p:txBody>
          <a:bodyPr/>
          <a:lstStyle/>
          <a:p>
            <a:pPr marL="182880" indent="0">
              <a:buNone/>
            </a:pPr>
            <a:r>
              <a:rPr lang="en-US" sz="4000" u="sng" dirty="0" smtClean="0">
                <a:latin typeface="Bodoni MT Black" pitchFamily="18" charset="0"/>
              </a:rPr>
              <a:t>MOVEMENTS OF PEOPLE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286000"/>
            <a:ext cx="3562350" cy="2133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487" y="4736955"/>
            <a:ext cx="3471863" cy="1743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572000"/>
            <a:ext cx="4010025" cy="1828800"/>
          </a:xfrm>
          <a:prstGeom prst="rect">
            <a:avLst/>
          </a:prstGeom>
        </p:spPr>
      </p:pic>
    </p:spTree>
    <p:extLst>
      <p:ext uri="{BB962C8B-B14F-4D97-AF65-F5344CB8AC3E}">
        <p14:creationId xmlns:p14="http://schemas.microsoft.com/office/powerpoint/2010/main" val="221125176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1"/>
            <a:ext cx="8991600" cy="5638800"/>
          </a:xfrm>
        </p:spPr>
        <p:txBody>
          <a:bodyPr>
            <a:normAutofit/>
          </a:bodyPr>
          <a:lstStyle/>
          <a:p>
            <a:r>
              <a:rPr lang="en-US" sz="2400" b="1" u="sng" dirty="0" smtClean="0">
                <a:latin typeface="Lucida Fax" pitchFamily="18" charset="0"/>
              </a:rPr>
              <a:t>CAUSE- TRIP HAZARD</a:t>
            </a:r>
          </a:p>
          <a:p>
            <a:endParaRPr lang="en-US" sz="2400" b="1" u="sng"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UNEVEN OR LOOS FLOOR SURFACE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TRAILING CABLES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OBJECT AT FLOOR</a:t>
            </a:r>
            <a:endParaRPr lang="en-US" sz="2400" dirty="0">
              <a:latin typeface="Lucida Fax" pitchFamily="18" charset="0"/>
            </a:endParaRPr>
          </a:p>
        </p:txBody>
      </p:sp>
      <p:sp>
        <p:nvSpPr>
          <p:cNvPr id="3" name="Title 2"/>
          <p:cNvSpPr>
            <a:spLocks noGrp="1"/>
          </p:cNvSpPr>
          <p:nvPr>
            <p:ph type="ctrTitle"/>
          </p:nvPr>
        </p:nvSpPr>
        <p:spPr>
          <a:xfrm>
            <a:off x="9896" y="152400"/>
            <a:ext cx="8242151" cy="672935"/>
          </a:xfrm>
        </p:spPr>
        <p:txBody>
          <a:bodyPr/>
          <a:lstStyle/>
          <a:p>
            <a:pPr marL="182880" indent="0">
              <a:buNone/>
            </a:pPr>
            <a:r>
              <a:rPr lang="en-US" sz="4000" u="sng" dirty="0">
                <a:latin typeface="Bodoni MT Black" pitchFamily="18" charset="0"/>
              </a:rPr>
              <a:t>MOVEMENTS OF PEOPLE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3886200"/>
            <a:ext cx="3228975" cy="2362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886200"/>
            <a:ext cx="3168609" cy="2286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350" y="1828800"/>
            <a:ext cx="2533650" cy="1800225"/>
          </a:xfrm>
          <a:prstGeom prst="rect">
            <a:avLst/>
          </a:prstGeom>
        </p:spPr>
      </p:pic>
    </p:spTree>
    <p:extLst>
      <p:ext uri="{BB962C8B-B14F-4D97-AF65-F5344CB8AC3E}">
        <p14:creationId xmlns:p14="http://schemas.microsoft.com/office/powerpoint/2010/main" val="10969241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839200" cy="5709743"/>
          </a:xfrm>
        </p:spPr>
        <p:txBody>
          <a:bodyPr>
            <a:normAutofit/>
          </a:bodyPr>
          <a:lstStyle/>
          <a:p>
            <a:r>
              <a:rPr lang="en-US" sz="2400" b="1" u="sng" dirty="0" smtClean="0">
                <a:latin typeface="Lucida Fax" pitchFamily="18" charset="0"/>
              </a:rPr>
              <a:t>CONTROL MESURESS</a:t>
            </a:r>
          </a:p>
          <a:p>
            <a:pPr marL="342900" indent="-342900">
              <a:buFont typeface="Wingdings" pitchFamily="2" charset="2"/>
              <a:buChar char="q"/>
            </a:pPr>
            <a:r>
              <a:rPr lang="en-US" sz="2400" dirty="0" smtClean="0">
                <a:latin typeface="Lucida Fax" pitchFamily="18" charset="0"/>
              </a:rPr>
              <a:t> RISK ASSESSMENT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MANTANCE OF MECHINARY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SLIP RESISTANCE SURFACE , SPILLAGE CONTROL FOR SURFACE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GOOD HOUSE KEEPING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SINGH FOR PPE’S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LAY CABLES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DESIGNTED WALK WAYS</a:t>
            </a:r>
          </a:p>
        </p:txBody>
      </p:sp>
      <p:sp>
        <p:nvSpPr>
          <p:cNvPr id="3" name="Title 2"/>
          <p:cNvSpPr>
            <a:spLocks noGrp="1"/>
          </p:cNvSpPr>
          <p:nvPr>
            <p:ph type="ctrTitle"/>
          </p:nvPr>
        </p:nvSpPr>
        <p:spPr>
          <a:xfrm>
            <a:off x="76200" y="76201"/>
            <a:ext cx="8915400" cy="685799"/>
          </a:xfrm>
        </p:spPr>
        <p:txBody>
          <a:bodyPr/>
          <a:lstStyle/>
          <a:p>
            <a:pPr marL="182880" indent="0">
              <a:buNone/>
            </a:pPr>
            <a:r>
              <a:rPr lang="en-US" sz="4000" u="sng" dirty="0">
                <a:latin typeface="Bodoni MT Black" pitchFamily="18" charset="0"/>
              </a:rPr>
              <a:t>MOVEMENTS OF PEOPLE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5131130"/>
            <a:ext cx="2466975" cy="15692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485" y="5166756"/>
            <a:ext cx="2619375" cy="1447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2948421"/>
            <a:ext cx="2209800" cy="20669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5205350"/>
            <a:ext cx="2590800" cy="1476499"/>
          </a:xfrm>
          <a:prstGeom prst="rect">
            <a:avLst/>
          </a:prstGeom>
        </p:spPr>
      </p:pic>
    </p:spTree>
    <p:extLst>
      <p:ext uri="{BB962C8B-B14F-4D97-AF65-F5344CB8AC3E}">
        <p14:creationId xmlns:p14="http://schemas.microsoft.com/office/powerpoint/2010/main" val="390072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95400"/>
            <a:ext cx="9067800" cy="5562600"/>
          </a:xfrm>
        </p:spPr>
        <p:txBody>
          <a:bodyPr>
            <a:normAutofit/>
          </a:bodyPr>
          <a:lstStyle/>
          <a:p>
            <a:r>
              <a:rPr lang="en-US" sz="2400" b="1" u="sng" dirty="0" smtClean="0">
                <a:latin typeface="Lucida Fax" pitchFamily="18" charset="0"/>
              </a:rPr>
              <a:t>ACCIDENTS</a:t>
            </a:r>
            <a:endParaRPr lang="en-US" sz="2400" b="1" u="sng" dirty="0">
              <a:latin typeface="Lucida Fax" pitchFamily="18" charset="0"/>
            </a:endParaRPr>
          </a:p>
          <a:p>
            <a:r>
              <a:rPr lang="en-US" sz="2400" dirty="0">
                <a:latin typeface="Lucida Fax" pitchFamily="18" charset="0"/>
              </a:rPr>
              <a:t>AN ACCIDENT IS UN DESIGNED AND UN PLANED EVENT THAT RESULT IN PERSONAL INJURY OR PROPERTY DAMAGE OR ENVIRONMENTAL POLLUTION.</a:t>
            </a:r>
          </a:p>
          <a:p>
            <a:endParaRPr lang="en-US" sz="2400" dirty="0" smtClean="0">
              <a:latin typeface="Lucida Fax" pitchFamily="18" charset="0"/>
            </a:endParaRPr>
          </a:p>
          <a:p>
            <a:pPr marL="342900" indent="-342900">
              <a:buFont typeface="Wingdings" pitchFamily="2" charset="2"/>
              <a:buChar char="q"/>
            </a:pPr>
            <a:r>
              <a:rPr lang="en-US" sz="2400" dirty="0" smtClean="0">
                <a:latin typeface="Lucida Fax" pitchFamily="18" charset="0"/>
              </a:rPr>
              <a:t> UNSAFE ACTION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 SAFE CONDITION </a:t>
            </a:r>
          </a:p>
          <a:p>
            <a:endParaRPr lang="en-US" sz="2400" dirty="0">
              <a:latin typeface="Lucida Fax" pitchFamily="18" charset="0"/>
            </a:endParaRPr>
          </a:p>
        </p:txBody>
      </p:sp>
      <p:sp>
        <p:nvSpPr>
          <p:cNvPr id="3" name="Title 2"/>
          <p:cNvSpPr>
            <a:spLocks noGrp="1"/>
          </p:cNvSpPr>
          <p:nvPr>
            <p:ph type="ctrTitle"/>
          </p:nvPr>
        </p:nvSpPr>
        <p:spPr>
          <a:xfrm>
            <a:off x="0" y="228601"/>
            <a:ext cx="8991600" cy="990600"/>
          </a:xfrm>
        </p:spPr>
        <p:txBody>
          <a:bodyPr/>
          <a:lstStyle/>
          <a:p>
            <a:pPr marL="182880" indent="0">
              <a:buNone/>
            </a:pPr>
            <a:r>
              <a:rPr lang="en-US" sz="4000" u="sng" dirty="0" smtClean="0">
                <a:latin typeface="Bodoni MT Black" pitchFamily="18" charset="0"/>
              </a:rPr>
              <a:t>MAIN CAUSES OF ACCIDENT</a:t>
            </a:r>
            <a:endParaRPr lang="en-US" sz="4000" u="sng" dirty="0">
              <a:latin typeface="Bodoni MT Black"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4513" y="4648200"/>
            <a:ext cx="3063737" cy="20574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4672012"/>
            <a:ext cx="3352800" cy="2009775"/>
          </a:xfrm>
          <a:prstGeom prst="rect">
            <a:avLst/>
          </a:prstGeom>
        </p:spPr>
      </p:pic>
    </p:spTree>
    <p:extLst>
      <p:ext uri="{BB962C8B-B14F-4D97-AF65-F5344CB8AC3E}">
        <p14:creationId xmlns:p14="http://schemas.microsoft.com/office/powerpoint/2010/main" val="28453766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95401"/>
            <a:ext cx="8915400" cy="4639264"/>
          </a:xfrm>
        </p:spPr>
        <p:txBody>
          <a:bodyPr/>
          <a:lstStyle/>
          <a:p>
            <a:r>
              <a:rPr lang="en-US" sz="2400" u="sng" dirty="0" smtClean="0">
                <a:latin typeface="Lucida Fax" pitchFamily="18" charset="0"/>
              </a:rPr>
              <a:t>DEFINITION</a:t>
            </a:r>
            <a:endParaRPr lang="en-US" dirty="0" smtClean="0">
              <a:latin typeface="Lucida Fax" pitchFamily="18" charset="0"/>
            </a:endParaRPr>
          </a:p>
          <a:p>
            <a:r>
              <a:rPr lang="en-US" sz="2400" dirty="0" smtClean="0">
                <a:latin typeface="Lucida Fax" pitchFamily="18" charset="0"/>
              </a:rPr>
              <a:t>THESE ARE WHERE THE ACTION OF THE PEOPLE IN THE WORK PLACE DIRECTLY CAUSE OR CONTRIBUTE TO THE INCIDENT.</a:t>
            </a:r>
          </a:p>
          <a:p>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USE WRONG TOOLS</a:t>
            </a:r>
          </a:p>
          <a:p>
            <a:pPr marL="342900" indent="-342900">
              <a:buFont typeface="Wingdings" pitchFamily="2" charset="2"/>
              <a:buChar char="q"/>
            </a:pPr>
            <a:r>
              <a:rPr lang="en-US" sz="2400" dirty="0">
                <a:latin typeface="Lucida Fax" pitchFamily="18" charset="0"/>
              </a:rPr>
              <a:t> ARRANGING OR PLACEING OBJECT UNSAFELY</a:t>
            </a:r>
          </a:p>
          <a:p>
            <a:pPr marL="342900" indent="-342900">
              <a:buFont typeface="Wingdings" pitchFamily="2" charset="2"/>
              <a:buChar char="q"/>
            </a:pPr>
            <a:r>
              <a:rPr lang="en-US" sz="2400" dirty="0">
                <a:latin typeface="Lucida Fax" pitchFamily="18" charset="0"/>
              </a:rPr>
              <a:t> USING EQUIPMENTS UNSAFELY</a:t>
            </a:r>
          </a:p>
          <a:p>
            <a:pPr marL="342900" indent="-342900">
              <a:buFont typeface="Wingdings" pitchFamily="2" charset="2"/>
              <a:buChar char="q"/>
            </a:pPr>
            <a:r>
              <a:rPr lang="en-US" sz="2400" dirty="0">
                <a:latin typeface="Lucida Fax" pitchFamily="18" charset="0"/>
              </a:rPr>
              <a:t> OPERATING WITHOUT PERMITION</a:t>
            </a:r>
          </a:p>
          <a:p>
            <a:endParaRPr lang="en-US" sz="2400" dirty="0">
              <a:latin typeface="Lucida Fax" pitchFamily="18" charset="0"/>
            </a:endParaRPr>
          </a:p>
        </p:txBody>
      </p:sp>
      <p:sp>
        <p:nvSpPr>
          <p:cNvPr id="3" name="Title 2"/>
          <p:cNvSpPr>
            <a:spLocks noGrp="1"/>
          </p:cNvSpPr>
          <p:nvPr>
            <p:ph type="ctrTitle"/>
          </p:nvPr>
        </p:nvSpPr>
        <p:spPr>
          <a:xfrm>
            <a:off x="0" y="304801"/>
            <a:ext cx="7480151" cy="1066800"/>
          </a:xfrm>
        </p:spPr>
        <p:txBody>
          <a:bodyPr/>
          <a:lstStyle/>
          <a:p>
            <a:pPr marL="182880" indent="0">
              <a:buNone/>
            </a:pPr>
            <a:r>
              <a:rPr lang="en-US" sz="4000" u="sng" dirty="0">
                <a:latin typeface="Bodoni MT Black" pitchFamily="18" charset="0"/>
              </a:rPr>
              <a:t>UNSAFE ACTION</a:t>
            </a:r>
            <a:endParaRPr lang="en-US" sz="4000" dirty="0">
              <a:latin typeface="Bodoni MT Black" pitchFamily="18" charset="0"/>
            </a:endParaRPr>
          </a:p>
        </p:txBody>
      </p:sp>
    </p:spTree>
    <p:extLst>
      <p:ext uri="{BB962C8B-B14F-4D97-AF65-F5344CB8AC3E}">
        <p14:creationId xmlns:p14="http://schemas.microsoft.com/office/powerpoint/2010/main" val="13673162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96982" y="1143000"/>
            <a:ext cx="9067800" cy="5486399"/>
          </a:xfrm>
        </p:spPr>
        <p:txBody>
          <a:bodyPr>
            <a:normAutofit/>
          </a:bodyPr>
          <a:lstStyle/>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WORKING AT UNSAFE SPEED</a:t>
            </a:r>
          </a:p>
          <a:p>
            <a:pPr marL="342900" indent="-342900">
              <a:buFont typeface="Wingdings" pitchFamily="2" charset="2"/>
              <a:buChar char="q"/>
            </a:pPr>
            <a:r>
              <a:rPr lang="en-US" sz="2400" dirty="0" smtClean="0">
                <a:latin typeface="Lucida Fax" pitchFamily="18" charset="0"/>
              </a:rPr>
              <a:t> USING DEFECTIVE EQUIPMENT &amp; TOOLS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FAILURE TO USE OF PPE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IMPROPER LIGHTING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SMOKING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HORSE PLAY</a:t>
            </a:r>
          </a:p>
          <a:p>
            <a:pPr marL="342900" indent="-342900">
              <a:buFont typeface="Wingdings" pitchFamily="2" charset="2"/>
              <a:buChar char="q"/>
            </a:pPr>
            <a:r>
              <a:rPr lang="en-US" sz="2400" dirty="0">
                <a:latin typeface="Lucida Fax" pitchFamily="18" charset="0"/>
              </a:rPr>
              <a:t>  NOT USING SAFETY DEVICES</a:t>
            </a:r>
          </a:p>
          <a:p>
            <a:pPr marL="342900" indent="-342900">
              <a:buFont typeface="Wingdings" pitchFamily="2" charset="2"/>
              <a:buChar char="q"/>
            </a:pPr>
            <a:r>
              <a:rPr lang="en-US" sz="2400" dirty="0">
                <a:latin typeface="Lucida Fax" pitchFamily="18" charset="0"/>
              </a:rPr>
              <a:t> NOT REPORTING SAFETY PROBLEMS</a:t>
            </a:r>
          </a:p>
          <a:p>
            <a:pPr marL="342900" indent="-342900">
              <a:buFont typeface="Wingdings" pitchFamily="2" charset="2"/>
              <a:buChar char="q"/>
            </a:pPr>
            <a:r>
              <a:rPr lang="en-US" sz="2400" dirty="0">
                <a:latin typeface="Lucida Fax" pitchFamily="18" charset="0"/>
              </a:rPr>
              <a:t> WORKING UNDER THE INFLUENCE OF ALCOHOL</a:t>
            </a:r>
          </a:p>
          <a:p>
            <a:endParaRPr lang="en-US" sz="2400" dirty="0">
              <a:latin typeface="Lucida Fax" pitchFamily="18" charset="0"/>
            </a:endParaRPr>
          </a:p>
        </p:txBody>
      </p:sp>
      <p:sp>
        <p:nvSpPr>
          <p:cNvPr id="3" name="Title 2"/>
          <p:cNvSpPr>
            <a:spLocks noGrp="1"/>
          </p:cNvSpPr>
          <p:nvPr>
            <p:ph type="ctrTitle"/>
          </p:nvPr>
        </p:nvSpPr>
        <p:spPr>
          <a:xfrm>
            <a:off x="15834" y="152401"/>
            <a:ext cx="9051966" cy="914400"/>
          </a:xfrm>
        </p:spPr>
        <p:txBody>
          <a:bodyPr/>
          <a:lstStyle/>
          <a:p>
            <a:pPr marL="182880" indent="0">
              <a:buNone/>
            </a:pPr>
            <a:r>
              <a:rPr lang="en-US" sz="4000" dirty="0">
                <a:latin typeface="Lucida Fax" pitchFamily="18" charset="0"/>
              </a:rPr>
              <a:t> </a:t>
            </a:r>
            <a:r>
              <a:rPr lang="en-US" sz="4000" u="sng" dirty="0">
                <a:latin typeface="Bodoni MT Black" pitchFamily="18" charset="0"/>
              </a:rPr>
              <a:t>UNSAFE ACTION </a:t>
            </a:r>
            <a:r>
              <a:rPr lang="en-US" sz="4000" dirty="0">
                <a:latin typeface="Lucida Fax" pitchFamily="18" charset="0"/>
              </a:rPr>
              <a:t/>
            </a:r>
            <a:br>
              <a:rPr lang="en-US" sz="4000" dirty="0">
                <a:latin typeface="Lucida Fax" pitchFamily="18" charset="0"/>
              </a:rPr>
            </a:br>
            <a:endParaRPr lang="en-US" sz="4000" dirty="0">
              <a:latin typeface="Bodoni MT Black" pitchFamily="18" charset="0"/>
            </a:endParaRPr>
          </a:p>
        </p:txBody>
      </p:sp>
    </p:spTree>
    <p:extLst>
      <p:ext uri="{BB962C8B-B14F-4D97-AF65-F5344CB8AC3E}">
        <p14:creationId xmlns:p14="http://schemas.microsoft.com/office/powerpoint/2010/main" val="5596601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295400"/>
            <a:ext cx="8991600" cy="5257799"/>
          </a:xfrm>
        </p:spPr>
        <p:txBody>
          <a:bodyPr/>
          <a:lstStyle/>
          <a:p>
            <a:endParaRPr lang="en-US" dirty="0"/>
          </a:p>
        </p:txBody>
      </p:sp>
      <p:sp>
        <p:nvSpPr>
          <p:cNvPr id="3" name="Title 2"/>
          <p:cNvSpPr>
            <a:spLocks noGrp="1"/>
          </p:cNvSpPr>
          <p:nvPr>
            <p:ph type="ctrTitle"/>
          </p:nvPr>
        </p:nvSpPr>
        <p:spPr>
          <a:xfrm>
            <a:off x="152400" y="304800"/>
            <a:ext cx="8991600" cy="990600"/>
          </a:xfrm>
        </p:spPr>
        <p:txBody>
          <a:bodyPr/>
          <a:lstStyle/>
          <a:p>
            <a:pPr marL="182880" indent="0">
              <a:buNone/>
            </a:pPr>
            <a:r>
              <a:rPr lang="en-US" sz="4000" u="sng" dirty="0" smtClean="0">
                <a:latin typeface="Bodoni MT Black" pitchFamily="18" charset="0"/>
              </a:rPr>
              <a:t>UNSAFE ACTION</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00"/>
            <a:ext cx="2771775" cy="2133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524000"/>
            <a:ext cx="2847975" cy="2133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1" y="4191000"/>
            <a:ext cx="2771774" cy="20139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4191000"/>
            <a:ext cx="2731633" cy="200977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00" y="1524000"/>
            <a:ext cx="2667000" cy="21336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0" y="4191000"/>
            <a:ext cx="2743200" cy="2009775"/>
          </a:xfrm>
          <a:prstGeom prst="rect">
            <a:avLst/>
          </a:prstGeom>
        </p:spPr>
      </p:pic>
    </p:spTree>
    <p:extLst>
      <p:ext uri="{BB962C8B-B14F-4D97-AF65-F5344CB8AC3E}">
        <p14:creationId xmlns:p14="http://schemas.microsoft.com/office/powerpoint/2010/main" val="2266742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905000"/>
            <a:ext cx="8610600" cy="4572000"/>
          </a:xfrm>
        </p:spPr>
        <p:txBody>
          <a:bodyPr>
            <a:normAutofit/>
          </a:bodyPr>
          <a:lstStyle/>
          <a:p>
            <a:r>
              <a:rPr lang="en-US" sz="2400" dirty="0" smtClean="0">
                <a:latin typeface="Lucida Fax" pitchFamily="18" charset="0"/>
              </a:rPr>
              <a:t>SAFETY CAN BE DEFINED AS FREEDOM FROM THEIR CONDITION THAT CAN CAUSE INJURY OR DEATH TO PERSONAL DAMAGE OR LOSS OF EQUIPMENT AND PROPERTY </a:t>
            </a:r>
            <a:endParaRPr lang="en-US" sz="2400" dirty="0">
              <a:latin typeface="Lucida Fax" pitchFamily="18" charset="0"/>
            </a:endParaRPr>
          </a:p>
        </p:txBody>
      </p:sp>
      <p:sp>
        <p:nvSpPr>
          <p:cNvPr id="3" name="Title 2"/>
          <p:cNvSpPr>
            <a:spLocks noGrp="1"/>
          </p:cNvSpPr>
          <p:nvPr>
            <p:ph type="ctrTitle"/>
          </p:nvPr>
        </p:nvSpPr>
        <p:spPr>
          <a:xfrm>
            <a:off x="285751" y="838201"/>
            <a:ext cx="2705100" cy="762000"/>
          </a:xfrm>
        </p:spPr>
        <p:txBody>
          <a:bodyPr/>
          <a:lstStyle/>
          <a:p>
            <a:pPr marL="182880" indent="0">
              <a:buNone/>
            </a:pPr>
            <a:r>
              <a:rPr lang="en-US" sz="4000" u="sng" dirty="0" smtClean="0">
                <a:latin typeface="Bodoni MT Black" pitchFamily="18" charset="0"/>
              </a:rPr>
              <a:t>SAFETY</a:t>
            </a:r>
            <a:endParaRPr lang="en-US" sz="4000" u="sng" dirty="0">
              <a:latin typeface="Bodoni MT Black" pitchFamily="18" charset="0"/>
            </a:endParaRPr>
          </a:p>
        </p:txBody>
      </p:sp>
    </p:spTree>
    <p:extLst>
      <p:ext uri="{BB962C8B-B14F-4D97-AF65-F5344CB8AC3E}">
        <p14:creationId xmlns:p14="http://schemas.microsoft.com/office/powerpoint/2010/main" val="36167846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143001"/>
            <a:ext cx="9067800" cy="4791664"/>
          </a:xfrm>
        </p:spPr>
        <p:txBody>
          <a:bodyPr>
            <a:normAutofit/>
          </a:bodyPr>
          <a:lstStyle/>
          <a:p>
            <a:r>
              <a:rPr lang="en-US" sz="2400" u="sng" dirty="0" smtClean="0">
                <a:latin typeface="Lucida Fax" pitchFamily="18" charset="0"/>
              </a:rPr>
              <a:t>DEFINITION</a:t>
            </a:r>
          </a:p>
          <a:p>
            <a:r>
              <a:rPr lang="en-US" sz="2400" dirty="0" smtClean="0">
                <a:latin typeface="Lucida Fax" pitchFamily="18" charset="0"/>
              </a:rPr>
              <a:t>THESE ARE WHERE THE PHYSICAL CONDITION AT THE WORK PLACE, OR THE METHODS OF WORK, DIRECTLY CAUSE OR CONTRIBUTE TO THE INCIDENT.</a:t>
            </a:r>
          </a:p>
          <a:p>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INADEQUATE GUARDING</a:t>
            </a:r>
          </a:p>
          <a:p>
            <a:pPr marL="342900" indent="-342900">
              <a:buFont typeface="Wingdings" pitchFamily="2" charset="2"/>
              <a:buChar char="q"/>
            </a:pPr>
            <a:r>
              <a:rPr lang="en-US" sz="2400" dirty="0">
                <a:latin typeface="Lucida Fax" pitchFamily="18" charset="0"/>
              </a:rPr>
              <a:t> DEFECTIVE TOOLS</a:t>
            </a:r>
          </a:p>
          <a:p>
            <a:pPr marL="342900" indent="-342900">
              <a:buFont typeface="Wingdings" pitchFamily="2" charset="2"/>
              <a:buChar char="q"/>
            </a:pPr>
            <a:r>
              <a:rPr lang="en-US" sz="2400" dirty="0">
                <a:latin typeface="Lucida Fax" pitchFamily="18" charset="0"/>
              </a:rPr>
              <a:t> INADEQUATE VENTILATION</a:t>
            </a:r>
          </a:p>
          <a:p>
            <a:pPr marL="342900" indent="-342900">
              <a:buFont typeface="Wingdings" pitchFamily="2" charset="2"/>
              <a:buChar char="q"/>
            </a:pPr>
            <a:r>
              <a:rPr lang="en-US" sz="2400" dirty="0">
                <a:latin typeface="Lucida Fax" pitchFamily="18" charset="0"/>
              </a:rPr>
              <a:t> EXCESSIVE NOICE</a:t>
            </a:r>
          </a:p>
          <a:p>
            <a:endParaRPr lang="en-US" sz="2400" dirty="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7917" y="152400"/>
            <a:ext cx="9144000" cy="990600"/>
          </a:xfrm>
        </p:spPr>
        <p:txBody>
          <a:bodyPr/>
          <a:lstStyle/>
          <a:p>
            <a:pPr marL="182880" indent="0">
              <a:buNone/>
            </a:pPr>
            <a:r>
              <a:rPr lang="en-US" sz="4000" u="sng" dirty="0">
                <a:latin typeface="Bodoni MT Black" pitchFamily="18" charset="0"/>
              </a:rPr>
              <a:t>UNSAFE </a:t>
            </a:r>
            <a:r>
              <a:rPr lang="en-US" sz="4000" u="sng" dirty="0" smtClean="0">
                <a:latin typeface="Bodoni MT Black" pitchFamily="18" charset="0"/>
              </a:rPr>
              <a:t>CONDITION</a:t>
            </a:r>
            <a:endParaRPr lang="en-US" sz="4000" dirty="0">
              <a:latin typeface="Bodoni MT Black" pitchFamily="18" charset="0"/>
            </a:endParaRPr>
          </a:p>
        </p:txBody>
      </p:sp>
    </p:spTree>
    <p:extLst>
      <p:ext uri="{BB962C8B-B14F-4D97-AF65-F5344CB8AC3E}">
        <p14:creationId xmlns:p14="http://schemas.microsoft.com/office/powerpoint/2010/main" val="25521497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295400"/>
            <a:ext cx="8991600" cy="5333999"/>
          </a:xfrm>
        </p:spPr>
        <p:txBody>
          <a:bodyPr>
            <a:normAutofit/>
          </a:bodyPr>
          <a:lstStyle/>
          <a:p>
            <a:pPr marL="342900" indent="-342900">
              <a:buFont typeface="Wingdings" pitchFamily="2" charset="2"/>
              <a:buChar char="q"/>
            </a:pPr>
            <a:r>
              <a:rPr lang="en-US" sz="2400" dirty="0" smtClean="0">
                <a:latin typeface="Lucida Fax" pitchFamily="18" charset="0"/>
              </a:rPr>
              <a:t>NO PERSONAL PROTECTIVE EQUIPMENTS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WET AND SLIPPRY SURFACE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BAD HOUSEKEEPING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UNSAFE LIFTING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UNSAFE EQUIPMENTS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UNSAFE SYSTEM OF WORK</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UNSAFE ENVIRONMENTL CONDITIONS</a:t>
            </a:r>
          </a:p>
          <a:p>
            <a:pPr marL="342900" indent="-342900">
              <a:buFont typeface="Wingdings" pitchFamily="2" charset="2"/>
              <a:buChar char="q"/>
            </a:pPr>
            <a:endParaRPr lang="en-US" sz="2400" dirty="0">
              <a:latin typeface="Lucida Fax" pitchFamily="18" charset="0"/>
            </a:endParaRPr>
          </a:p>
        </p:txBody>
      </p:sp>
      <p:sp>
        <p:nvSpPr>
          <p:cNvPr id="3" name="Title 2"/>
          <p:cNvSpPr>
            <a:spLocks noGrp="1"/>
          </p:cNvSpPr>
          <p:nvPr>
            <p:ph type="ctrTitle"/>
          </p:nvPr>
        </p:nvSpPr>
        <p:spPr>
          <a:xfrm>
            <a:off x="76200" y="152400"/>
            <a:ext cx="9220200" cy="1066799"/>
          </a:xfrm>
        </p:spPr>
        <p:txBody>
          <a:bodyPr/>
          <a:lstStyle/>
          <a:p>
            <a:pPr marL="182880" indent="0">
              <a:buNone/>
            </a:pPr>
            <a:r>
              <a:rPr lang="en-US" sz="4000" u="sng" dirty="0">
                <a:latin typeface="Bodoni MT Black" pitchFamily="18" charset="0"/>
              </a:rPr>
              <a:t>UN SAFE CONDITION</a:t>
            </a:r>
          </a:p>
        </p:txBody>
      </p:sp>
    </p:spTree>
    <p:extLst>
      <p:ext uri="{BB962C8B-B14F-4D97-AF65-F5344CB8AC3E}">
        <p14:creationId xmlns:p14="http://schemas.microsoft.com/office/powerpoint/2010/main" val="2356886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84624" y="1295401"/>
            <a:ext cx="8915400" cy="5562599"/>
          </a:xfrm>
        </p:spPr>
        <p:txBody>
          <a:bodyPr/>
          <a:lstStyle/>
          <a:p>
            <a:endParaRPr lang="en-US" dirty="0" smtClean="0"/>
          </a:p>
          <a:p>
            <a:endParaRPr lang="en-US" dirty="0"/>
          </a:p>
        </p:txBody>
      </p:sp>
      <p:sp>
        <p:nvSpPr>
          <p:cNvPr id="3" name="Title 2"/>
          <p:cNvSpPr>
            <a:spLocks noGrp="1"/>
          </p:cNvSpPr>
          <p:nvPr>
            <p:ph type="ctrTitle"/>
          </p:nvPr>
        </p:nvSpPr>
        <p:spPr>
          <a:xfrm>
            <a:off x="76200" y="228601"/>
            <a:ext cx="8839200" cy="914400"/>
          </a:xfrm>
        </p:spPr>
        <p:txBody>
          <a:bodyPr/>
          <a:lstStyle/>
          <a:p>
            <a:pPr marL="182880" indent="0">
              <a:buNone/>
            </a:pPr>
            <a:r>
              <a:rPr lang="en-US" sz="4000" u="sng" dirty="0">
                <a:latin typeface="Bodoni MT Black" pitchFamily="18" charset="0"/>
              </a:rPr>
              <a:t>UN SAFE CONDITION</a:t>
            </a:r>
            <a:endParaRPr lang="en-US" sz="4000" dirty="0">
              <a:latin typeface="Bodoni MT Black"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12" y="1295400"/>
            <a:ext cx="2628900" cy="17430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812" y="1295400"/>
            <a:ext cx="2653269" cy="17430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1295399"/>
            <a:ext cx="2933700" cy="17430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915" y="3619500"/>
            <a:ext cx="2825585" cy="26670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624" y="3619500"/>
            <a:ext cx="2809876" cy="2667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5894" y="3612573"/>
            <a:ext cx="2919103" cy="2667000"/>
          </a:xfrm>
          <a:prstGeom prst="rect">
            <a:avLst/>
          </a:prstGeom>
        </p:spPr>
      </p:pic>
    </p:spTree>
    <p:extLst>
      <p:ext uri="{BB962C8B-B14F-4D97-AF65-F5344CB8AC3E}">
        <p14:creationId xmlns:p14="http://schemas.microsoft.com/office/powerpoint/2010/main" val="25158428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04800" y="1447800"/>
            <a:ext cx="8839200" cy="4724400"/>
          </a:xfrm>
        </p:spPr>
        <p:txBody>
          <a:bodyPr>
            <a:normAutofit/>
          </a:bodyPr>
          <a:lstStyle/>
          <a:p>
            <a:pPr marL="342900" indent="-342900">
              <a:buFont typeface="Wingdings" pitchFamily="2" charset="2"/>
              <a:buChar char="q"/>
            </a:pPr>
            <a:r>
              <a:rPr lang="en-US" sz="2800" b="1" dirty="0" smtClean="0">
                <a:latin typeface="Lucida Fax" pitchFamily="18" charset="0"/>
              </a:rPr>
              <a:t> 88% OF ACCIDENTS DUE TO UNSAFE ACTS.</a:t>
            </a:r>
          </a:p>
          <a:p>
            <a:pPr marL="342900" indent="-342900">
              <a:buFont typeface="Wingdings" pitchFamily="2" charset="2"/>
              <a:buChar char="q"/>
            </a:pPr>
            <a:endParaRPr lang="en-US" sz="2800" b="1" dirty="0" smtClean="0">
              <a:latin typeface="Lucida Fax" pitchFamily="18" charset="0"/>
            </a:endParaRPr>
          </a:p>
          <a:p>
            <a:pPr marL="342900" indent="-342900">
              <a:buFont typeface="Wingdings" pitchFamily="2" charset="2"/>
              <a:buChar char="q"/>
            </a:pPr>
            <a:r>
              <a:rPr lang="en-US" sz="2800" b="1" dirty="0">
                <a:latin typeface="Lucida Fax" pitchFamily="18" charset="0"/>
              </a:rPr>
              <a:t> </a:t>
            </a:r>
            <a:r>
              <a:rPr lang="en-US" sz="2800" b="1" dirty="0" smtClean="0">
                <a:latin typeface="Lucida Fax" pitchFamily="18" charset="0"/>
              </a:rPr>
              <a:t>10% OF ACCIDENTS DUE TO UNSAFE CONDITIONS.</a:t>
            </a:r>
          </a:p>
          <a:p>
            <a:pPr marL="342900" indent="-342900">
              <a:buFont typeface="Wingdings" pitchFamily="2" charset="2"/>
              <a:buChar char="q"/>
            </a:pPr>
            <a:endParaRPr lang="en-US" sz="2800" b="1" dirty="0" smtClean="0">
              <a:latin typeface="Lucida Fax" pitchFamily="18" charset="0"/>
            </a:endParaRPr>
          </a:p>
          <a:p>
            <a:pPr marL="342900" indent="-342900">
              <a:buFont typeface="Wingdings" pitchFamily="2" charset="2"/>
              <a:buChar char="q"/>
            </a:pPr>
            <a:r>
              <a:rPr lang="en-US" sz="2800" b="1" dirty="0" smtClean="0">
                <a:latin typeface="Lucida Fax" pitchFamily="18" charset="0"/>
              </a:rPr>
              <a:t> 2%  ARE UNAVOIDABLE ACCIDENTS.</a:t>
            </a:r>
            <a:endParaRPr lang="en-US" sz="2800" b="1" dirty="0">
              <a:latin typeface="Lucida Fax" pitchFamily="18" charset="0"/>
            </a:endParaRPr>
          </a:p>
        </p:txBody>
      </p:sp>
      <p:sp>
        <p:nvSpPr>
          <p:cNvPr id="3" name="Title 2"/>
          <p:cNvSpPr>
            <a:spLocks noGrp="1"/>
          </p:cNvSpPr>
          <p:nvPr>
            <p:ph type="ctrTitle"/>
          </p:nvPr>
        </p:nvSpPr>
        <p:spPr>
          <a:xfrm>
            <a:off x="33647" y="304800"/>
            <a:ext cx="9144000" cy="914400"/>
          </a:xfrm>
        </p:spPr>
        <p:txBody>
          <a:bodyPr/>
          <a:lstStyle/>
          <a:p>
            <a:pPr marL="182880" indent="0">
              <a:buNone/>
            </a:pPr>
            <a:r>
              <a:rPr lang="en-US" sz="4000" u="sng" dirty="0" smtClean="0">
                <a:latin typeface="Bodoni MT Black" pitchFamily="18" charset="0"/>
              </a:rPr>
              <a:t>DOMINO THEORY</a:t>
            </a:r>
            <a:endParaRPr lang="en-US" sz="4000" u="sng" dirty="0">
              <a:latin typeface="Bodoni MT Black" pitchFamily="18" charset="0"/>
            </a:endParaRPr>
          </a:p>
        </p:txBody>
      </p:sp>
    </p:spTree>
    <p:extLst>
      <p:ext uri="{BB962C8B-B14F-4D97-AF65-F5344CB8AC3E}">
        <p14:creationId xmlns:p14="http://schemas.microsoft.com/office/powerpoint/2010/main" val="35407885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486400" y="5562600"/>
            <a:ext cx="5637010" cy="448264"/>
          </a:xfrm>
        </p:spPr>
        <p:txBody>
          <a:bodyPr>
            <a:normAutofit/>
          </a:bodyPr>
          <a:lstStyle/>
          <a:p>
            <a:r>
              <a:rPr lang="en-US" sz="1400" dirty="0" smtClean="0">
                <a:latin typeface="Lucida Fax" pitchFamily="18" charset="0"/>
              </a:rPr>
              <a:t>GLOBAL SAFETY STUDIES</a:t>
            </a:r>
            <a:endParaRPr lang="en-US" sz="1400" dirty="0">
              <a:latin typeface="Lucida Fax" pitchFamily="18" charset="0"/>
            </a:endParaRPr>
          </a:p>
        </p:txBody>
      </p:sp>
      <p:sp>
        <p:nvSpPr>
          <p:cNvPr id="3" name="Title 2"/>
          <p:cNvSpPr>
            <a:spLocks noGrp="1"/>
          </p:cNvSpPr>
          <p:nvPr>
            <p:ph type="ctrTitle"/>
          </p:nvPr>
        </p:nvSpPr>
        <p:spPr>
          <a:xfrm>
            <a:off x="49480" y="457200"/>
            <a:ext cx="9045039" cy="2017434"/>
          </a:xfrm>
        </p:spPr>
        <p:txBody>
          <a:bodyPr/>
          <a:lstStyle/>
          <a:p>
            <a:pPr marL="182880" indent="0">
              <a:buNone/>
            </a:pPr>
            <a:r>
              <a:rPr lang="en-US" sz="6600" u="sng" dirty="0">
                <a:solidFill>
                  <a:schemeClr val="tx1"/>
                </a:solidFill>
                <a:latin typeface="Bodoni MT Black" pitchFamily="18" charset="0"/>
              </a:rPr>
              <a:t>ELECTRICAL SAFETY</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886467"/>
            <a:ext cx="3581400" cy="3963616"/>
          </a:xfrm>
          <a:prstGeom prst="rect">
            <a:avLst/>
          </a:prstGeom>
        </p:spPr>
      </p:pic>
    </p:spTree>
    <p:extLst>
      <p:ext uri="{BB962C8B-B14F-4D97-AF65-F5344CB8AC3E}">
        <p14:creationId xmlns:p14="http://schemas.microsoft.com/office/powerpoint/2010/main" val="297593243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371600"/>
            <a:ext cx="8839200" cy="5257800"/>
          </a:xfrm>
        </p:spPr>
        <p:txBody>
          <a:bodyPr>
            <a:normAutofit/>
          </a:bodyPr>
          <a:lstStyle/>
          <a:p>
            <a:r>
              <a:rPr lang="en-IN" sz="2400" b="1" u="sng" dirty="0" smtClean="0">
                <a:latin typeface="Lucida Fax" panose="02060602050505020204" pitchFamily="18" charset="0"/>
              </a:rPr>
              <a:t>ELECTRICITY</a:t>
            </a:r>
            <a:endParaRPr lang="en-IN" sz="2400" b="1" u="sng" dirty="0">
              <a:latin typeface="Lucida Fax" panose="02060602050505020204" pitchFamily="18" charset="0"/>
            </a:endParaRPr>
          </a:p>
          <a:p>
            <a:endParaRPr lang="en-IN" sz="2400" dirty="0" smtClean="0">
              <a:latin typeface="Lucida Fax" panose="02060602050505020204" pitchFamily="18" charset="0"/>
            </a:endParaRPr>
          </a:p>
          <a:p>
            <a:r>
              <a:rPr lang="en-IN" sz="2400" dirty="0" smtClean="0">
                <a:latin typeface="Lucida Fax" panose="02060602050505020204" pitchFamily="18" charset="0"/>
              </a:rPr>
              <a:t>THE FLOW OF THE ELECTRON THROUGH A CONDUCTOR IN A CLOSED CERCUTE. THE FLOW THROUGH THE CONDUCTOR THRER MUST BE A POWER SOUECE.</a:t>
            </a:r>
            <a:endParaRPr lang="en-IN" sz="2400" dirty="0">
              <a:latin typeface="Lucida Fax" panose="02060602050505020204" pitchFamily="18" charset="0"/>
            </a:endParaRPr>
          </a:p>
        </p:txBody>
      </p:sp>
      <p:sp>
        <p:nvSpPr>
          <p:cNvPr id="3" name="Title 2"/>
          <p:cNvSpPr>
            <a:spLocks noGrp="1"/>
          </p:cNvSpPr>
          <p:nvPr>
            <p:ph type="ctrTitle"/>
          </p:nvPr>
        </p:nvSpPr>
        <p:spPr>
          <a:xfrm>
            <a:off x="152400" y="228601"/>
            <a:ext cx="8839200" cy="1142999"/>
          </a:xfrm>
        </p:spPr>
        <p:txBody>
          <a:bodyPr/>
          <a:lstStyle/>
          <a:p>
            <a:pPr marL="182880" indent="0">
              <a:buNone/>
            </a:pPr>
            <a:r>
              <a:rPr lang="en-US" sz="4000" u="sng" dirty="0">
                <a:solidFill>
                  <a:schemeClr val="tx1"/>
                </a:solidFill>
                <a:latin typeface="Bodoni MT Black" pitchFamily="18" charset="0"/>
              </a:rPr>
              <a:t>ELECTRICAL SAFETY</a:t>
            </a:r>
            <a:endParaRPr lang="en-IN" sz="4000" dirty="0">
              <a:latin typeface="Bodoni MT Black" panose="02070A03080606020203" pitchFamily="18" charset="0"/>
            </a:endParaRPr>
          </a:p>
        </p:txBody>
      </p:sp>
    </p:spTree>
    <p:extLst>
      <p:ext uri="{BB962C8B-B14F-4D97-AF65-F5344CB8AC3E}">
        <p14:creationId xmlns:p14="http://schemas.microsoft.com/office/powerpoint/2010/main" val="6683435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2449" y="1905000"/>
            <a:ext cx="9067800" cy="4876799"/>
          </a:xfrm>
        </p:spPr>
        <p:txBody>
          <a:bodyPr>
            <a:normAutofit/>
          </a:bodyPr>
          <a:lstStyle/>
          <a:p>
            <a:r>
              <a:rPr lang="en-US" sz="2400" b="1" u="sng" dirty="0" smtClean="0">
                <a:latin typeface="Lucida Fax" pitchFamily="18" charset="0"/>
              </a:rPr>
              <a:t>ELECTRICAL HAZARD</a:t>
            </a:r>
          </a:p>
          <a:p>
            <a:endParaRPr lang="en-US" sz="2400" b="1" u="sng" dirty="0">
              <a:latin typeface="Lucida Fax" pitchFamily="18" charset="0"/>
            </a:endParaRPr>
          </a:p>
          <a:p>
            <a:pPr marL="342900" indent="-342900">
              <a:buFont typeface="Wingdings" pitchFamily="2" charset="2"/>
              <a:buChar char="q"/>
            </a:pPr>
            <a:r>
              <a:rPr lang="en-US" sz="2400" dirty="0" smtClean="0">
                <a:latin typeface="Lucida Fax" pitchFamily="18" charset="0"/>
              </a:rPr>
              <a:t> PRIMARY HAZARD</a:t>
            </a:r>
          </a:p>
          <a:p>
            <a:pPr marL="342900" indent="-342900">
              <a:buFont typeface="Wingdings" pitchFamily="2" charset="2"/>
              <a:buChar char="q"/>
            </a:pPr>
            <a:r>
              <a:rPr lang="en-US" sz="2400" dirty="0">
                <a:latin typeface="Lucida Fax" pitchFamily="18" charset="0"/>
              </a:rPr>
              <a:t> SECONDARY HAZARD</a:t>
            </a:r>
          </a:p>
          <a:p>
            <a:endParaRPr lang="en-US" sz="2400" dirty="0" smtClean="0">
              <a:latin typeface="Lucida Fax" pitchFamily="18" charset="0"/>
            </a:endParaRPr>
          </a:p>
          <a:p>
            <a:endParaRPr lang="en-US" sz="2400" dirty="0">
              <a:latin typeface="Lucida Fax" pitchFamily="18" charset="0"/>
            </a:endParaRPr>
          </a:p>
          <a:p>
            <a:endParaRPr lang="en-US" sz="2400" dirty="0" smtClean="0">
              <a:latin typeface="Lucida Fax" pitchFamily="18" charset="0"/>
            </a:endParaRPr>
          </a:p>
          <a:p>
            <a:pPr marL="342900" indent="-342900">
              <a:buFont typeface="Wingdings" pitchFamily="2" charset="2"/>
              <a:buChar char="q"/>
            </a:pPr>
            <a:endParaRPr lang="en-US" sz="2400" dirty="0">
              <a:latin typeface="Lucida Fax" pitchFamily="18" charset="0"/>
            </a:endParaRPr>
          </a:p>
          <a:p>
            <a:r>
              <a:rPr lang="en-US" sz="2400" b="1" u="sng" dirty="0" smtClean="0">
                <a:latin typeface="Lucida Fax" pitchFamily="18" charset="0"/>
              </a:rPr>
              <a:t> </a:t>
            </a:r>
          </a:p>
          <a:p>
            <a:endParaRPr lang="en-US" sz="2400" dirty="0" smtClean="0">
              <a:latin typeface="Lucida Fax" pitchFamily="18" charset="0"/>
            </a:endParaRPr>
          </a:p>
          <a:p>
            <a:endParaRPr lang="en-US" sz="2400" b="1" u="sng" dirty="0">
              <a:latin typeface="Lucida Fax" pitchFamily="18" charset="0"/>
            </a:endParaRPr>
          </a:p>
        </p:txBody>
      </p:sp>
      <p:sp>
        <p:nvSpPr>
          <p:cNvPr id="3" name="Title 2"/>
          <p:cNvSpPr>
            <a:spLocks noGrp="1"/>
          </p:cNvSpPr>
          <p:nvPr>
            <p:ph type="ctrTitle"/>
          </p:nvPr>
        </p:nvSpPr>
        <p:spPr>
          <a:xfrm>
            <a:off x="9896" y="228600"/>
            <a:ext cx="9144000" cy="761999"/>
          </a:xfrm>
        </p:spPr>
        <p:txBody>
          <a:bodyPr/>
          <a:lstStyle/>
          <a:p>
            <a:pPr marL="182880" indent="0">
              <a:buNone/>
            </a:pPr>
            <a:r>
              <a:rPr lang="en-US" sz="4000" u="sng" dirty="0" smtClean="0">
                <a:solidFill>
                  <a:schemeClr val="tx1"/>
                </a:solidFill>
                <a:latin typeface="Bodoni MT Black" pitchFamily="18" charset="0"/>
              </a:rPr>
              <a:t>ELECTRICAL SAFETY</a:t>
            </a:r>
            <a:endParaRPr lang="en-US" sz="4000" u="sng" dirty="0">
              <a:solidFill>
                <a:schemeClr val="tx1"/>
              </a:solidFill>
              <a:latin typeface="Bodoni MT Black" pitchFamily="18" charset="0"/>
            </a:endParaRPr>
          </a:p>
        </p:txBody>
      </p:sp>
    </p:spTree>
    <p:extLst>
      <p:ext uri="{BB962C8B-B14F-4D97-AF65-F5344CB8AC3E}">
        <p14:creationId xmlns:p14="http://schemas.microsoft.com/office/powerpoint/2010/main" val="19776896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0"/>
            <a:ext cx="9067800" cy="5638799"/>
          </a:xfrm>
        </p:spPr>
        <p:txBody>
          <a:bodyPr>
            <a:normAutofit/>
          </a:bodyPr>
          <a:lstStyle/>
          <a:p>
            <a:pPr marL="342900" indent="-342900">
              <a:buFont typeface="Wingdings" pitchFamily="2" charset="2"/>
              <a:buChar char="q"/>
            </a:pPr>
            <a:r>
              <a:rPr lang="en-US" sz="2400" dirty="0" smtClean="0">
                <a:latin typeface="Lucida Fax" pitchFamily="18" charset="0"/>
              </a:rPr>
              <a:t> ELECTRIC SHOCK</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ELECTRIC BURN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ELECTRIC FIRE &amp; EXPLOSION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ELECTRIC FLASH</a:t>
            </a:r>
          </a:p>
          <a:p>
            <a:pPr marL="342900" indent="-342900">
              <a:buFont typeface="Wingdings" pitchFamily="2" charset="2"/>
              <a:buChar char="q"/>
            </a:pPr>
            <a:endParaRPr lang="en-US" sz="2400" dirty="0">
              <a:latin typeface="Lucida Fax" pitchFamily="18" charset="0"/>
            </a:endParaRPr>
          </a:p>
          <a:p>
            <a:pPr marL="342900" indent="-342900">
              <a:buFont typeface="Wingdings" pitchFamily="2" charset="2"/>
              <a:buChar char="q"/>
            </a:pPr>
            <a:endParaRPr lang="en-US" sz="2400" dirty="0" smtClean="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0" y="152401"/>
            <a:ext cx="8991600" cy="838200"/>
          </a:xfrm>
        </p:spPr>
        <p:txBody>
          <a:bodyPr/>
          <a:lstStyle/>
          <a:p>
            <a:pPr marL="182880" indent="0">
              <a:buNone/>
            </a:pPr>
            <a:r>
              <a:rPr lang="en-US" sz="4000" dirty="0">
                <a:latin typeface="Lucida Fax" pitchFamily="18" charset="0"/>
              </a:rPr>
              <a:t> </a:t>
            </a:r>
            <a:r>
              <a:rPr lang="en-US" sz="4000" u="sng" dirty="0" smtClean="0">
                <a:latin typeface="Bodoni MT Black" pitchFamily="18" charset="0"/>
              </a:rPr>
              <a:t>PRIMARY </a:t>
            </a:r>
            <a:r>
              <a:rPr lang="en-US" sz="4000" u="sng" dirty="0">
                <a:latin typeface="Bodoni MT Black" pitchFamily="18" charset="0"/>
              </a:rPr>
              <a:t>HAZARD</a:t>
            </a:r>
            <a:r>
              <a:rPr lang="en-US" sz="4000" dirty="0">
                <a:latin typeface="Lucida Fax" pitchFamily="18" charset="0"/>
              </a:rPr>
              <a:t/>
            </a:r>
            <a:br>
              <a:rPr lang="en-US" sz="4000" dirty="0">
                <a:latin typeface="Lucida Fax" pitchFamily="18" charset="0"/>
              </a:rPr>
            </a:b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981200"/>
            <a:ext cx="3248025" cy="182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810000"/>
            <a:ext cx="3581400" cy="2590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4419600"/>
            <a:ext cx="3733800" cy="1743075"/>
          </a:xfrm>
          <a:prstGeom prst="rect">
            <a:avLst/>
          </a:prstGeom>
        </p:spPr>
      </p:pic>
    </p:spTree>
    <p:extLst>
      <p:ext uri="{BB962C8B-B14F-4D97-AF65-F5344CB8AC3E}">
        <p14:creationId xmlns:p14="http://schemas.microsoft.com/office/powerpoint/2010/main" val="119320607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5730" y="1524000"/>
            <a:ext cx="8915400" cy="4639264"/>
          </a:xfrm>
        </p:spPr>
        <p:txBody>
          <a:bodyPr>
            <a:normAutofit/>
          </a:bodyPr>
          <a:lstStyle/>
          <a:p>
            <a:pPr marL="342900" indent="-342900">
              <a:buFont typeface="Wingdings" pitchFamily="2" charset="2"/>
              <a:buChar char="q"/>
            </a:pPr>
            <a:r>
              <a:rPr lang="en-US" sz="2400" dirty="0" smtClean="0">
                <a:latin typeface="Lucida Fax" pitchFamily="18" charset="0"/>
              </a:rPr>
              <a:t> PERSON FALL FROM HEIGHT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LOSE OF INFORMATION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DROPPING OF TOOL AND OBJETS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 EXPECTED MOVEMENTS OF MACHINERY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HEALTH HAZARD DUE TO RELEASE TOXIC GAS &amp; PRODUCTION OF UV RAYS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ENVIRONMENTAL HAZARD</a:t>
            </a:r>
            <a:endParaRPr lang="en-US" sz="2400" dirty="0">
              <a:latin typeface="Lucida Fax" pitchFamily="18" charset="0"/>
            </a:endParaRPr>
          </a:p>
        </p:txBody>
      </p:sp>
      <p:sp>
        <p:nvSpPr>
          <p:cNvPr id="3" name="Title 2"/>
          <p:cNvSpPr>
            <a:spLocks noGrp="1"/>
          </p:cNvSpPr>
          <p:nvPr>
            <p:ph type="ctrTitle"/>
          </p:nvPr>
        </p:nvSpPr>
        <p:spPr>
          <a:xfrm>
            <a:off x="0" y="228600"/>
            <a:ext cx="9143999" cy="963057"/>
          </a:xfrm>
        </p:spPr>
        <p:txBody>
          <a:bodyPr/>
          <a:lstStyle/>
          <a:p>
            <a:pPr marL="182880" indent="0">
              <a:buNone/>
            </a:pPr>
            <a:r>
              <a:rPr lang="en-US" sz="4000" dirty="0">
                <a:latin typeface="Lucida Fax" pitchFamily="18" charset="0"/>
              </a:rPr>
              <a:t> </a:t>
            </a:r>
            <a:r>
              <a:rPr lang="en-US" sz="4000" b="0" u="sng" dirty="0">
                <a:latin typeface="Bodoni MT Black" pitchFamily="18" charset="0"/>
              </a:rPr>
              <a:t>SECONDARY HAZARD</a:t>
            </a:r>
            <a:r>
              <a:rPr lang="en-US" sz="4000" dirty="0">
                <a:latin typeface="Lucida Fax" pitchFamily="18" charset="0"/>
              </a:rPr>
              <a:t/>
            </a:r>
            <a:br>
              <a:rPr lang="en-US" sz="4000" dirty="0">
                <a:latin typeface="Lucida Fax" pitchFamily="18" charset="0"/>
              </a:rPr>
            </a:br>
            <a:endParaRPr lang="en-US" sz="4000" dirty="0">
              <a:latin typeface="Bodoni MT Black" pitchFamily="18" charset="0"/>
            </a:endParaRPr>
          </a:p>
        </p:txBody>
      </p:sp>
    </p:spTree>
    <p:extLst>
      <p:ext uri="{BB962C8B-B14F-4D97-AF65-F5344CB8AC3E}">
        <p14:creationId xmlns:p14="http://schemas.microsoft.com/office/powerpoint/2010/main" val="14870159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219201"/>
            <a:ext cx="8839200" cy="4715464"/>
          </a:xfrm>
        </p:spPr>
        <p:txBody>
          <a:bodyPr>
            <a:normAutofit/>
          </a:bodyPr>
          <a:lstStyle/>
          <a:p>
            <a:r>
              <a:rPr lang="en-IN" sz="2400" b="1" u="sng" dirty="0" smtClean="0">
                <a:latin typeface="Lucida Fax" panose="02060602050505020204" pitchFamily="18" charset="0"/>
              </a:rPr>
              <a:t>EFFECTS OF ELECTRICAL SHOCK</a:t>
            </a:r>
          </a:p>
          <a:p>
            <a:pPr marL="342900" indent="-342900">
              <a:buFont typeface="Wingdings" panose="05000000000000000000" pitchFamily="2" charset="2"/>
              <a:buChar char="q"/>
            </a:pPr>
            <a:r>
              <a:rPr lang="en-IN" sz="2400" dirty="0" smtClean="0">
                <a:latin typeface="Lucida Fax" panose="02060602050505020204" pitchFamily="18" charset="0"/>
              </a:rPr>
              <a:t> DAMAGE TO NERVOUS SYSTEM</a:t>
            </a:r>
            <a:endParaRPr lang="en-IN" sz="2400" dirty="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IRREGULAR HART BEAT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INTERNAL BURNS</a:t>
            </a:r>
          </a:p>
          <a:p>
            <a:pPr marL="342900" indent="-342900">
              <a:buFont typeface="Wingdings" panose="05000000000000000000" pitchFamily="2" charset="2"/>
              <a:buChar char="q"/>
            </a:pPr>
            <a:r>
              <a:rPr lang="en-IN" sz="2400">
                <a:latin typeface="Lucida Fax" panose="02060602050505020204" pitchFamily="18" charset="0"/>
              </a:rPr>
              <a:t> </a:t>
            </a:r>
            <a:r>
              <a:rPr lang="en-IN" sz="2400" smtClean="0">
                <a:latin typeface="Lucida Fax" panose="02060602050505020204" pitchFamily="18" charset="0"/>
              </a:rPr>
              <a:t>STOP </a:t>
            </a:r>
            <a:r>
              <a:rPr lang="en-IN" sz="2400" dirty="0" smtClean="0">
                <a:latin typeface="Lucida Fax" panose="02060602050505020204" pitchFamily="18" charset="0"/>
              </a:rPr>
              <a:t>BREATHING</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SKIN SURFACE BURN</a:t>
            </a:r>
            <a:endParaRPr lang="en-IN" sz="2400" dirty="0">
              <a:latin typeface="Lucida Fax" panose="02060602050505020204" pitchFamily="18" charset="0"/>
            </a:endParaRPr>
          </a:p>
        </p:txBody>
      </p:sp>
      <p:sp>
        <p:nvSpPr>
          <p:cNvPr id="3" name="Title 2"/>
          <p:cNvSpPr>
            <a:spLocks noGrp="1"/>
          </p:cNvSpPr>
          <p:nvPr>
            <p:ph type="ctrTitle"/>
          </p:nvPr>
        </p:nvSpPr>
        <p:spPr>
          <a:xfrm>
            <a:off x="152400" y="152401"/>
            <a:ext cx="8839200" cy="914399"/>
          </a:xfrm>
        </p:spPr>
        <p:txBody>
          <a:bodyPr/>
          <a:lstStyle/>
          <a:p>
            <a:pPr marL="182880" indent="0">
              <a:buNone/>
            </a:pPr>
            <a:r>
              <a:rPr lang="en-US" sz="4000" u="sng" dirty="0">
                <a:solidFill>
                  <a:schemeClr val="tx1"/>
                </a:solidFill>
                <a:latin typeface="Bodoni MT Black" pitchFamily="18" charset="0"/>
              </a:rPr>
              <a:t>ELECTRICAL SAFETY</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3793082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33400" y="2057400"/>
            <a:ext cx="8382000" cy="4648200"/>
          </a:xfrm>
        </p:spPr>
        <p:txBody>
          <a:bodyPr>
            <a:normAutofit/>
          </a:bodyPr>
          <a:lstStyle/>
          <a:p>
            <a:r>
              <a:rPr lang="en-US" sz="2400" dirty="0" smtClean="0">
                <a:latin typeface="Lucida Fax" pitchFamily="18" charset="0"/>
              </a:rPr>
              <a:t>ENVIRONMENT MEANS THE SURROUNDING IN WHICH AS ORGANIZATION OPERATE INCLUDING AIR, WATER, LAND, NATURAL RESOURES, FLORA HUMAN AND THEIR INTER RELTIONSHIP. </a:t>
            </a:r>
            <a:endParaRPr lang="en-US" sz="2400" dirty="0">
              <a:latin typeface="Lucida Fax" pitchFamily="18" charset="0"/>
            </a:endParaRPr>
          </a:p>
        </p:txBody>
      </p:sp>
      <p:sp>
        <p:nvSpPr>
          <p:cNvPr id="3" name="Title 2"/>
          <p:cNvSpPr>
            <a:spLocks noGrp="1"/>
          </p:cNvSpPr>
          <p:nvPr>
            <p:ph type="ctrTitle"/>
          </p:nvPr>
        </p:nvSpPr>
        <p:spPr>
          <a:xfrm>
            <a:off x="304800" y="1066800"/>
            <a:ext cx="4952999" cy="609600"/>
          </a:xfrm>
        </p:spPr>
        <p:txBody>
          <a:bodyPr/>
          <a:lstStyle/>
          <a:p>
            <a:pPr marL="182880" indent="0">
              <a:buNone/>
            </a:pPr>
            <a:r>
              <a:rPr lang="en-US" sz="4000" u="sng" dirty="0" smtClean="0">
                <a:latin typeface="Bodoni MT Black" pitchFamily="18" charset="0"/>
              </a:rPr>
              <a:t>ENVIRONMENT </a:t>
            </a:r>
            <a:endParaRPr lang="en-US" sz="4000" u="sng" dirty="0">
              <a:latin typeface="Bodoni MT Black" pitchFamily="18" charset="0"/>
            </a:endParaRPr>
          </a:p>
        </p:txBody>
      </p:sp>
    </p:spTree>
    <p:extLst>
      <p:ext uri="{BB962C8B-B14F-4D97-AF65-F5344CB8AC3E}">
        <p14:creationId xmlns:p14="http://schemas.microsoft.com/office/powerpoint/2010/main" val="241275963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0"/>
            <a:ext cx="8915400" cy="5410200"/>
          </a:xfrm>
        </p:spPr>
        <p:txBody>
          <a:bodyPr>
            <a:normAutofit/>
          </a:bodyPr>
          <a:lstStyle/>
          <a:p>
            <a:r>
              <a:rPr lang="en-IN" sz="2400" b="1" u="sng" dirty="0" smtClean="0">
                <a:latin typeface="Lucida Fax" panose="02060602050505020204" pitchFamily="18" charset="0"/>
              </a:rPr>
              <a:t>MAJOR CAUSE OF ELECTRICAL FIRE</a:t>
            </a:r>
          </a:p>
          <a:p>
            <a:endParaRPr lang="en-IN" sz="2400" dirty="0" smtClean="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OVERLOADING OF CERCUTE </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OCTOPUS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IMPROPERLY RATE CERCUTE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POOR DAMAGE INSULATION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POOR CONNECTION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FLAMMABLE MATERIALS</a:t>
            </a:r>
          </a:p>
          <a:p>
            <a:endParaRPr lang="en-IN" sz="2400" dirty="0" smtClean="0">
              <a:latin typeface="Lucida Fax" panose="02060602050505020204" pitchFamily="18" charset="0"/>
            </a:endParaRPr>
          </a:p>
        </p:txBody>
      </p:sp>
      <p:sp>
        <p:nvSpPr>
          <p:cNvPr id="3" name="Title 2"/>
          <p:cNvSpPr>
            <a:spLocks noGrp="1"/>
          </p:cNvSpPr>
          <p:nvPr>
            <p:ph type="ctrTitle"/>
          </p:nvPr>
        </p:nvSpPr>
        <p:spPr>
          <a:xfrm>
            <a:off x="76200" y="152401"/>
            <a:ext cx="8839200" cy="914399"/>
          </a:xfrm>
        </p:spPr>
        <p:txBody>
          <a:bodyPr/>
          <a:lstStyle/>
          <a:p>
            <a:pPr marL="182880" indent="0">
              <a:buNone/>
            </a:pPr>
            <a:r>
              <a:rPr lang="en-US" sz="4000" u="sng" dirty="0">
                <a:solidFill>
                  <a:schemeClr val="tx1"/>
                </a:solidFill>
                <a:latin typeface="Bodoni MT Black" pitchFamily="18" charset="0"/>
              </a:rPr>
              <a:t>ELECTRICAL SAFETY</a:t>
            </a:r>
            <a:endParaRPr lang="en-IN" sz="4000" dirty="0">
              <a:latin typeface="Bodoni MT Black" panose="02070A03080606020203" pitchFamily="18" charset="0"/>
            </a:endParaRPr>
          </a:p>
        </p:txBody>
      </p:sp>
    </p:spTree>
    <p:extLst>
      <p:ext uri="{BB962C8B-B14F-4D97-AF65-F5344CB8AC3E}">
        <p14:creationId xmlns:p14="http://schemas.microsoft.com/office/powerpoint/2010/main" val="19199926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1"/>
            <a:ext cx="8991600" cy="4944064"/>
          </a:xfrm>
        </p:spPr>
        <p:txBody>
          <a:bodyPr>
            <a:normAutofit/>
          </a:bodyPr>
          <a:lstStyle/>
          <a:p>
            <a:r>
              <a:rPr lang="en-IN" sz="2400" b="1" u="sng" dirty="0" smtClean="0">
                <a:latin typeface="Lucida Fax" panose="02060602050505020204" pitchFamily="18" charset="0"/>
              </a:rPr>
              <a:t>ELECTRICITY PROTECTION DEVICES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FUCES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EARTHING </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ISOLATION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ELCB</a:t>
            </a:r>
          </a:p>
          <a:p>
            <a:pPr marL="342900" indent="-342900">
              <a:buFont typeface="Wingdings" panose="05000000000000000000" pitchFamily="2" charset="2"/>
              <a:buChar char="q"/>
            </a:pPr>
            <a:r>
              <a:rPr lang="en-IN" sz="2400">
                <a:latin typeface="Lucida Fax" panose="02060602050505020204" pitchFamily="18" charset="0"/>
              </a:rPr>
              <a:t> </a:t>
            </a:r>
            <a:r>
              <a:rPr lang="en-IN" sz="2400" smtClean="0">
                <a:latin typeface="Lucida Fax" panose="02060602050505020204" pitchFamily="18" charset="0"/>
              </a:rPr>
              <a:t>MCB</a:t>
            </a:r>
            <a:endParaRPr lang="en-IN" sz="2400" dirty="0">
              <a:latin typeface="Lucida Fax" panose="02060602050505020204" pitchFamily="18" charset="0"/>
            </a:endParaRPr>
          </a:p>
          <a:p>
            <a:endParaRPr lang="en-IN" sz="2400" b="1" u="sng" dirty="0">
              <a:latin typeface="Lucida Fax" panose="02060602050505020204" pitchFamily="18" charset="0"/>
            </a:endParaRPr>
          </a:p>
        </p:txBody>
      </p:sp>
      <p:sp>
        <p:nvSpPr>
          <p:cNvPr id="3" name="Title 2"/>
          <p:cNvSpPr>
            <a:spLocks noGrp="1"/>
          </p:cNvSpPr>
          <p:nvPr>
            <p:ph type="ctrTitle"/>
          </p:nvPr>
        </p:nvSpPr>
        <p:spPr>
          <a:xfrm>
            <a:off x="76200" y="73405"/>
            <a:ext cx="8991600" cy="840995"/>
          </a:xfrm>
        </p:spPr>
        <p:txBody>
          <a:bodyPr/>
          <a:lstStyle/>
          <a:p>
            <a:pPr marL="182880" indent="0">
              <a:buNone/>
            </a:pPr>
            <a:r>
              <a:rPr lang="en-US" sz="4000" u="sng" dirty="0">
                <a:solidFill>
                  <a:schemeClr val="tx1"/>
                </a:solidFill>
                <a:latin typeface="Bodoni MT Black" pitchFamily="18" charset="0"/>
              </a:rPr>
              <a:t>ELECTRICAL SAFETY</a:t>
            </a:r>
            <a:endParaRPr lang="en-IN" sz="4000" dirty="0">
              <a:latin typeface="Bodoni MT Black" panose="02070A03080606020203" pitchFamily="18" charset="0"/>
            </a:endParaRPr>
          </a:p>
        </p:txBody>
      </p:sp>
    </p:spTree>
    <p:extLst>
      <p:ext uri="{BB962C8B-B14F-4D97-AF65-F5344CB8AC3E}">
        <p14:creationId xmlns:p14="http://schemas.microsoft.com/office/powerpoint/2010/main" val="1260822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0"/>
            <a:ext cx="8915400" cy="5486400"/>
          </a:xfrm>
        </p:spPr>
        <p:txBody>
          <a:bodyPr>
            <a:normAutofit/>
          </a:bodyPr>
          <a:lstStyle/>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INSPECTION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DISTRIBUTION BOARD TO BE PROVIDED IN DIFFERENT AREA</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ALL CAABLE JOINTS SHALL BE MADE WITH INDUSTRIAL PLUG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GENERATOR SHOULD BE GROUNDED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PROPER PPE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GENERATOR AREA TO BE CLEANED PROPERLY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 FLAMMABLE NEAR DG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PROVIDE EXTINGUISHER, SIGN BOARD AND BARRICATION AROUND THE DG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 CABLE ARE NOT TO BE LAID ON WET AREA</a:t>
            </a:r>
            <a:endParaRPr lang="en-US" sz="2400" dirty="0">
              <a:latin typeface="Lucida Fax" pitchFamily="18" charset="0"/>
            </a:endParaRPr>
          </a:p>
        </p:txBody>
      </p:sp>
      <p:sp>
        <p:nvSpPr>
          <p:cNvPr id="3" name="Title 2"/>
          <p:cNvSpPr>
            <a:spLocks noGrp="1"/>
          </p:cNvSpPr>
          <p:nvPr>
            <p:ph type="ctrTitle"/>
          </p:nvPr>
        </p:nvSpPr>
        <p:spPr>
          <a:xfrm>
            <a:off x="0" y="228601"/>
            <a:ext cx="8991600" cy="1066800"/>
          </a:xfrm>
        </p:spPr>
        <p:txBody>
          <a:bodyPr/>
          <a:lstStyle/>
          <a:p>
            <a:pPr marL="182880" indent="0">
              <a:buNone/>
            </a:pPr>
            <a:r>
              <a:rPr lang="en-US" sz="4000" u="sng" dirty="0" smtClean="0">
                <a:latin typeface="Bodoni MT Black" pitchFamily="18" charset="0"/>
              </a:rPr>
              <a:t>SAFETY ARRANGEMENTS</a:t>
            </a:r>
            <a:endParaRPr lang="en-US" sz="4000" u="sng" dirty="0">
              <a:latin typeface="Bodoni MT Black" pitchFamily="18" charset="0"/>
            </a:endParaRPr>
          </a:p>
        </p:txBody>
      </p:sp>
    </p:spTree>
    <p:extLst>
      <p:ext uri="{BB962C8B-B14F-4D97-AF65-F5344CB8AC3E}">
        <p14:creationId xmlns:p14="http://schemas.microsoft.com/office/powerpoint/2010/main" val="30696558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295400"/>
            <a:ext cx="8915400" cy="5257799"/>
          </a:xfrm>
        </p:spPr>
        <p:txBody>
          <a:bodyPr>
            <a:normAutofit/>
          </a:bodyPr>
          <a:lstStyle/>
          <a:p>
            <a:r>
              <a:rPr lang="en-US" sz="2400" b="1" u="sng" dirty="0">
                <a:latin typeface="Lucida Fax" pitchFamily="18" charset="0"/>
              </a:rPr>
              <a:t>INDUSTRIAL </a:t>
            </a:r>
            <a:r>
              <a:rPr lang="en-US" sz="2400" b="1" u="sng" dirty="0" smtClean="0">
                <a:latin typeface="Lucida Fax" pitchFamily="18" charset="0"/>
              </a:rPr>
              <a:t>PLUG. </a:t>
            </a:r>
            <a:endParaRPr lang="en-US" sz="2400" b="1" u="sng" dirty="0">
              <a:latin typeface="Lucida Fax" pitchFamily="18" charset="0"/>
            </a:endParaRPr>
          </a:p>
          <a:p>
            <a:endParaRPr lang="en-US" sz="2400" dirty="0" smtClean="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1" y="152400"/>
            <a:ext cx="9143999" cy="838200"/>
          </a:xfrm>
        </p:spPr>
        <p:txBody>
          <a:bodyPr/>
          <a:lstStyle/>
          <a:p>
            <a:pPr marL="182880" indent="0">
              <a:buNone/>
            </a:pPr>
            <a:r>
              <a:rPr lang="en-US" sz="4000" u="sng" dirty="0">
                <a:solidFill>
                  <a:schemeClr val="tx1"/>
                </a:solidFill>
                <a:latin typeface="Bodoni MT Black" pitchFamily="18" charset="0"/>
              </a:rPr>
              <a:t>ELECTRICAL SAFETY</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899" y="1981200"/>
            <a:ext cx="3014106" cy="18785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371600"/>
            <a:ext cx="2514600" cy="23717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1" y="4114800"/>
            <a:ext cx="3390900" cy="16954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4038600"/>
            <a:ext cx="3200400" cy="2200275"/>
          </a:xfrm>
          <a:prstGeom prst="rect">
            <a:avLst/>
          </a:prstGeom>
        </p:spPr>
      </p:pic>
    </p:spTree>
    <p:extLst>
      <p:ext uri="{BB962C8B-B14F-4D97-AF65-F5344CB8AC3E}">
        <p14:creationId xmlns:p14="http://schemas.microsoft.com/office/powerpoint/2010/main" val="2677139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normAutofit/>
          </a:bodyPr>
          <a:lstStyle/>
          <a:p>
            <a:r>
              <a:rPr lang="en-US" sz="2400" b="1" u="sng" dirty="0" smtClean="0">
                <a:latin typeface="Lucida Fax" pitchFamily="18" charset="0"/>
              </a:rPr>
              <a:t>EMERGENCY ACTION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DON’T TOUCH THE CASUALTY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CALL FOR HELP</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ISOLATE FROM THE POWER SUPPLY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CALL FOR AMBULANCE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CHECK FOR BREATHING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TREAT BURNS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TREAT FOR PHYSICAL SHOCK</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ENSHORE MEDICAL</a:t>
            </a:r>
            <a:endParaRPr lang="en-US" sz="2400" dirty="0">
              <a:latin typeface="Lucida Fax" pitchFamily="18" charset="0"/>
            </a:endParaRPr>
          </a:p>
        </p:txBody>
      </p:sp>
      <p:sp>
        <p:nvSpPr>
          <p:cNvPr id="3" name="Title 2"/>
          <p:cNvSpPr>
            <a:spLocks noGrp="1"/>
          </p:cNvSpPr>
          <p:nvPr>
            <p:ph type="ctrTitle"/>
          </p:nvPr>
        </p:nvSpPr>
        <p:spPr>
          <a:xfrm>
            <a:off x="76200" y="152401"/>
            <a:ext cx="8915400" cy="685799"/>
          </a:xfrm>
        </p:spPr>
        <p:txBody>
          <a:bodyPr/>
          <a:lstStyle/>
          <a:p>
            <a:pPr marL="182880" indent="0">
              <a:buNone/>
            </a:pPr>
            <a:r>
              <a:rPr lang="en-US" sz="4000" u="sng" dirty="0">
                <a:solidFill>
                  <a:schemeClr val="tx1"/>
                </a:solidFill>
                <a:latin typeface="Bodoni MT Black" pitchFamily="18" charset="0"/>
              </a:rPr>
              <a:t>ELECTRICAL SAFETY</a:t>
            </a:r>
            <a:endParaRPr lang="en-US" sz="4000" u="sng" dirty="0">
              <a:latin typeface="Bodoni MT Black" pitchFamily="18" charset="0"/>
            </a:endParaRPr>
          </a:p>
        </p:txBody>
      </p:sp>
    </p:spTree>
    <p:extLst>
      <p:ext uri="{BB962C8B-B14F-4D97-AF65-F5344CB8AC3E}">
        <p14:creationId xmlns:p14="http://schemas.microsoft.com/office/powerpoint/2010/main" val="15608955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715000" y="6324600"/>
            <a:ext cx="5637010" cy="304800"/>
          </a:xfrm>
        </p:spPr>
        <p:txBody>
          <a:bodyPr>
            <a:normAutofit fontScale="92500" lnSpcReduction="10000"/>
          </a:bodyPr>
          <a:lstStyle/>
          <a:p>
            <a:r>
              <a:rPr lang="en-IN" sz="1600" dirty="0" smtClean="0">
                <a:latin typeface="Lucida Fax" panose="02060602050505020204" pitchFamily="18" charset="0"/>
              </a:rPr>
              <a:t>GLOBAL SAFETY STUDIES</a:t>
            </a:r>
            <a:endParaRPr lang="en-IN" sz="1600" dirty="0">
              <a:latin typeface="Lucida Fax" panose="02060602050505020204" pitchFamily="18" charset="0"/>
            </a:endParaRPr>
          </a:p>
        </p:txBody>
      </p:sp>
      <p:sp>
        <p:nvSpPr>
          <p:cNvPr id="3" name="Title 2"/>
          <p:cNvSpPr>
            <a:spLocks noGrp="1"/>
          </p:cNvSpPr>
          <p:nvPr>
            <p:ph type="ctrTitle"/>
          </p:nvPr>
        </p:nvSpPr>
        <p:spPr>
          <a:xfrm>
            <a:off x="0" y="762000"/>
            <a:ext cx="8915400" cy="2895600"/>
          </a:xfrm>
        </p:spPr>
        <p:txBody>
          <a:bodyPr/>
          <a:lstStyle/>
          <a:p>
            <a:pPr marL="182880" indent="0">
              <a:buNone/>
            </a:pPr>
            <a:r>
              <a:rPr lang="en-IN" sz="6600" u="sng" dirty="0" smtClean="0">
                <a:latin typeface="Bodoni MT Black" panose="02070A03080606020203" pitchFamily="18" charset="0"/>
              </a:rPr>
              <a:t>LOTO- (LOCK OUT TAG OUT)</a:t>
            </a:r>
            <a:endParaRPr lang="en-IN" sz="66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895600"/>
            <a:ext cx="5943600" cy="3429000"/>
          </a:xfrm>
          <a:prstGeom prst="rect">
            <a:avLst/>
          </a:prstGeom>
        </p:spPr>
      </p:pic>
    </p:spTree>
    <p:extLst>
      <p:ext uri="{BB962C8B-B14F-4D97-AF65-F5344CB8AC3E}">
        <p14:creationId xmlns:p14="http://schemas.microsoft.com/office/powerpoint/2010/main" val="27077418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839200" cy="5867399"/>
          </a:xfrm>
        </p:spPr>
        <p:txBody>
          <a:bodyPr>
            <a:normAutofit/>
          </a:bodyPr>
          <a:lstStyle/>
          <a:p>
            <a:r>
              <a:rPr lang="en-IN" sz="2400" b="1" u="sng" dirty="0" smtClean="0">
                <a:latin typeface="Lucida Fax" panose="02060602050505020204" pitchFamily="18" charset="0"/>
              </a:rPr>
              <a:t>DEFINITION</a:t>
            </a:r>
          </a:p>
          <a:p>
            <a:r>
              <a:rPr lang="en-IN" sz="2400" dirty="0" smtClean="0">
                <a:latin typeface="Lucida Fax" panose="02060602050505020204" pitchFamily="18" charset="0"/>
              </a:rPr>
              <a:t>LOCKOUT MEANS TO PHYSICALLY NETURALIZE ALL ENERGIES IN A PIECE OF EQUIPMENT BEFORE BEGINNING ANY MAINTENANCE OR REPAIR WORK. LOCK OUT GENERALLY INVOLVE , STOPPING ALL ENERGY FLOWS AND PROVIDE A TAG TO HELP CONTROL MECHANICAL AND ELECTRICAL ISOLATION PROCEDURES.</a:t>
            </a:r>
            <a:endParaRPr lang="en-IN" sz="2400" dirty="0">
              <a:latin typeface="Lucida Fax" panose="02060602050505020204" pitchFamily="18" charset="0"/>
            </a:endParaRPr>
          </a:p>
        </p:txBody>
      </p:sp>
      <p:sp>
        <p:nvSpPr>
          <p:cNvPr id="3" name="Title 2"/>
          <p:cNvSpPr>
            <a:spLocks noGrp="1"/>
          </p:cNvSpPr>
          <p:nvPr>
            <p:ph type="ctrTitle"/>
          </p:nvPr>
        </p:nvSpPr>
        <p:spPr>
          <a:xfrm>
            <a:off x="152400" y="76200"/>
            <a:ext cx="8839200" cy="685800"/>
          </a:xfrm>
        </p:spPr>
        <p:txBody>
          <a:bodyPr/>
          <a:lstStyle/>
          <a:p>
            <a:pPr marL="182880" indent="0">
              <a:buNone/>
            </a:pPr>
            <a:r>
              <a:rPr lang="en-IN" sz="4000" u="sng" dirty="0" smtClean="0">
                <a:latin typeface="Bodoni MT Black" panose="02070A03080606020203" pitchFamily="18" charset="0"/>
              </a:rPr>
              <a:t>LOTO</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839513"/>
            <a:ext cx="4876800" cy="2857501"/>
          </a:xfrm>
          <a:prstGeom prst="rect">
            <a:avLst/>
          </a:prstGeom>
        </p:spPr>
      </p:pic>
    </p:spTree>
    <p:extLst>
      <p:ext uri="{BB962C8B-B14F-4D97-AF65-F5344CB8AC3E}">
        <p14:creationId xmlns:p14="http://schemas.microsoft.com/office/powerpoint/2010/main" val="26723081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99" y="1066800"/>
            <a:ext cx="9051701" cy="5638799"/>
          </a:xfrm>
        </p:spPr>
        <p:txBody>
          <a:bodyPr>
            <a:normAutofit/>
          </a:bodyPr>
          <a:lstStyle/>
          <a:p>
            <a:endParaRPr lang="en-IN" sz="2400" dirty="0" smtClean="0">
              <a:latin typeface="Lucida Fax" panose="02060602050505020204" pitchFamily="18" charset="0"/>
            </a:endParaRPr>
          </a:p>
          <a:p>
            <a:r>
              <a:rPr lang="en-IN" sz="2400" dirty="0" smtClean="0">
                <a:latin typeface="Lucida Fax" panose="02060602050505020204" pitchFamily="18" charset="0"/>
              </a:rPr>
              <a:t>ELECTRICAL DEPT;		- RED</a:t>
            </a:r>
          </a:p>
          <a:p>
            <a:r>
              <a:rPr lang="en-IN" sz="2400" dirty="0" smtClean="0">
                <a:latin typeface="Lucida Fax" panose="02060602050505020204" pitchFamily="18" charset="0"/>
              </a:rPr>
              <a:t>MECHANICAL DEPT;		- YELLOW</a:t>
            </a:r>
          </a:p>
          <a:p>
            <a:r>
              <a:rPr lang="en-IN" sz="2400" dirty="0" smtClean="0">
                <a:latin typeface="Lucida Fax" panose="02060602050505020204" pitchFamily="18" charset="0"/>
              </a:rPr>
              <a:t>INSTRUMENTATION DEPT	- BLUE</a:t>
            </a:r>
            <a:endParaRPr lang="en-IN" sz="2400" dirty="0">
              <a:latin typeface="Lucida Fax" panose="02060602050505020204" pitchFamily="18" charset="0"/>
            </a:endParaRPr>
          </a:p>
        </p:txBody>
      </p:sp>
      <p:sp>
        <p:nvSpPr>
          <p:cNvPr id="3" name="Title 2"/>
          <p:cNvSpPr>
            <a:spLocks noGrp="1"/>
          </p:cNvSpPr>
          <p:nvPr>
            <p:ph type="ctrTitle"/>
          </p:nvPr>
        </p:nvSpPr>
        <p:spPr>
          <a:xfrm>
            <a:off x="16099" y="152400"/>
            <a:ext cx="8915400" cy="809718"/>
          </a:xfrm>
        </p:spPr>
        <p:txBody>
          <a:bodyPr/>
          <a:lstStyle/>
          <a:p>
            <a:pPr marL="182880" indent="0">
              <a:buNone/>
            </a:pPr>
            <a:r>
              <a:rPr lang="en-IN" sz="4000" u="sng" dirty="0" smtClean="0">
                <a:latin typeface="Bodoni MT Black" panose="02070A03080606020203" pitchFamily="18" charset="0"/>
              </a:rPr>
              <a:t>LOTO- COLOUR CODE</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199" y="3048000"/>
            <a:ext cx="4305300" cy="3505200"/>
          </a:xfrm>
          <a:prstGeom prst="rect">
            <a:avLst/>
          </a:prstGeom>
        </p:spPr>
      </p:pic>
    </p:spTree>
    <p:extLst>
      <p:ext uri="{BB962C8B-B14F-4D97-AF65-F5344CB8AC3E}">
        <p14:creationId xmlns:p14="http://schemas.microsoft.com/office/powerpoint/2010/main" val="11573006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6490" y="696968"/>
            <a:ext cx="8955110" cy="6141713"/>
          </a:xfrm>
        </p:spPr>
        <p:txBody>
          <a:bodyPr>
            <a:normAutofit/>
          </a:bodyPr>
          <a:lstStyle/>
          <a:p>
            <a:r>
              <a:rPr lang="en-IN" sz="2400" b="1" u="sng" dirty="0" smtClean="0">
                <a:latin typeface="Lucida Fax" panose="02060602050505020204" pitchFamily="18" charset="0"/>
              </a:rPr>
              <a:t>DIFFERENT TYPES </a:t>
            </a:r>
            <a:r>
              <a:rPr lang="en-IN" sz="2400" u="sng" dirty="0" smtClean="0">
                <a:latin typeface="Lucida Fax" panose="02060602050505020204" pitchFamily="18" charset="0"/>
              </a:rPr>
              <a:t>OF</a:t>
            </a:r>
            <a:r>
              <a:rPr lang="en-IN" sz="2400" b="1" u="sng" dirty="0" smtClean="0">
                <a:latin typeface="Lucida Fax" panose="02060602050505020204" pitchFamily="18" charset="0"/>
              </a:rPr>
              <a:t> </a:t>
            </a:r>
            <a:r>
              <a:rPr lang="en-IN" sz="2400" u="sng" dirty="0" smtClean="0">
                <a:latin typeface="Lucida Fax" panose="02060602050505020204" pitchFamily="18" charset="0"/>
              </a:rPr>
              <a:t>LOCKS</a:t>
            </a:r>
            <a:endParaRPr lang="en-IN" sz="2400" u="sng" dirty="0">
              <a:latin typeface="Lucida Fax" panose="02060602050505020204" pitchFamily="18" charset="0"/>
            </a:endParaRPr>
          </a:p>
        </p:txBody>
      </p:sp>
      <p:sp>
        <p:nvSpPr>
          <p:cNvPr id="3" name="Title 2"/>
          <p:cNvSpPr>
            <a:spLocks noGrp="1"/>
          </p:cNvSpPr>
          <p:nvPr>
            <p:ph type="ctrTitle"/>
          </p:nvPr>
        </p:nvSpPr>
        <p:spPr>
          <a:xfrm>
            <a:off x="15025" y="11168"/>
            <a:ext cx="8686800" cy="685800"/>
          </a:xfrm>
        </p:spPr>
        <p:txBody>
          <a:bodyPr/>
          <a:lstStyle/>
          <a:p>
            <a:pPr marL="182880" indent="0">
              <a:buNone/>
            </a:pPr>
            <a:r>
              <a:rPr lang="en-IN" sz="4000" u="sng" dirty="0" smtClean="0">
                <a:latin typeface="Bodoni MT Black" panose="02070A03080606020203" pitchFamily="18" charset="0"/>
              </a:rPr>
              <a:t>LOTO</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5002101"/>
            <a:ext cx="2971800" cy="177969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745" y="5002101"/>
            <a:ext cx="2514600" cy="17523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62" y="5015784"/>
            <a:ext cx="2702216" cy="17716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59" y="2992863"/>
            <a:ext cx="2717241" cy="19716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45" y="2946178"/>
            <a:ext cx="2448327" cy="197167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8839" y="2974082"/>
            <a:ext cx="2866488" cy="19437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6745" y="1171055"/>
            <a:ext cx="2575439" cy="168773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1" y="1138440"/>
            <a:ext cx="2598178" cy="1828800"/>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8839" y="1138440"/>
            <a:ext cx="2866488" cy="1647825"/>
          </a:xfrm>
          <a:prstGeom prst="rect">
            <a:avLst/>
          </a:prstGeom>
        </p:spPr>
      </p:pic>
    </p:spTree>
    <p:extLst>
      <p:ext uri="{BB962C8B-B14F-4D97-AF65-F5344CB8AC3E}">
        <p14:creationId xmlns:p14="http://schemas.microsoft.com/office/powerpoint/2010/main" val="20941699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838200"/>
            <a:ext cx="8839200" cy="4419600"/>
          </a:xfrm>
        </p:spPr>
        <p:txBody>
          <a:bodyPr>
            <a:normAutofit/>
          </a:bodyPr>
          <a:lstStyle/>
          <a:p>
            <a:r>
              <a:rPr lang="en-IN" sz="2400" dirty="0" smtClean="0">
                <a:latin typeface="Lucida Fax" panose="02060602050505020204" pitchFamily="18" charset="0"/>
              </a:rPr>
              <a:t>CUT OFF THE SPACE FROM ELECTRICAL SOURCES, ROTATING PARTS, HAZAEDOUS MATERIALS Etc….</a:t>
            </a:r>
            <a:endParaRPr lang="en-IN" sz="2400" dirty="0">
              <a:latin typeface="Lucida Fax" panose="02060602050505020204" pitchFamily="18" charset="0"/>
            </a:endParaRPr>
          </a:p>
        </p:txBody>
      </p:sp>
      <p:sp>
        <p:nvSpPr>
          <p:cNvPr id="3" name="Title 2"/>
          <p:cNvSpPr>
            <a:spLocks noGrp="1"/>
          </p:cNvSpPr>
          <p:nvPr>
            <p:ph type="ctrTitle"/>
          </p:nvPr>
        </p:nvSpPr>
        <p:spPr>
          <a:xfrm>
            <a:off x="0" y="41361"/>
            <a:ext cx="9144000" cy="720639"/>
          </a:xfrm>
        </p:spPr>
        <p:txBody>
          <a:bodyPr/>
          <a:lstStyle/>
          <a:p>
            <a:pPr marL="182880" indent="0">
              <a:buNone/>
            </a:pPr>
            <a:r>
              <a:rPr lang="en-IN" sz="4000" u="sng" dirty="0" smtClean="0">
                <a:latin typeface="Bodoni MT Black" panose="02070A03080606020203" pitchFamily="18" charset="0"/>
              </a:rPr>
              <a:t>ISOLATION</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70" y="2362200"/>
            <a:ext cx="4267200"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362200"/>
            <a:ext cx="2133600" cy="2286000"/>
          </a:xfrm>
          <a:prstGeom prst="rect">
            <a:avLst/>
          </a:prstGeom>
        </p:spPr>
      </p:pic>
    </p:spTree>
    <p:extLst>
      <p:ext uri="{BB962C8B-B14F-4D97-AF65-F5344CB8AC3E}">
        <p14:creationId xmlns:p14="http://schemas.microsoft.com/office/powerpoint/2010/main" val="251701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81000" y="1752600"/>
            <a:ext cx="8610600" cy="8001000"/>
          </a:xfrm>
        </p:spPr>
        <p:txBody>
          <a:bodyPr>
            <a:normAutofit/>
          </a:bodyPr>
          <a:lstStyle/>
          <a:p>
            <a:pPr marL="457200" indent="-457200">
              <a:buFont typeface="+mj-lt"/>
              <a:buAutoNum type="arabicPeriod"/>
            </a:pPr>
            <a:r>
              <a:rPr lang="en-US" sz="2400" dirty="0" smtClean="0">
                <a:latin typeface="Lucida Fax" pitchFamily="18" charset="0"/>
              </a:rPr>
              <a:t>  ENSURING COMPLANCE WITH RESPECT TO HEALTH, SAFETY, ENVIRONMENTAL AS PER THE COMPANY, PROJECT HSE PLAN &amp; STATUTORY REGULATION.</a:t>
            </a:r>
          </a:p>
          <a:p>
            <a:pPr marL="457200" indent="-457200">
              <a:buFont typeface="+mj-lt"/>
              <a:buAutoNum type="arabicPeriod"/>
            </a:pPr>
            <a:r>
              <a:rPr lang="en-US" sz="2400" dirty="0">
                <a:latin typeface="Lucida Fax" pitchFamily="18" charset="0"/>
              </a:rPr>
              <a:t> </a:t>
            </a:r>
            <a:r>
              <a:rPr lang="en-US" sz="2400" dirty="0" smtClean="0">
                <a:latin typeface="Lucida Fax" pitchFamily="18" charset="0"/>
              </a:rPr>
              <a:t>ENSURING &amp; MONITORING IMPLEMENTATION OF HSE POLICY &amp; PLAN </a:t>
            </a:r>
          </a:p>
          <a:p>
            <a:pPr marL="457200" indent="-457200">
              <a:buFont typeface="+mj-lt"/>
              <a:buAutoNum type="arabicPeriod"/>
            </a:pPr>
            <a:r>
              <a:rPr lang="en-US" sz="2400" dirty="0">
                <a:latin typeface="Lucida Fax" pitchFamily="18" charset="0"/>
              </a:rPr>
              <a:t> </a:t>
            </a:r>
            <a:r>
              <a:rPr lang="en-US" sz="2400" dirty="0" smtClean="0">
                <a:latin typeface="Lucida Fax" pitchFamily="18" charset="0"/>
              </a:rPr>
              <a:t>INTRACTING &amp; CORDINATING WITH CLIENT AND  OTHER AGENCIES IN CONNECTION WITH HSE.</a:t>
            </a:r>
          </a:p>
          <a:p>
            <a:pPr marL="457200" indent="-457200">
              <a:buFont typeface="+mj-lt"/>
              <a:buAutoNum type="arabicPeriod"/>
            </a:pPr>
            <a:r>
              <a:rPr lang="en-US" sz="2400" dirty="0">
                <a:latin typeface="Lucida Fax" pitchFamily="18" charset="0"/>
              </a:rPr>
              <a:t> </a:t>
            </a:r>
            <a:r>
              <a:rPr lang="en-US" sz="2400" dirty="0" smtClean="0">
                <a:latin typeface="Lucida Fax" pitchFamily="18" charset="0"/>
              </a:rPr>
              <a:t>MONITORING SAFETY PROCEGURE  PRACTICE &amp; THEIR COMPLAINTS </a:t>
            </a:r>
          </a:p>
          <a:p>
            <a:pPr marL="457200" indent="-457200">
              <a:buFont typeface="+mj-lt"/>
              <a:buAutoNum type="arabicPeriod"/>
            </a:pPr>
            <a:r>
              <a:rPr lang="en-US" sz="2400" dirty="0">
                <a:latin typeface="Lucida Fax" pitchFamily="18" charset="0"/>
              </a:rPr>
              <a:t> </a:t>
            </a:r>
            <a:r>
              <a:rPr lang="en-US" sz="2400" dirty="0" smtClean="0">
                <a:latin typeface="Lucida Fax" pitchFamily="18" charset="0"/>
              </a:rPr>
              <a:t>ENSSURE AND MONITOR THAT ALL PERSONAL UNDERSTAND THEIR HSE RESPONSIBILITIES </a:t>
            </a:r>
          </a:p>
          <a:p>
            <a:endParaRPr lang="en-US" sz="2400" dirty="0" smtClean="0">
              <a:latin typeface="Lucida Fax" pitchFamily="18" charset="0"/>
            </a:endParaRPr>
          </a:p>
        </p:txBody>
      </p:sp>
      <p:sp>
        <p:nvSpPr>
          <p:cNvPr id="3" name="Title 2"/>
          <p:cNvSpPr>
            <a:spLocks noGrp="1"/>
          </p:cNvSpPr>
          <p:nvPr>
            <p:ph type="ctrTitle"/>
          </p:nvPr>
        </p:nvSpPr>
        <p:spPr>
          <a:xfrm>
            <a:off x="228600" y="304801"/>
            <a:ext cx="8458199" cy="1295400"/>
          </a:xfrm>
        </p:spPr>
        <p:txBody>
          <a:bodyPr/>
          <a:lstStyle/>
          <a:p>
            <a:pPr marL="182880" indent="0">
              <a:buNone/>
            </a:pPr>
            <a:r>
              <a:rPr lang="en-US" sz="3200" dirty="0" smtClean="0">
                <a:latin typeface="Bodoni MT Black" pitchFamily="18" charset="0"/>
              </a:rPr>
              <a:t>DUTIES &amp; RESPONSIBILTIES OF </a:t>
            </a:r>
            <a:r>
              <a:rPr lang="en-US" sz="4400" dirty="0" smtClean="0">
                <a:latin typeface="Bodoni MT Black" pitchFamily="18" charset="0"/>
              </a:rPr>
              <a:t>HSE OFFICER….</a:t>
            </a:r>
            <a:endParaRPr lang="en-US" sz="4400" dirty="0">
              <a:latin typeface="Bodoni MT Black" pitchFamily="18" charset="0"/>
            </a:endParaRPr>
          </a:p>
        </p:txBody>
      </p:sp>
    </p:spTree>
    <p:extLst>
      <p:ext uri="{BB962C8B-B14F-4D97-AF65-F5344CB8AC3E}">
        <p14:creationId xmlns:p14="http://schemas.microsoft.com/office/powerpoint/2010/main" val="39401692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257800" y="5943600"/>
            <a:ext cx="5637010" cy="357655"/>
          </a:xfrm>
        </p:spPr>
        <p:txBody>
          <a:bodyPr>
            <a:normAutofit/>
          </a:bodyPr>
          <a:lstStyle/>
          <a:p>
            <a:r>
              <a:rPr lang="en-US" sz="1400" dirty="0" smtClean="0">
                <a:latin typeface="Lucida Fax" pitchFamily="18" charset="0"/>
              </a:rPr>
              <a:t>GLOBAL SAFETY STUDIES</a:t>
            </a:r>
            <a:endParaRPr lang="en-US" sz="1400" dirty="0">
              <a:latin typeface="Lucida Fax" pitchFamily="18" charset="0"/>
            </a:endParaRPr>
          </a:p>
        </p:txBody>
      </p:sp>
      <p:sp>
        <p:nvSpPr>
          <p:cNvPr id="3" name="Title 2"/>
          <p:cNvSpPr>
            <a:spLocks noGrp="1"/>
          </p:cNvSpPr>
          <p:nvPr>
            <p:ph type="ctrTitle"/>
          </p:nvPr>
        </p:nvSpPr>
        <p:spPr>
          <a:xfrm>
            <a:off x="914400" y="1371600"/>
            <a:ext cx="7175351" cy="1793167"/>
          </a:xfrm>
        </p:spPr>
        <p:txBody>
          <a:bodyPr/>
          <a:lstStyle/>
          <a:p>
            <a:pPr marL="182880" indent="0">
              <a:buNone/>
            </a:pPr>
            <a:r>
              <a:rPr lang="en-US" sz="6600" u="sng" dirty="0">
                <a:latin typeface="Bodoni MT Black" pitchFamily="18" charset="0"/>
              </a:rPr>
              <a:t>SCAFFOLDNG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 y="2895600"/>
            <a:ext cx="4662487" cy="3286125"/>
          </a:xfrm>
          <a:prstGeom prst="rect">
            <a:avLst/>
          </a:prstGeom>
        </p:spPr>
      </p:pic>
    </p:spTree>
    <p:extLst>
      <p:ext uri="{BB962C8B-B14F-4D97-AF65-F5344CB8AC3E}">
        <p14:creationId xmlns:p14="http://schemas.microsoft.com/office/powerpoint/2010/main" val="4108853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95401"/>
            <a:ext cx="9067800" cy="5181600"/>
          </a:xfrm>
        </p:spPr>
        <p:txBody>
          <a:bodyPr>
            <a:normAutofit/>
          </a:bodyPr>
          <a:lstStyle/>
          <a:p>
            <a:endParaRPr lang="en-US" sz="2400" b="1" u="sng" dirty="0" smtClean="0">
              <a:latin typeface="Lucida Fax" pitchFamily="18" charset="0"/>
            </a:endParaRPr>
          </a:p>
          <a:p>
            <a:r>
              <a:rPr lang="en-US" sz="2400" b="1" u="sng" dirty="0" smtClean="0">
                <a:latin typeface="Lucida Fax" pitchFamily="18" charset="0"/>
              </a:rPr>
              <a:t>DEFINITION</a:t>
            </a:r>
          </a:p>
          <a:p>
            <a:r>
              <a:rPr lang="en-US" sz="2400" dirty="0" smtClean="0">
                <a:latin typeface="Lucida Fax" pitchFamily="18" charset="0"/>
              </a:rPr>
              <a:t>SCAFFOLDING IS A TEMPORARY ELEVATED PLATFORM MADE FOR SAFELY WORKING AT HEIGHT.</a:t>
            </a:r>
          </a:p>
          <a:p>
            <a:endParaRPr lang="en-US" sz="2400" dirty="0" smtClean="0">
              <a:latin typeface="Lucida Fax" pitchFamily="18" charset="0"/>
            </a:endParaRPr>
          </a:p>
          <a:p>
            <a:r>
              <a:rPr lang="en-US" sz="2400" b="1" u="sng" dirty="0" smtClean="0">
                <a:latin typeface="Lucida Fax" pitchFamily="18" charset="0"/>
              </a:rPr>
              <a:t>INTRODUCTION</a:t>
            </a:r>
          </a:p>
          <a:p>
            <a:r>
              <a:rPr lang="en-US" sz="2400" dirty="0" smtClean="0">
                <a:latin typeface="Lucida Fax" pitchFamily="18" charset="0"/>
              </a:rPr>
              <a:t>IT IS ESTIMATED THAT 2.3 MILLION CONSTRUCTION WORKERS DEAL WITH SCAFFOLDIG EATCH YEAR. MORE </a:t>
            </a:r>
            <a:r>
              <a:rPr lang="en-US" sz="2400" smtClean="0">
                <a:latin typeface="Lucida Fax" pitchFamily="18" charset="0"/>
              </a:rPr>
              <a:t>THAN 10000 </a:t>
            </a:r>
            <a:r>
              <a:rPr lang="en-US" sz="2400" dirty="0" smtClean="0">
                <a:latin typeface="Lucida Fax" pitchFamily="18" charset="0"/>
              </a:rPr>
              <a:t>WORKERS ARE INJURED AND 80 ARE KILLED IN SCAFFOLDING RELATED ACCIDENTS.</a:t>
            </a:r>
            <a:endParaRPr lang="en-US" sz="2400" dirty="0">
              <a:latin typeface="Lucida Fax" pitchFamily="18" charset="0"/>
            </a:endParaRPr>
          </a:p>
        </p:txBody>
      </p:sp>
      <p:sp>
        <p:nvSpPr>
          <p:cNvPr id="3" name="Title 2"/>
          <p:cNvSpPr>
            <a:spLocks noGrp="1"/>
          </p:cNvSpPr>
          <p:nvPr>
            <p:ph type="ctrTitle"/>
          </p:nvPr>
        </p:nvSpPr>
        <p:spPr>
          <a:xfrm>
            <a:off x="76200" y="152400"/>
            <a:ext cx="7992932" cy="914400"/>
          </a:xfrm>
        </p:spPr>
        <p:txBody>
          <a:bodyPr/>
          <a:lstStyle/>
          <a:p>
            <a:pPr marL="182880" indent="0">
              <a:buNone/>
            </a:pPr>
            <a:r>
              <a:rPr lang="en-US" sz="4000" u="sng" dirty="0" smtClean="0">
                <a:latin typeface="Bodoni MT Black" pitchFamily="18" charset="0"/>
              </a:rPr>
              <a:t>SCAFFOLDNG</a:t>
            </a:r>
            <a:endParaRPr lang="en-US" sz="4000" u="sng" dirty="0">
              <a:latin typeface="Bodoni MT Black" pitchFamily="18" charset="0"/>
            </a:endParaRPr>
          </a:p>
        </p:txBody>
      </p:sp>
    </p:spTree>
    <p:extLst>
      <p:ext uri="{BB962C8B-B14F-4D97-AF65-F5344CB8AC3E}">
        <p14:creationId xmlns:p14="http://schemas.microsoft.com/office/powerpoint/2010/main" val="4078053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447800"/>
            <a:ext cx="9067800" cy="5410199"/>
          </a:xfrm>
        </p:spPr>
        <p:txBody>
          <a:bodyPr>
            <a:normAutofit/>
          </a:bodyPr>
          <a:lstStyle/>
          <a:p>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FRAME SCAFFOLDING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TUBE AND CLAMP</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MODULAR SYSTEM SCAFFOLDS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ROLLING SCAFFOLDING  (MOBILE SCAFFOLDS)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SUSPENDED SCAFFOLDIND</a:t>
            </a:r>
            <a:endParaRPr lang="en-US" sz="2400" dirty="0">
              <a:latin typeface="Lucida Fax" pitchFamily="18" charset="0"/>
            </a:endParaRPr>
          </a:p>
        </p:txBody>
      </p:sp>
      <p:sp>
        <p:nvSpPr>
          <p:cNvPr id="3" name="Title 2"/>
          <p:cNvSpPr>
            <a:spLocks noGrp="1"/>
          </p:cNvSpPr>
          <p:nvPr>
            <p:ph type="ctrTitle"/>
          </p:nvPr>
        </p:nvSpPr>
        <p:spPr>
          <a:xfrm>
            <a:off x="76200" y="304801"/>
            <a:ext cx="9067800" cy="761999"/>
          </a:xfrm>
        </p:spPr>
        <p:txBody>
          <a:bodyPr/>
          <a:lstStyle/>
          <a:p>
            <a:pPr marL="182880" indent="0">
              <a:buNone/>
            </a:pPr>
            <a:r>
              <a:rPr lang="en-US" sz="4000" u="sng" dirty="0" smtClean="0">
                <a:latin typeface="Bodoni MT Black" pitchFamily="18" charset="0"/>
              </a:rPr>
              <a:t>TYPES OF SCAFFOLDS</a:t>
            </a:r>
            <a:endParaRPr lang="en-US" sz="4000" u="sng" dirty="0">
              <a:latin typeface="Bodoni MT Black" pitchFamily="18" charset="0"/>
            </a:endParaRPr>
          </a:p>
        </p:txBody>
      </p:sp>
    </p:spTree>
    <p:extLst>
      <p:ext uri="{BB962C8B-B14F-4D97-AF65-F5344CB8AC3E}">
        <p14:creationId xmlns:p14="http://schemas.microsoft.com/office/powerpoint/2010/main" val="12823072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066800"/>
            <a:ext cx="9067800" cy="5486399"/>
          </a:xfrm>
        </p:spPr>
        <p:txBody>
          <a:bodyPr>
            <a:normAutofit/>
          </a:bodyPr>
          <a:lstStyle/>
          <a:p>
            <a:r>
              <a:rPr lang="en-US" sz="2400" dirty="0">
                <a:latin typeface="Lucida Fax" pitchFamily="18" charset="0"/>
              </a:rPr>
              <a:t> </a:t>
            </a:r>
            <a:r>
              <a:rPr lang="en-US" sz="2400" b="1" u="sng" dirty="0">
                <a:latin typeface="Lucida Fax" pitchFamily="18" charset="0"/>
              </a:rPr>
              <a:t>FRAME SCAFFOLDING</a:t>
            </a:r>
          </a:p>
          <a:p>
            <a:endParaRPr lang="en-US" sz="2400" b="1" u="sng" dirty="0">
              <a:latin typeface="Lucida Fax" pitchFamily="18" charset="0"/>
            </a:endParaRPr>
          </a:p>
        </p:txBody>
      </p:sp>
      <p:sp>
        <p:nvSpPr>
          <p:cNvPr id="3" name="Title 2"/>
          <p:cNvSpPr>
            <a:spLocks noGrp="1"/>
          </p:cNvSpPr>
          <p:nvPr>
            <p:ph type="ctrTitle"/>
          </p:nvPr>
        </p:nvSpPr>
        <p:spPr>
          <a:xfrm>
            <a:off x="0" y="228601"/>
            <a:ext cx="9144000" cy="990599"/>
          </a:xfrm>
        </p:spPr>
        <p:txBody>
          <a:bodyPr/>
          <a:lstStyle/>
          <a:p>
            <a:pPr marL="0" indent="0">
              <a:buNone/>
            </a:pPr>
            <a:r>
              <a:rPr lang="en-US" sz="4000" u="sng" dirty="0">
                <a:latin typeface="Bodoni MT Black" pitchFamily="18" charset="0"/>
              </a:rPr>
              <a:t>TYPES OF SCAFFOLDS</a:t>
            </a:r>
            <a:endParaRPr lang="en-US" sz="4000" dirty="0">
              <a:latin typeface="Lucida Fax"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667000"/>
            <a:ext cx="3733800" cy="3352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905000"/>
            <a:ext cx="3427021" cy="4267200"/>
          </a:xfrm>
          <a:prstGeom prst="rect">
            <a:avLst/>
          </a:prstGeom>
        </p:spPr>
      </p:pic>
    </p:spTree>
    <p:extLst>
      <p:ext uri="{BB962C8B-B14F-4D97-AF65-F5344CB8AC3E}">
        <p14:creationId xmlns:p14="http://schemas.microsoft.com/office/powerpoint/2010/main" val="24577856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219200"/>
            <a:ext cx="8915400" cy="5562600"/>
          </a:xfrm>
        </p:spPr>
        <p:txBody>
          <a:bodyPr>
            <a:normAutofit/>
          </a:bodyPr>
          <a:lstStyle/>
          <a:p>
            <a:r>
              <a:rPr lang="en-US" sz="2400" b="1" u="sng" dirty="0">
                <a:latin typeface="Lucida Fax" pitchFamily="18" charset="0"/>
              </a:rPr>
              <a:t>TUBE AND CLAMP</a:t>
            </a:r>
          </a:p>
          <a:p>
            <a:endParaRPr lang="en-US" sz="2400" dirty="0">
              <a:latin typeface="Lucida Fax" pitchFamily="18" charset="0"/>
            </a:endParaRPr>
          </a:p>
        </p:txBody>
      </p:sp>
      <p:sp>
        <p:nvSpPr>
          <p:cNvPr id="3" name="Title 2"/>
          <p:cNvSpPr>
            <a:spLocks noGrp="1"/>
          </p:cNvSpPr>
          <p:nvPr>
            <p:ph type="ctrTitle"/>
          </p:nvPr>
        </p:nvSpPr>
        <p:spPr>
          <a:xfrm>
            <a:off x="0" y="152401"/>
            <a:ext cx="9067800" cy="990600"/>
          </a:xfrm>
        </p:spPr>
        <p:txBody>
          <a:bodyPr/>
          <a:lstStyle/>
          <a:p>
            <a:pPr marL="182880" indent="0">
              <a:buNone/>
            </a:pPr>
            <a:r>
              <a:rPr lang="en-US" sz="4000" u="sng" dirty="0">
                <a:latin typeface="Bodoni MT Black" pitchFamily="18" charset="0"/>
              </a:rPr>
              <a:t>TYPES OF SCAFFOLDS</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57400"/>
            <a:ext cx="3248025" cy="4267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068" y="2362201"/>
            <a:ext cx="3962400" cy="3048000"/>
          </a:xfrm>
          <a:prstGeom prst="rect">
            <a:avLst/>
          </a:prstGeom>
        </p:spPr>
      </p:pic>
    </p:spTree>
    <p:extLst>
      <p:ext uri="{BB962C8B-B14F-4D97-AF65-F5344CB8AC3E}">
        <p14:creationId xmlns:p14="http://schemas.microsoft.com/office/powerpoint/2010/main" val="6488265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371600"/>
            <a:ext cx="9144000" cy="5257799"/>
          </a:xfrm>
        </p:spPr>
        <p:txBody>
          <a:bodyPr>
            <a:normAutofit/>
          </a:bodyPr>
          <a:lstStyle/>
          <a:p>
            <a:r>
              <a:rPr lang="en-US" sz="2400" b="1" u="sng" dirty="0">
                <a:latin typeface="Lucida Fax" pitchFamily="18" charset="0"/>
              </a:rPr>
              <a:t>MODULAR SYSTEM SCAFFOLDS</a:t>
            </a:r>
          </a:p>
        </p:txBody>
      </p:sp>
      <p:sp>
        <p:nvSpPr>
          <p:cNvPr id="3" name="Title 2"/>
          <p:cNvSpPr>
            <a:spLocks noGrp="1"/>
          </p:cNvSpPr>
          <p:nvPr>
            <p:ph type="ctrTitle"/>
          </p:nvPr>
        </p:nvSpPr>
        <p:spPr>
          <a:xfrm>
            <a:off x="31668" y="381000"/>
            <a:ext cx="9144000" cy="914399"/>
          </a:xfrm>
        </p:spPr>
        <p:txBody>
          <a:bodyPr/>
          <a:lstStyle/>
          <a:p>
            <a:pPr marL="182880" indent="0">
              <a:buNone/>
            </a:pPr>
            <a:r>
              <a:rPr lang="en-US" sz="4000" u="sng" dirty="0">
                <a:latin typeface="Bodoni MT Black" pitchFamily="18" charset="0"/>
              </a:rPr>
              <a:t>TYPES OF SCAFFOLDS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371106"/>
            <a:ext cx="4191000" cy="27966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600324"/>
            <a:ext cx="3609975" cy="21907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992088"/>
            <a:ext cx="3233738" cy="2590800"/>
          </a:xfrm>
          <a:prstGeom prst="rect">
            <a:avLst/>
          </a:prstGeom>
        </p:spPr>
      </p:pic>
    </p:spTree>
    <p:extLst>
      <p:ext uri="{BB962C8B-B14F-4D97-AF65-F5344CB8AC3E}">
        <p14:creationId xmlns:p14="http://schemas.microsoft.com/office/powerpoint/2010/main" val="35563792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219200"/>
            <a:ext cx="9144000" cy="5334000"/>
          </a:xfrm>
        </p:spPr>
        <p:txBody>
          <a:bodyPr>
            <a:normAutofit/>
          </a:bodyPr>
          <a:lstStyle/>
          <a:p>
            <a:r>
              <a:rPr lang="en-US" sz="2400" b="1" u="sng" dirty="0">
                <a:latin typeface="Lucida Fax" pitchFamily="18" charset="0"/>
              </a:rPr>
              <a:t>ROLLING </a:t>
            </a:r>
            <a:r>
              <a:rPr lang="en-US" sz="2400" b="1" u="sng" dirty="0" smtClean="0">
                <a:latin typeface="Lucida Fax" pitchFamily="18" charset="0"/>
              </a:rPr>
              <a:t>SCAFFOLDING  </a:t>
            </a:r>
            <a:r>
              <a:rPr lang="en-US" sz="2400" b="1" dirty="0" smtClean="0">
                <a:latin typeface="Lucida Fax" pitchFamily="18" charset="0"/>
              </a:rPr>
              <a:t>(</a:t>
            </a:r>
            <a:r>
              <a:rPr lang="en-US" sz="2400" b="1" u="sng" dirty="0" smtClean="0">
                <a:latin typeface="Lucida Fax" pitchFamily="18" charset="0"/>
              </a:rPr>
              <a:t>MOBILE SCAFFOLDING)</a:t>
            </a:r>
            <a:endParaRPr lang="en-US" sz="2400" b="1" u="sng" dirty="0">
              <a:latin typeface="Lucida Fax" pitchFamily="18" charset="0"/>
            </a:endParaRPr>
          </a:p>
        </p:txBody>
      </p:sp>
      <p:sp>
        <p:nvSpPr>
          <p:cNvPr id="3" name="Title 2"/>
          <p:cNvSpPr>
            <a:spLocks noGrp="1"/>
          </p:cNvSpPr>
          <p:nvPr>
            <p:ph type="ctrTitle"/>
          </p:nvPr>
        </p:nvSpPr>
        <p:spPr>
          <a:xfrm>
            <a:off x="0" y="228601"/>
            <a:ext cx="9144000" cy="990600"/>
          </a:xfrm>
        </p:spPr>
        <p:txBody>
          <a:bodyPr/>
          <a:lstStyle/>
          <a:p>
            <a:pPr marL="182880" indent="0">
              <a:buNone/>
            </a:pPr>
            <a:r>
              <a:rPr lang="en-US" sz="4000" u="sng" dirty="0">
                <a:latin typeface="Bodoni MT Black" pitchFamily="18" charset="0"/>
              </a:rPr>
              <a:t>TYPES OF SCAFFOLDS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86000"/>
            <a:ext cx="3033712" cy="2781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438400"/>
            <a:ext cx="3200400" cy="2476500"/>
          </a:xfrm>
          <a:prstGeom prst="rect">
            <a:avLst/>
          </a:prstGeom>
        </p:spPr>
      </p:pic>
    </p:spTree>
    <p:extLst>
      <p:ext uri="{BB962C8B-B14F-4D97-AF65-F5344CB8AC3E}">
        <p14:creationId xmlns:p14="http://schemas.microsoft.com/office/powerpoint/2010/main" val="210632532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990600"/>
            <a:ext cx="9144000" cy="5638799"/>
          </a:xfrm>
        </p:spPr>
        <p:txBody>
          <a:bodyPr>
            <a:normAutofit/>
          </a:bodyPr>
          <a:lstStyle/>
          <a:p>
            <a:r>
              <a:rPr lang="en-US" sz="2400" dirty="0">
                <a:latin typeface="Lucida Fax" pitchFamily="18" charset="0"/>
              </a:rPr>
              <a:t> </a:t>
            </a:r>
            <a:r>
              <a:rPr lang="en-US" sz="2400" b="1" u="sng" dirty="0">
                <a:latin typeface="Lucida Fax" pitchFamily="18" charset="0"/>
              </a:rPr>
              <a:t>SUSPENDED SCAFFOLDIND</a:t>
            </a:r>
          </a:p>
          <a:p>
            <a:endParaRPr lang="en-US" sz="2400" dirty="0">
              <a:latin typeface="Lucida Fax" pitchFamily="18" charset="0"/>
            </a:endParaRPr>
          </a:p>
        </p:txBody>
      </p:sp>
      <p:sp>
        <p:nvSpPr>
          <p:cNvPr id="3" name="Title 2"/>
          <p:cNvSpPr>
            <a:spLocks noGrp="1"/>
          </p:cNvSpPr>
          <p:nvPr>
            <p:ph type="ctrTitle"/>
          </p:nvPr>
        </p:nvSpPr>
        <p:spPr>
          <a:xfrm>
            <a:off x="35626" y="152401"/>
            <a:ext cx="9108374" cy="914400"/>
          </a:xfrm>
        </p:spPr>
        <p:txBody>
          <a:bodyPr/>
          <a:lstStyle/>
          <a:p>
            <a:pPr marL="182880" indent="0">
              <a:buNone/>
            </a:pPr>
            <a:r>
              <a:rPr lang="en-US" sz="4000" u="sng" dirty="0">
                <a:latin typeface="Bodoni MT Black" pitchFamily="18" charset="0"/>
              </a:rPr>
              <a:t>TYPES OF SCAFFOLDS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81200"/>
            <a:ext cx="4495800" cy="3276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981200"/>
            <a:ext cx="3886200" cy="3276600"/>
          </a:xfrm>
          <a:prstGeom prst="rect">
            <a:avLst/>
          </a:prstGeom>
        </p:spPr>
      </p:pic>
    </p:spTree>
    <p:extLst>
      <p:ext uri="{BB962C8B-B14F-4D97-AF65-F5344CB8AC3E}">
        <p14:creationId xmlns:p14="http://schemas.microsoft.com/office/powerpoint/2010/main" val="34303008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5730" y="1905001"/>
            <a:ext cx="9144000" cy="4876800"/>
          </a:xfrm>
        </p:spPr>
        <p:txBody>
          <a:bodyPr>
            <a:normAutofit/>
          </a:bodyPr>
          <a:lstStyle/>
          <a:p>
            <a:pPr marL="342900" indent="-342900">
              <a:buFont typeface="Wingdings" pitchFamily="2" charset="2"/>
              <a:buChar char="q"/>
            </a:pPr>
            <a:r>
              <a:rPr lang="en-US" sz="2400" dirty="0" smtClean="0">
                <a:latin typeface="Lucida Fax" pitchFamily="18" charset="0"/>
              </a:rPr>
              <a:t> LIGHT DUTY SCAFFOLD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MEDIUM DUTY SCAFFOLD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HEAVY DUTY SCAFFOLD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SPECIAL DUTY SCAFFOLD</a:t>
            </a:r>
          </a:p>
        </p:txBody>
      </p:sp>
      <p:sp>
        <p:nvSpPr>
          <p:cNvPr id="3" name="Title 2"/>
          <p:cNvSpPr>
            <a:spLocks noGrp="1"/>
          </p:cNvSpPr>
          <p:nvPr>
            <p:ph type="ctrTitle"/>
          </p:nvPr>
        </p:nvSpPr>
        <p:spPr>
          <a:xfrm>
            <a:off x="0" y="152400"/>
            <a:ext cx="9144000" cy="1143000"/>
          </a:xfrm>
        </p:spPr>
        <p:txBody>
          <a:bodyPr/>
          <a:lstStyle/>
          <a:p>
            <a:pPr marL="182880" indent="0">
              <a:buNone/>
            </a:pPr>
            <a:r>
              <a:rPr lang="en-US" sz="4000" u="sng" dirty="0" smtClean="0">
                <a:latin typeface="Bodoni MT Black" pitchFamily="18" charset="0"/>
              </a:rPr>
              <a:t>TYPES OF SCAFFOLDING</a:t>
            </a:r>
            <a:r>
              <a:rPr lang="en-US" sz="4000" dirty="0" smtClean="0">
                <a:latin typeface="Bodoni MT Black" pitchFamily="18" charset="0"/>
              </a:rPr>
              <a:t/>
            </a:r>
            <a:br>
              <a:rPr lang="en-US" sz="4000" dirty="0" smtClean="0">
                <a:latin typeface="Bodoni MT Black" pitchFamily="18" charset="0"/>
              </a:rPr>
            </a:br>
            <a:r>
              <a:rPr lang="en-US" sz="2400" u="sng" dirty="0" smtClean="0">
                <a:latin typeface="Bodoni MT Black" pitchFamily="18" charset="0"/>
              </a:rPr>
              <a:t>( BASED ON WORKING LOAD)</a:t>
            </a:r>
            <a:r>
              <a:rPr lang="en-US" sz="4000" dirty="0">
                <a:latin typeface="Bodoni MT Black" pitchFamily="18" charset="0"/>
              </a:rPr>
              <a:t/>
            </a:r>
            <a:br>
              <a:rPr lang="en-US" sz="4000" dirty="0">
                <a:latin typeface="Bodoni MT Black" pitchFamily="18" charset="0"/>
              </a:rPr>
            </a:br>
            <a:r>
              <a:rPr lang="en-US" sz="4000" dirty="0" smtClean="0">
                <a:latin typeface="Bodoni MT Black" pitchFamily="18" charset="0"/>
              </a:rPr>
              <a:t/>
            </a:r>
            <a:br>
              <a:rPr lang="en-US" sz="4000" dirty="0" smtClean="0">
                <a:latin typeface="Bodoni MT Black" pitchFamily="18" charset="0"/>
              </a:rPr>
            </a:br>
            <a:endParaRPr lang="en-US" sz="4000" b="0" dirty="0">
              <a:latin typeface="Bodoni MT Black" pitchFamily="18" charset="0"/>
            </a:endParaRPr>
          </a:p>
        </p:txBody>
      </p:sp>
    </p:spTree>
    <p:extLst>
      <p:ext uri="{BB962C8B-B14F-4D97-AF65-F5344CB8AC3E}">
        <p14:creationId xmlns:p14="http://schemas.microsoft.com/office/powerpoint/2010/main" val="25094042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371600"/>
            <a:ext cx="8915400" cy="5257799"/>
          </a:xfrm>
        </p:spPr>
        <p:txBody>
          <a:bodyPr>
            <a:normAutofit/>
          </a:bodyPr>
          <a:lstStyle/>
          <a:p>
            <a:r>
              <a:rPr lang="en-US" sz="2400" dirty="0" smtClean="0">
                <a:latin typeface="Lucida Fax" pitchFamily="18" charset="0"/>
              </a:rPr>
              <a:t>A SCAFFOLD DESIGNED AND CONSTRUCTED TO CARRY A WORKING LOAD NOT TO EXCEED 150kg/ M2</a:t>
            </a:r>
            <a:endParaRPr lang="en-US" sz="2400" dirty="0">
              <a:latin typeface="Lucida Fax" pitchFamily="18" charset="0"/>
            </a:endParaRPr>
          </a:p>
        </p:txBody>
      </p:sp>
      <p:sp>
        <p:nvSpPr>
          <p:cNvPr id="3" name="Title 2"/>
          <p:cNvSpPr>
            <a:spLocks noGrp="1"/>
          </p:cNvSpPr>
          <p:nvPr>
            <p:ph type="ctrTitle"/>
          </p:nvPr>
        </p:nvSpPr>
        <p:spPr>
          <a:xfrm>
            <a:off x="76200" y="152401"/>
            <a:ext cx="8991600" cy="990600"/>
          </a:xfrm>
        </p:spPr>
        <p:txBody>
          <a:bodyPr/>
          <a:lstStyle/>
          <a:p>
            <a:pPr marL="182880" indent="0">
              <a:buNone/>
            </a:pPr>
            <a:r>
              <a:rPr lang="en-US" sz="4000" u="sng" dirty="0" smtClean="0">
                <a:latin typeface="Bodoni MT Black" pitchFamily="18" charset="0"/>
              </a:rPr>
              <a:t>LIGHT DUTY SCAFFOLD</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286000"/>
            <a:ext cx="5334000" cy="4267200"/>
          </a:xfrm>
          <a:prstGeom prst="rect">
            <a:avLst/>
          </a:prstGeom>
        </p:spPr>
      </p:pic>
    </p:spTree>
    <p:extLst>
      <p:ext uri="{BB962C8B-B14F-4D97-AF65-F5344CB8AC3E}">
        <p14:creationId xmlns:p14="http://schemas.microsoft.com/office/powerpoint/2010/main" val="121054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09550" y="152401"/>
            <a:ext cx="8915400" cy="6705599"/>
          </a:xfrm>
        </p:spPr>
        <p:txBody>
          <a:bodyPr>
            <a:normAutofit fontScale="92500" lnSpcReduction="10000"/>
          </a:bodyPr>
          <a:lstStyle/>
          <a:p>
            <a:r>
              <a:rPr lang="en-US" sz="2800" dirty="0" smtClean="0">
                <a:latin typeface="Lucida Fax" pitchFamily="18" charset="0"/>
              </a:rPr>
              <a:t>6. </a:t>
            </a:r>
            <a:r>
              <a:rPr lang="en-US" sz="2400" dirty="0" smtClean="0">
                <a:latin typeface="Lucida Fax" pitchFamily="18" charset="0"/>
              </a:rPr>
              <a:t>CONDUCTING AND ORGANIZING HSE TRAINING </a:t>
            </a:r>
          </a:p>
          <a:p>
            <a:r>
              <a:rPr lang="en-US" sz="2400" dirty="0" smtClean="0">
                <a:latin typeface="Lucida Fax" pitchFamily="18" charset="0"/>
              </a:rPr>
              <a:t>      PROGRAMME </a:t>
            </a:r>
            <a:endParaRPr lang="en-US" sz="2400" dirty="0">
              <a:latin typeface="Lucida Fax" pitchFamily="18" charset="0"/>
            </a:endParaRPr>
          </a:p>
          <a:p>
            <a:r>
              <a:rPr lang="en-US" sz="2800" dirty="0" smtClean="0">
                <a:latin typeface="Lucida Fax" pitchFamily="18" charset="0"/>
              </a:rPr>
              <a:t>7. </a:t>
            </a:r>
            <a:r>
              <a:rPr lang="en-US" sz="2400" dirty="0" smtClean="0">
                <a:latin typeface="Lucida Fax" pitchFamily="18" charset="0"/>
              </a:rPr>
              <a:t>CONDUCTING INTERNAL SAFETY AUDIT, SAFETY </a:t>
            </a:r>
          </a:p>
          <a:p>
            <a:r>
              <a:rPr lang="en-US" sz="2400" dirty="0" smtClean="0">
                <a:latin typeface="Lucida Fax" pitchFamily="18" charset="0"/>
              </a:rPr>
              <a:t>      MEETING, MOCK DRILL, EMERGENCY EVACUTION    </a:t>
            </a:r>
          </a:p>
          <a:p>
            <a:r>
              <a:rPr lang="en-US" sz="2400" dirty="0" smtClean="0">
                <a:latin typeface="Lucida Fax" pitchFamily="18" charset="0"/>
              </a:rPr>
              <a:t>      DRILL ETC..</a:t>
            </a:r>
          </a:p>
          <a:p>
            <a:r>
              <a:rPr lang="en-US" sz="2800" dirty="0" smtClean="0">
                <a:latin typeface="Lucida Fax" pitchFamily="18" charset="0"/>
              </a:rPr>
              <a:t>8. </a:t>
            </a:r>
            <a:r>
              <a:rPr lang="en-US" sz="2400" dirty="0" smtClean="0">
                <a:latin typeface="Lucida Fax" pitchFamily="18" charset="0"/>
              </a:rPr>
              <a:t>ORGANIZING HSE PROMOTIONAL ACTIVITIES </a:t>
            </a:r>
          </a:p>
          <a:p>
            <a:r>
              <a:rPr lang="en-US" sz="2800" dirty="0" smtClean="0">
                <a:latin typeface="Lucida Fax" pitchFamily="18" charset="0"/>
              </a:rPr>
              <a:t>9. </a:t>
            </a:r>
            <a:r>
              <a:rPr lang="en-US" sz="2400" dirty="0" smtClean="0">
                <a:latin typeface="Lucida Fax" pitchFamily="18" charset="0"/>
              </a:rPr>
              <a:t>ACCIDENT INVESTIGATION REPORTING AND </a:t>
            </a:r>
          </a:p>
          <a:p>
            <a:r>
              <a:rPr lang="en-US" sz="2400" dirty="0">
                <a:latin typeface="Lucida Fax" pitchFamily="18" charset="0"/>
              </a:rPr>
              <a:t> </a:t>
            </a:r>
            <a:r>
              <a:rPr lang="en-US" sz="2400" dirty="0" smtClean="0">
                <a:latin typeface="Lucida Fax" pitchFamily="18" charset="0"/>
              </a:rPr>
              <a:t>    </a:t>
            </a:r>
            <a:r>
              <a:rPr lang="en-US" sz="2400" dirty="0">
                <a:latin typeface="Lucida Fax" pitchFamily="18" charset="0"/>
              </a:rPr>
              <a:t>RECORDING  </a:t>
            </a:r>
            <a:endParaRPr lang="en-US" sz="4400" dirty="0"/>
          </a:p>
          <a:p>
            <a:r>
              <a:rPr lang="en-US" sz="2800" dirty="0" smtClean="0">
                <a:latin typeface="Lucida Fax" pitchFamily="18" charset="0"/>
              </a:rPr>
              <a:t>10.</a:t>
            </a:r>
            <a:r>
              <a:rPr lang="en-US" sz="2400" dirty="0" smtClean="0">
                <a:latin typeface="Lucida Fax" pitchFamily="18" charset="0"/>
              </a:rPr>
              <a:t> INSPECT THE WORK PLACE TO IDENTIFY HAZZARD</a:t>
            </a:r>
          </a:p>
          <a:p>
            <a:r>
              <a:rPr lang="en-US" sz="2800" dirty="0">
                <a:latin typeface="Lucida Fax" pitchFamily="18" charset="0"/>
              </a:rPr>
              <a:t> </a:t>
            </a:r>
            <a:r>
              <a:rPr lang="en-US" sz="2800" dirty="0" smtClean="0">
                <a:latin typeface="Lucida Fax" pitchFamily="18" charset="0"/>
              </a:rPr>
              <a:t>    </a:t>
            </a:r>
            <a:r>
              <a:rPr lang="en-US" sz="2600" dirty="0" smtClean="0">
                <a:latin typeface="Lucida Fax" pitchFamily="18" charset="0"/>
              </a:rPr>
              <a:t>AND </a:t>
            </a:r>
            <a:r>
              <a:rPr lang="en-US" sz="2600" dirty="0">
                <a:latin typeface="Lucida Fax" pitchFamily="18" charset="0"/>
              </a:rPr>
              <a:t>REPORT THE FINDING WITH </a:t>
            </a:r>
          </a:p>
          <a:p>
            <a:r>
              <a:rPr lang="en-US" sz="2600" dirty="0" smtClean="0">
                <a:latin typeface="Lucida Fax" pitchFamily="18" charset="0"/>
              </a:rPr>
              <a:t>     RECOMMENDATION FOR CURRECTIVE ACTION</a:t>
            </a:r>
          </a:p>
          <a:p>
            <a:r>
              <a:rPr lang="en-US" sz="2600" dirty="0" smtClean="0">
                <a:latin typeface="Lucida Fax" pitchFamily="18" charset="0"/>
              </a:rPr>
              <a:t>     TO </a:t>
            </a:r>
            <a:r>
              <a:rPr lang="en-US" sz="2600" dirty="0">
                <a:latin typeface="Lucida Fax" pitchFamily="18" charset="0"/>
              </a:rPr>
              <a:t>THE SITE </a:t>
            </a:r>
            <a:r>
              <a:rPr lang="en-US" sz="2600" dirty="0" smtClean="0">
                <a:latin typeface="Lucida Fax" pitchFamily="18" charset="0"/>
              </a:rPr>
              <a:t> MANAGEMENT</a:t>
            </a:r>
            <a:r>
              <a:rPr lang="en-US" sz="2600" dirty="0">
                <a:latin typeface="Lucida Fax" pitchFamily="18" charset="0"/>
              </a:rPr>
              <a:t>. </a:t>
            </a:r>
            <a:r>
              <a:rPr lang="en-US" sz="2600" dirty="0" smtClean="0">
                <a:latin typeface="Lucida Fax" pitchFamily="18" charset="0"/>
              </a:rPr>
              <a:t>PERIODICALLY</a:t>
            </a:r>
          </a:p>
          <a:p>
            <a:r>
              <a:rPr lang="en-US" sz="2600" dirty="0">
                <a:latin typeface="Lucida Fax" pitchFamily="18" charset="0"/>
              </a:rPr>
              <a:t> </a:t>
            </a:r>
            <a:r>
              <a:rPr lang="en-US" sz="2600" dirty="0" smtClean="0">
                <a:latin typeface="Lucida Fax" pitchFamily="18" charset="0"/>
              </a:rPr>
              <a:t>    </a:t>
            </a:r>
            <a:r>
              <a:rPr lang="en-US" sz="2600" dirty="0">
                <a:latin typeface="Lucida Fax" pitchFamily="18" charset="0"/>
              </a:rPr>
              <a:t>INSPECTION OF FIRE AND SAFETY </a:t>
            </a:r>
            <a:endParaRPr lang="en-US" sz="2600" dirty="0" smtClean="0">
              <a:latin typeface="Lucida Fax" pitchFamily="18" charset="0"/>
            </a:endParaRPr>
          </a:p>
          <a:p>
            <a:r>
              <a:rPr lang="en-US" sz="2600" dirty="0">
                <a:latin typeface="Lucida Fax" pitchFamily="18" charset="0"/>
              </a:rPr>
              <a:t> </a:t>
            </a:r>
            <a:r>
              <a:rPr lang="en-US" sz="2600" dirty="0" smtClean="0">
                <a:latin typeface="Lucida Fax" pitchFamily="18" charset="0"/>
              </a:rPr>
              <a:t>    EQUIPMENTS</a:t>
            </a:r>
            <a:endParaRPr lang="en-US" sz="2600" dirty="0"/>
          </a:p>
          <a:p>
            <a:endParaRPr lang="en-US" sz="2800" dirty="0" smtClean="0"/>
          </a:p>
        </p:txBody>
      </p:sp>
    </p:spTree>
    <p:extLst>
      <p:ext uri="{BB962C8B-B14F-4D97-AF65-F5344CB8AC3E}">
        <p14:creationId xmlns:p14="http://schemas.microsoft.com/office/powerpoint/2010/main" val="87433575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371600"/>
            <a:ext cx="9144000" cy="5257799"/>
          </a:xfrm>
        </p:spPr>
        <p:txBody>
          <a:bodyPr>
            <a:normAutofit/>
          </a:bodyPr>
          <a:lstStyle/>
          <a:p>
            <a:r>
              <a:rPr lang="en-US" sz="2400" dirty="0" smtClean="0">
                <a:latin typeface="Lucida Fax" pitchFamily="18" charset="0"/>
              </a:rPr>
              <a:t>A SCAFFOLD DESIGNED AND CONSTRUCTION TO CARRY A WORKING LOAD NOT TO EXCEED 200 kg/M2</a:t>
            </a:r>
            <a:endParaRPr lang="en-US" sz="2400" dirty="0">
              <a:latin typeface="Lucida Fax" pitchFamily="18" charset="0"/>
            </a:endParaRPr>
          </a:p>
        </p:txBody>
      </p:sp>
      <p:sp>
        <p:nvSpPr>
          <p:cNvPr id="3" name="Title 2"/>
          <p:cNvSpPr>
            <a:spLocks noGrp="1"/>
          </p:cNvSpPr>
          <p:nvPr>
            <p:ph type="ctrTitle"/>
          </p:nvPr>
        </p:nvSpPr>
        <p:spPr>
          <a:xfrm>
            <a:off x="0" y="31669"/>
            <a:ext cx="9144000" cy="1035131"/>
          </a:xfrm>
        </p:spPr>
        <p:txBody>
          <a:bodyPr/>
          <a:lstStyle/>
          <a:p>
            <a:pPr marL="182880" indent="0">
              <a:buNone/>
            </a:pPr>
            <a:r>
              <a:rPr lang="en-US" sz="4000" u="sng" dirty="0" smtClean="0">
                <a:latin typeface="Bodoni MT Black" pitchFamily="18" charset="0"/>
              </a:rPr>
              <a:t>MEDIUM DUTY SCAFFOLD</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048000"/>
            <a:ext cx="5791200" cy="3060700"/>
          </a:xfrm>
          <a:prstGeom prst="rect">
            <a:avLst/>
          </a:prstGeom>
        </p:spPr>
      </p:pic>
    </p:spTree>
    <p:extLst>
      <p:ext uri="{BB962C8B-B14F-4D97-AF65-F5344CB8AC3E}">
        <p14:creationId xmlns:p14="http://schemas.microsoft.com/office/powerpoint/2010/main" val="32605136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0"/>
            <a:ext cx="8991600" cy="5410199"/>
          </a:xfrm>
        </p:spPr>
        <p:txBody>
          <a:bodyPr>
            <a:normAutofit/>
          </a:bodyPr>
          <a:lstStyle/>
          <a:p>
            <a:r>
              <a:rPr lang="en-US" sz="2400" dirty="0" smtClean="0">
                <a:latin typeface="Lucida Fax" pitchFamily="18" charset="0"/>
              </a:rPr>
              <a:t>A SCAFFOLD DESIGNED AND CONSTRUCTED TO CARRY A WORKING LOAD NOT TO EXCEED 250kg/M2</a:t>
            </a:r>
            <a:endParaRPr lang="en-US" sz="2400" dirty="0">
              <a:latin typeface="Lucida Fax" pitchFamily="18" charset="0"/>
            </a:endParaRPr>
          </a:p>
        </p:txBody>
      </p:sp>
      <p:sp>
        <p:nvSpPr>
          <p:cNvPr id="3" name="Title 2"/>
          <p:cNvSpPr>
            <a:spLocks noGrp="1"/>
          </p:cNvSpPr>
          <p:nvPr>
            <p:ph type="ctrTitle"/>
          </p:nvPr>
        </p:nvSpPr>
        <p:spPr>
          <a:xfrm>
            <a:off x="76200" y="152401"/>
            <a:ext cx="9067800" cy="914400"/>
          </a:xfrm>
        </p:spPr>
        <p:txBody>
          <a:bodyPr/>
          <a:lstStyle/>
          <a:p>
            <a:pPr marL="182880" indent="0">
              <a:buNone/>
            </a:pPr>
            <a:r>
              <a:rPr lang="en-US" sz="4000" u="sng" dirty="0" smtClean="0">
                <a:latin typeface="Bodoni MT Black" pitchFamily="18" charset="0"/>
              </a:rPr>
              <a:t>HEAVY DUTY SCAFFOLD</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514600"/>
            <a:ext cx="6502686" cy="3209925"/>
          </a:xfrm>
          <a:prstGeom prst="rect">
            <a:avLst/>
          </a:prstGeom>
        </p:spPr>
      </p:pic>
    </p:spTree>
    <p:extLst>
      <p:ext uri="{BB962C8B-B14F-4D97-AF65-F5344CB8AC3E}">
        <p14:creationId xmlns:p14="http://schemas.microsoft.com/office/powerpoint/2010/main" val="12920858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295400"/>
            <a:ext cx="9067800" cy="4952999"/>
          </a:xfrm>
        </p:spPr>
        <p:txBody>
          <a:bodyPr>
            <a:normAutofit/>
          </a:bodyPr>
          <a:lstStyle/>
          <a:p>
            <a:r>
              <a:rPr lang="en-US" sz="2400" dirty="0" smtClean="0">
                <a:latin typeface="Lucida Fax" pitchFamily="18" charset="0"/>
              </a:rPr>
              <a:t>SCAFFOLD DESIGNED AND CONSTRUCTED TO CARRY SPECIFIC TYPE OF OBJECTS</a:t>
            </a:r>
            <a:endParaRPr lang="en-US" sz="2400" dirty="0">
              <a:latin typeface="Lucida Fax" pitchFamily="18" charset="0"/>
            </a:endParaRPr>
          </a:p>
        </p:txBody>
      </p:sp>
      <p:sp>
        <p:nvSpPr>
          <p:cNvPr id="3" name="Title 2"/>
          <p:cNvSpPr>
            <a:spLocks noGrp="1"/>
          </p:cNvSpPr>
          <p:nvPr>
            <p:ph type="ctrTitle"/>
          </p:nvPr>
        </p:nvSpPr>
        <p:spPr>
          <a:xfrm>
            <a:off x="0" y="24741"/>
            <a:ext cx="9144000" cy="889660"/>
          </a:xfrm>
        </p:spPr>
        <p:txBody>
          <a:bodyPr/>
          <a:lstStyle/>
          <a:p>
            <a:pPr marL="182880" indent="0">
              <a:buNone/>
            </a:pPr>
            <a:r>
              <a:rPr lang="en-US" sz="4000" u="sng" dirty="0" smtClean="0">
                <a:latin typeface="Bodoni MT Black" pitchFamily="18" charset="0"/>
              </a:rPr>
              <a:t>SPECIAL DUTY SCAFFOLD</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6248400" cy="3322026"/>
          </a:xfrm>
          <a:prstGeom prst="rect">
            <a:avLst/>
          </a:prstGeom>
        </p:spPr>
      </p:pic>
    </p:spTree>
    <p:extLst>
      <p:ext uri="{BB962C8B-B14F-4D97-AF65-F5344CB8AC3E}">
        <p14:creationId xmlns:p14="http://schemas.microsoft.com/office/powerpoint/2010/main" val="29688945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295400"/>
            <a:ext cx="9144000" cy="5562599"/>
          </a:xfrm>
        </p:spPr>
        <p:txBody>
          <a:bodyPr>
            <a:normAutofit/>
          </a:bodyPr>
          <a:lstStyle/>
          <a:p>
            <a:pPr marL="342900" indent="-342900">
              <a:buFont typeface="Wingdings" pitchFamily="2" charset="2"/>
              <a:buChar char="q"/>
            </a:pPr>
            <a:r>
              <a:rPr lang="en-US" sz="2400" dirty="0" smtClean="0">
                <a:latin typeface="Lucida Fax" pitchFamily="18" charset="0"/>
              </a:rPr>
              <a:t> SOLE BOARD/ SILLS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BASE PLATE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STANDARD/ POST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LEDGER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BRACE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TRANSOM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COUPLER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WORKING PLATFORM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GUARD RAILS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ACCESS LADDER</a:t>
            </a:r>
          </a:p>
          <a:p>
            <a:pPr marL="342900" indent="-342900">
              <a:buFont typeface="Wingdings" pitchFamily="2" charset="2"/>
              <a:buChar char="q"/>
            </a:pPr>
            <a:endParaRPr lang="en-US" sz="2400" dirty="0">
              <a:latin typeface="Lucida Fax" pitchFamily="18" charset="0"/>
            </a:endParaRPr>
          </a:p>
        </p:txBody>
      </p:sp>
      <p:sp>
        <p:nvSpPr>
          <p:cNvPr id="3" name="Title 2"/>
          <p:cNvSpPr>
            <a:spLocks noGrp="1"/>
          </p:cNvSpPr>
          <p:nvPr>
            <p:ph type="ctrTitle"/>
          </p:nvPr>
        </p:nvSpPr>
        <p:spPr>
          <a:xfrm>
            <a:off x="16823" y="76201"/>
            <a:ext cx="9144000" cy="990600"/>
          </a:xfrm>
        </p:spPr>
        <p:txBody>
          <a:bodyPr/>
          <a:lstStyle/>
          <a:p>
            <a:pPr marL="182880" indent="0">
              <a:buNone/>
            </a:pPr>
            <a:r>
              <a:rPr lang="en-US" sz="4000" u="sng" dirty="0" smtClean="0">
                <a:latin typeface="Bodoni MT Black" pitchFamily="18" charset="0"/>
              </a:rPr>
              <a:t>COMMON PARTS OF SCAFFOLD</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447798"/>
            <a:ext cx="2143125" cy="21431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552572"/>
            <a:ext cx="2362200" cy="19335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3733800"/>
            <a:ext cx="3302000" cy="2362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3590923"/>
            <a:ext cx="1552575" cy="2952750"/>
          </a:xfrm>
          <a:prstGeom prst="rect">
            <a:avLst/>
          </a:prstGeom>
        </p:spPr>
      </p:pic>
    </p:spTree>
    <p:extLst>
      <p:ext uri="{BB962C8B-B14F-4D97-AF65-F5344CB8AC3E}">
        <p14:creationId xmlns:p14="http://schemas.microsoft.com/office/powerpoint/2010/main" val="331603768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295400"/>
            <a:ext cx="9067800" cy="5562599"/>
          </a:xfrm>
        </p:spPr>
        <p:txBody>
          <a:bodyPr>
            <a:normAutofit/>
          </a:bodyPr>
          <a:lstStyle/>
          <a:p>
            <a:r>
              <a:rPr lang="en-US" sz="2400" b="1" u="sng" dirty="0" smtClean="0">
                <a:latin typeface="Lucida Fax" pitchFamily="18" charset="0"/>
              </a:rPr>
              <a:t>SOLE BOARD/SILLS</a:t>
            </a:r>
          </a:p>
          <a:p>
            <a:r>
              <a:rPr lang="en-US" sz="2400" dirty="0" smtClean="0">
                <a:latin typeface="Lucida Fax" pitchFamily="18" charset="0"/>
              </a:rPr>
              <a:t>SILVER OAK WOODEN PLANK SUPPORRT BASE PLATE AT GROUND.</a:t>
            </a:r>
            <a:endParaRPr lang="en-US" sz="2400" dirty="0">
              <a:latin typeface="Lucida Fax" pitchFamily="18" charset="0"/>
            </a:endParaRPr>
          </a:p>
        </p:txBody>
      </p:sp>
      <p:sp>
        <p:nvSpPr>
          <p:cNvPr id="3" name="Title 2"/>
          <p:cNvSpPr>
            <a:spLocks noGrp="1"/>
          </p:cNvSpPr>
          <p:nvPr>
            <p:ph type="ctrTitle"/>
          </p:nvPr>
        </p:nvSpPr>
        <p:spPr>
          <a:xfrm>
            <a:off x="0" y="152401"/>
            <a:ext cx="9144000" cy="990600"/>
          </a:xfrm>
        </p:spPr>
        <p:txBody>
          <a:bodyPr/>
          <a:lstStyle/>
          <a:p>
            <a:pPr marL="182880" indent="0">
              <a:buNone/>
            </a:pPr>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28" y="3257797"/>
            <a:ext cx="4233333" cy="304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914649"/>
            <a:ext cx="3657600" cy="3309505"/>
          </a:xfrm>
          <a:prstGeom prst="rect">
            <a:avLst/>
          </a:prstGeom>
        </p:spPr>
      </p:pic>
    </p:spTree>
    <p:extLst>
      <p:ext uri="{BB962C8B-B14F-4D97-AF65-F5344CB8AC3E}">
        <p14:creationId xmlns:p14="http://schemas.microsoft.com/office/powerpoint/2010/main" val="353471452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295400"/>
            <a:ext cx="9144000" cy="5257799"/>
          </a:xfrm>
        </p:spPr>
        <p:txBody>
          <a:bodyPr>
            <a:normAutofit/>
          </a:bodyPr>
          <a:lstStyle/>
          <a:p>
            <a:r>
              <a:rPr lang="en-US" sz="2400" b="1" u="sng" dirty="0" smtClean="0">
                <a:latin typeface="Lucida Fax" pitchFamily="18" charset="0"/>
              </a:rPr>
              <a:t>BASE PLATE</a:t>
            </a:r>
          </a:p>
          <a:p>
            <a:r>
              <a:rPr lang="en-US" sz="2400" dirty="0" smtClean="0">
                <a:latin typeface="Lucida Fax" pitchFamily="18" charset="0"/>
              </a:rPr>
              <a:t>IT IS A MILD STEEL SQUARE-PLATE </a:t>
            </a:r>
            <a:endParaRPr lang="en-US" sz="2400" dirty="0">
              <a:latin typeface="Lucida Fax" pitchFamily="18" charset="0"/>
            </a:endParaRPr>
          </a:p>
        </p:txBody>
      </p:sp>
      <p:sp>
        <p:nvSpPr>
          <p:cNvPr id="3" name="Title 2"/>
          <p:cNvSpPr>
            <a:spLocks noGrp="1"/>
          </p:cNvSpPr>
          <p:nvPr>
            <p:ph type="ctrTitle"/>
          </p:nvPr>
        </p:nvSpPr>
        <p:spPr>
          <a:xfrm>
            <a:off x="0" y="152401"/>
            <a:ext cx="9144000" cy="914400"/>
          </a:xfrm>
        </p:spPr>
        <p:txBody>
          <a:bodyPr/>
          <a:lstStyle/>
          <a:p>
            <a:pPr marL="182880" indent="0">
              <a:buNone/>
            </a:pPr>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67001"/>
            <a:ext cx="4352925" cy="39771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125" y="3352800"/>
            <a:ext cx="4124325" cy="2971801"/>
          </a:xfrm>
          <a:prstGeom prst="rect">
            <a:avLst/>
          </a:prstGeom>
        </p:spPr>
      </p:pic>
    </p:spTree>
    <p:extLst>
      <p:ext uri="{BB962C8B-B14F-4D97-AF65-F5344CB8AC3E}">
        <p14:creationId xmlns:p14="http://schemas.microsoft.com/office/powerpoint/2010/main" val="371741615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447800"/>
            <a:ext cx="9144000" cy="5257799"/>
          </a:xfrm>
        </p:spPr>
        <p:txBody>
          <a:bodyPr>
            <a:normAutofit/>
          </a:bodyPr>
          <a:lstStyle/>
          <a:p>
            <a:r>
              <a:rPr lang="en-US" sz="2400" b="1" u="sng" dirty="0" smtClean="0">
                <a:latin typeface="Lucida Fax" pitchFamily="18" charset="0"/>
              </a:rPr>
              <a:t>STANDARD/POST</a:t>
            </a:r>
          </a:p>
          <a:p>
            <a:r>
              <a:rPr lang="en-US" sz="2400" dirty="0" smtClean="0">
                <a:latin typeface="Lucida Fax" pitchFamily="18" charset="0"/>
              </a:rPr>
              <a:t>IT IS VERTICAL SCAFFOLD TUBE</a:t>
            </a:r>
            <a:endParaRPr lang="en-US" sz="2400" dirty="0">
              <a:latin typeface="Lucida Fax" pitchFamily="18" charset="0"/>
            </a:endParaRPr>
          </a:p>
        </p:txBody>
      </p:sp>
      <p:sp>
        <p:nvSpPr>
          <p:cNvPr id="3" name="Title 2"/>
          <p:cNvSpPr>
            <a:spLocks noGrp="1"/>
          </p:cNvSpPr>
          <p:nvPr>
            <p:ph type="ctrTitle"/>
          </p:nvPr>
        </p:nvSpPr>
        <p:spPr>
          <a:xfrm>
            <a:off x="0" y="152401"/>
            <a:ext cx="9144000" cy="838199"/>
          </a:xfrm>
        </p:spPr>
        <p:txBody>
          <a:bodyPr/>
          <a:lstStyle/>
          <a:p>
            <a:pPr marL="182880" indent="0">
              <a:buNone/>
            </a:pPr>
            <a:r>
              <a:rPr lang="en-US" sz="4000" u="sng" dirty="0">
                <a:latin typeface="Bodoni MT Black" pitchFamily="18" charset="0"/>
              </a:rPr>
              <a:t>COMMON PARTS OF SCAFFOLD</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785751"/>
            <a:ext cx="2209800" cy="32211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438400"/>
            <a:ext cx="6401727" cy="4344095"/>
          </a:xfrm>
          <a:prstGeom prst="rect">
            <a:avLst/>
          </a:prstGeom>
        </p:spPr>
      </p:pic>
    </p:spTree>
    <p:extLst>
      <p:ext uri="{BB962C8B-B14F-4D97-AF65-F5344CB8AC3E}">
        <p14:creationId xmlns:p14="http://schemas.microsoft.com/office/powerpoint/2010/main" val="37235251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447800"/>
            <a:ext cx="8915400" cy="5257799"/>
          </a:xfrm>
        </p:spPr>
        <p:txBody>
          <a:bodyPr>
            <a:normAutofit/>
          </a:bodyPr>
          <a:lstStyle/>
          <a:p>
            <a:r>
              <a:rPr lang="en-US" sz="2400" b="1" u="sng" dirty="0" smtClean="0">
                <a:latin typeface="Lucida Fax" pitchFamily="18" charset="0"/>
              </a:rPr>
              <a:t>LEDGER</a:t>
            </a:r>
          </a:p>
          <a:p>
            <a:r>
              <a:rPr lang="en-US" sz="2400" dirty="0" smtClean="0">
                <a:latin typeface="Lucida Fax" pitchFamily="18" charset="0"/>
              </a:rPr>
              <a:t>IT IS HORIZONTAL  SCAFFOLD TUBE</a:t>
            </a:r>
            <a:endParaRPr lang="en-US" sz="2400" dirty="0">
              <a:latin typeface="Lucida Fax" pitchFamily="18" charset="0"/>
            </a:endParaRPr>
          </a:p>
        </p:txBody>
      </p:sp>
      <p:sp>
        <p:nvSpPr>
          <p:cNvPr id="3" name="Title 2"/>
          <p:cNvSpPr>
            <a:spLocks noGrp="1"/>
          </p:cNvSpPr>
          <p:nvPr>
            <p:ph type="ctrTitle"/>
          </p:nvPr>
        </p:nvSpPr>
        <p:spPr>
          <a:xfrm>
            <a:off x="0" y="152401"/>
            <a:ext cx="9144000" cy="914400"/>
          </a:xfrm>
        </p:spPr>
        <p:txBody>
          <a:bodyPr/>
          <a:lstStyle/>
          <a:p>
            <a:pPr marL="182880" indent="0">
              <a:buNone/>
            </a:pPr>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124200"/>
            <a:ext cx="3911600" cy="2819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243" y="2799125"/>
            <a:ext cx="3362325" cy="3144475"/>
          </a:xfrm>
          <a:prstGeom prst="rect">
            <a:avLst/>
          </a:prstGeom>
        </p:spPr>
      </p:pic>
    </p:spTree>
    <p:extLst>
      <p:ext uri="{BB962C8B-B14F-4D97-AF65-F5344CB8AC3E}">
        <p14:creationId xmlns:p14="http://schemas.microsoft.com/office/powerpoint/2010/main" val="75570742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143000"/>
            <a:ext cx="9144000" cy="5486399"/>
          </a:xfrm>
        </p:spPr>
        <p:txBody>
          <a:bodyPr>
            <a:normAutofit/>
          </a:bodyPr>
          <a:lstStyle/>
          <a:p>
            <a:r>
              <a:rPr lang="en-US" sz="2400" b="1" u="sng" dirty="0" smtClean="0">
                <a:latin typeface="Lucida Fax" pitchFamily="18" charset="0"/>
              </a:rPr>
              <a:t>BRACE</a:t>
            </a:r>
          </a:p>
          <a:p>
            <a:r>
              <a:rPr lang="en-US" sz="2400" dirty="0" smtClean="0">
                <a:latin typeface="Lucida Fax" pitchFamily="18" charset="0"/>
              </a:rPr>
              <a:t>A TUBE PLACED TO THE VERTICAL AND HORIZONTAL MEMBERS OF A SCAFFOLD AND FIXED TO THEM TO GIVE STABILITY.</a:t>
            </a:r>
          </a:p>
          <a:p>
            <a:endParaRPr lang="en-US" sz="2400" b="1" u="sng" dirty="0">
              <a:latin typeface="Lucida Fax" pitchFamily="18" charset="0"/>
            </a:endParaRPr>
          </a:p>
        </p:txBody>
      </p:sp>
      <p:sp>
        <p:nvSpPr>
          <p:cNvPr id="3" name="Title 2"/>
          <p:cNvSpPr>
            <a:spLocks noGrp="1"/>
          </p:cNvSpPr>
          <p:nvPr>
            <p:ph type="ctrTitle"/>
          </p:nvPr>
        </p:nvSpPr>
        <p:spPr>
          <a:xfrm>
            <a:off x="0" y="76201"/>
            <a:ext cx="9144000" cy="838200"/>
          </a:xfrm>
        </p:spPr>
        <p:txBody>
          <a:bodyPr/>
          <a:lstStyle/>
          <a:p>
            <a:pPr marL="182880" indent="0">
              <a:buNone/>
            </a:pPr>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49" y="3581400"/>
            <a:ext cx="3858451"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819400"/>
            <a:ext cx="3352800" cy="3249863"/>
          </a:xfrm>
          <a:prstGeom prst="rect">
            <a:avLst/>
          </a:prstGeom>
        </p:spPr>
      </p:pic>
    </p:spTree>
    <p:extLst>
      <p:ext uri="{BB962C8B-B14F-4D97-AF65-F5344CB8AC3E}">
        <p14:creationId xmlns:p14="http://schemas.microsoft.com/office/powerpoint/2010/main" val="164786877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15400" cy="5638799"/>
          </a:xfrm>
        </p:spPr>
        <p:txBody>
          <a:bodyPr>
            <a:normAutofit/>
          </a:bodyPr>
          <a:lstStyle/>
          <a:p>
            <a:r>
              <a:rPr lang="en-IN" sz="2400" b="1" u="sng" dirty="0" smtClean="0">
                <a:latin typeface="Lucida Fax" panose="02060602050505020204" pitchFamily="18" charset="0"/>
              </a:rPr>
              <a:t>TRANSOM</a:t>
            </a:r>
          </a:p>
          <a:p>
            <a:r>
              <a:rPr lang="en-IN" sz="2400" dirty="0" smtClean="0">
                <a:latin typeface="Lucida Fax" panose="02060602050505020204" pitchFamily="18" charset="0"/>
              </a:rPr>
              <a:t>TUBES FIXED AT RIGHT ANGLE ACROSS THE LEDGERS, ADJACENT TO EATCH PAIR OF STANDAEDS TO SUPPORT THE SCAFFOLD BOARDS</a:t>
            </a:r>
          </a:p>
          <a:p>
            <a:endParaRPr lang="en-IN" sz="2400" b="1" u="sng" dirty="0">
              <a:latin typeface="Lucida Fax" panose="02060602050505020204" pitchFamily="18" charset="0"/>
            </a:endParaRPr>
          </a:p>
        </p:txBody>
      </p:sp>
      <p:sp>
        <p:nvSpPr>
          <p:cNvPr id="3" name="Title 2"/>
          <p:cNvSpPr>
            <a:spLocks noGrp="1"/>
          </p:cNvSpPr>
          <p:nvPr>
            <p:ph type="ctrTitle"/>
          </p:nvPr>
        </p:nvSpPr>
        <p:spPr>
          <a:xfrm>
            <a:off x="0" y="67119"/>
            <a:ext cx="9144000" cy="771081"/>
          </a:xfrm>
        </p:spPr>
        <p:txBody>
          <a:bodyPr/>
          <a:lstStyle/>
          <a:p>
            <a:pPr marL="182880" indent="0">
              <a:buNone/>
            </a:pPr>
            <a:r>
              <a:rPr lang="en-US" sz="4000" u="sng" dirty="0">
                <a:latin typeface="Bodoni MT Black" pitchFamily="18" charset="0"/>
              </a:rPr>
              <a:t>COMMON PARTS OF SCAFFOLD</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495799"/>
            <a:ext cx="4076700" cy="19049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109174"/>
            <a:ext cx="3601233" cy="3291625"/>
          </a:xfrm>
          <a:prstGeom prst="rect">
            <a:avLst/>
          </a:prstGeom>
        </p:spPr>
      </p:pic>
    </p:spTree>
    <p:extLst>
      <p:ext uri="{BB962C8B-B14F-4D97-AF65-F5344CB8AC3E}">
        <p14:creationId xmlns:p14="http://schemas.microsoft.com/office/powerpoint/2010/main" val="2167059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228600"/>
            <a:ext cx="8686800" cy="6400799"/>
          </a:xfrm>
        </p:spPr>
        <p:txBody>
          <a:bodyPr>
            <a:normAutofit lnSpcReduction="10000"/>
          </a:bodyPr>
          <a:lstStyle/>
          <a:p>
            <a:pPr marL="457200" indent="-457200">
              <a:buAutoNum type="arabicPeriod" startAt="11"/>
            </a:pPr>
            <a:r>
              <a:rPr lang="en-US" sz="2400" dirty="0" smtClean="0">
                <a:latin typeface="Lucida Fax" pitchFamily="18" charset="0"/>
              </a:rPr>
              <a:t>PREPAIRING UPDATING COMPANY SAFETY</a:t>
            </a:r>
          </a:p>
          <a:p>
            <a:r>
              <a:rPr lang="en-US" sz="2400" dirty="0">
                <a:latin typeface="Lucida Fax" pitchFamily="18" charset="0"/>
              </a:rPr>
              <a:t> </a:t>
            </a:r>
            <a:r>
              <a:rPr lang="en-US" sz="2400" dirty="0" smtClean="0">
                <a:latin typeface="Lucida Fax" pitchFamily="18" charset="0"/>
              </a:rPr>
              <a:t>      MANNUAL, HSE PLAN, JOB SAFETY PLAN, JOB  </a:t>
            </a:r>
          </a:p>
          <a:p>
            <a:r>
              <a:rPr lang="en-US" sz="2400" dirty="0">
                <a:latin typeface="Lucida Fax" pitchFamily="18" charset="0"/>
              </a:rPr>
              <a:t> </a:t>
            </a:r>
            <a:r>
              <a:rPr lang="en-US" sz="2400" dirty="0" smtClean="0">
                <a:latin typeface="Lucida Fax" pitchFamily="18" charset="0"/>
              </a:rPr>
              <a:t>      SAFETY ANALYSIS, SITE SAFETY RULES,</a:t>
            </a:r>
          </a:p>
          <a:p>
            <a:r>
              <a:rPr lang="en-US" sz="2400" dirty="0">
                <a:latin typeface="Lucida Fax" pitchFamily="18" charset="0"/>
              </a:rPr>
              <a:t> </a:t>
            </a:r>
            <a:r>
              <a:rPr lang="en-US" sz="2400" dirty="0" smtClean="0">
                <a:latin typeface="Lucida Fax" pitchFamily="18" charset="0"/>
              </a:rPr>
              <a:t>      EMERGENCY PLAN ETC.. </a:t>
            </a:r>
          </a:p>
          <a:p>
            <a:r>
              <a:rPr lang="en-US" sz="2800" dirty="0" smtClean="0">
                <a:latin typeface="Lucida Fax" pitchFamily="18" charset="0"/>
              </a:rPr>
              <a:t>12. </a:t>
            </a:r>
            <a:r>
              <a:rPr lang="en-US" sz="2400" dirty="0" smtClean="0">
                <a:latin typeface="Lucida Fax" pitchFamily="18" charset="0"/>
              </a:rPr>
              <a:t>ENSSURE THE AVAILIBILITY AND QUALITIES OF </a:t>
            </a:r>
          </a:p>
          <a:p>
            <a:r>
              <a:rPr lang="en-US" sz="2400" dirty="0">
                <a:latin typeface="Lucida Fax" pitchFamily="18" charset="0"/>
              </a:rPr>
              <a:t> </a:t>
            </a:r>
            <a:r>
              <a:rPr lang="en-US" sz="2400" dirty="0" smtClean="0">
                <a:latin typeface="Lucida Fax" pitchFamily="18" charset="0"/>
              </a:rPr>
              <a:t>      PPES</a:t>
            </a:r>
          </a:p>
          <a:p>
            <a:r>
              <a:rPr lang="en-US" sz="2800" dirty="0" smtClean="0">
                <a:latin typeface="Lucida Fax" pitchFamily="18" charset="0"/>
              </a:rPr>
              <a:t>13. </a:t>
            </a:r>
            <a:r>
              <a:rPr lang="en-US" sz="2400" dirty="0" smtClean="0">
                <a:latin typeface="Lucida Fax" pitchFamily="18" charset="0"/>
              </a:rPr>
              <a:t>GUIDING AND ADVAISING LATEST HSE NORMS</a:t>
            </a:r>
          </a:p>
          <a:p>
            <a:r>
              <a:rPr lang="en-US" sz="2400" dirty="0">
                <a:latin typeface="Lucida Fax" pitchFamily="18" charset="0"/>
              </a:rPr>
              <a:t> </a:t>
            </a:r>
            <a:r>
              <a:rPr lang="en-US" sz="2400" dirty="0" smtClean="0">
                <a:latin typeface="Lucida Fax" pitchFamily="18" charset="0"/>
              </a:rPr>
              <a:t>      AND REGULATIONS TO THE MANAGEMENT.</a:t>
            </a:r>
          </a:p>
          <a:p>
            <a:r>
              <a:rPr lang="en-US" sz="2800" dirty="0" smtClean="0">
                <a:latin typeface="Lucida Fax" pitchFamily="18" charset="0"/>
              </a:rPr>
              <a:t>14. </a:t>
            </a:r>
            <a:r>
              <a:rPr lang="en-US" sz="2400" dirty="0" smtClean="0">
                <a:latin typeface="Lucida Fax" pitchFamily="18" charset="0"/>
              </a:rPr>
              <a:t>TO COORDINATE AND MAINTAINE WASTE </a:t>
            </a:r>
          </a:p>
          <a:p>
            <a:r>
              <a:rPr lang="en-US" sz="2400" dirty="0">
                <a:latin typeface="Lucida Fax" pitchFamily="18" charset="0"/>
              </a:rPr>
              <a:t> </a:t>
            </a:r>
            <a:r>
              <a:rPr lang="en-US" sz="2400" dirty="0" smtClean="0">
                <a:latin typeface="Lucida Fax" pitchFamily="18" charset="0"/>
              </a:rPr>
              <a:t>      MANAGEMENT SYSTEMS</a:t>
            </a:r>
          </a:p>
          <a:p>
            <a:r>
              <a:rPr lang="en-US" sz="2800" dirty="0" smtClean="0">
                <a:latin typeface="Lucida Fax" pitchFamily="18" charset="0"/>
              </a:rPr>
              <a:t>15. </a:t>
            </a:r>
            <a:r>
              <a:rPr lang="en-US" sz="2400" dirty="0" smtClean="0">
                <a:latin typeface="Lucida Fax" pitchFamily="18" charset="0"/>
              </a:rPr>
              <a:t>DISCUSS THE SAFETY ISSUE WITH THE </a:t>
            </a:r>
          </a:p>
          <a:p>
            <a:r>
              <a:rPr lang="en-US" sz="2400" dirty="0">
                <a:latin typeface="Lucida Fax" pitchFamily="18" charset="0"/>
              </a:rPr>
              <a:t> </a:t>
            </a:r>
            <a:r>
              <a:rPr lang="en-US" sz="2400" dirty="0" smtClean="0">
                <a:latin typeface="Lucida Fax" pitchFamily="18" charset="0"/>
              </a:rPr>
              <a:t>      MANAGEMENT DURING WEEKLY OR MONTHLY </a:t>
            </a:r>
          </a:p>
          <a:p>
            <a:r>
              <a:rPr lang="en-US" sz="2400" dirty="0">
                <a:latin typeface="Lucida Fax" pitchFamily="18" charset="0"/>
              </a:rPr>
              <a:t> </a:t>
            </a:r>
            <a:r>
              <a:rPr lang="en-US" sz="2400" dirty="0" smtClean="0">
                <a:latin typeface="Lucida Fax" pitchFamily="18" charset="0"/>
              </a:rPr>
              <a:t>      MEETING..</a:t>
            </a:r>
          </a:p>
        </p:txBody>
      </p:sp>
    </p:spTree>
    <p:extLst>
      <p:ext uri="{BB962C8B-B14F-4D97-AF65-F5344CB8AC3E}">
        <p14:creationId xmlns:p14="http://schemas.microsoft.com/office/powerpoint/2010/main" val="40330640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1"/>
            <a:ext cx="9067800" cy="5486400"/>
          </a:xfrm>
        </p:spPr>
        <p:txBody>
          <a:bodyPr>
            <a:normAutofit/>
          </a:bodyPr>
          <a:lstStyle/>
          <a:p>
            <a:r>
              <a:rPr lang="en-US" sz="2400" b="1" u="sng" dirty="0" smtClean="0">
                <a:latin typeface="Lucida Fax" pitchFamily="18" charset="0"/>
              </a:rPr>
              <a:t>COUPLER</a:t>
            </a:r>
            <a:endParaRPr lang="en-US" sz="2400" dirty="0" smtClean="0">
              <a:latin typeface="Lucida Fax" pitchFamily="18" charset="0"/>
            </a:endParaRPr>
          </a:p>
          <a:p>
            <a:r>
              <a:rPr lang="en-US" sz="2400" dirty="0" smtClean="0">
                <a:latin typeface="Lucida Fax" pitchFamily="18" charset="0"/>
              </a:rPr>
              <a:t>A DEVICE FOR LOCKING TOGETHER COMPONENT PARTS OF TUBE AND COUPLER SCAFFOLD .</a:t>
            </a:r>
            <a:endParaRPr lang="en-US" sz="2400" dirty="0">
              <a:latin typeface="Lucida Fax" pitchFamily="18" charset="0"/>
            </a:endParaRPr>
          </a:p>
        </p:txBody>
      </p:sp>
      <p:sp>
        <p:nvSpPr>
          <p:cNvPr id="3" name="Title 2"/>
          <p:cNvSpPr>
            <a:spLocks noGrp="1"/>
          </p:cNvSpPr>
          <p:nvPr>
            <p:ph type="ctrTitle"/>
          </p:nvPr>
        </p:nvSpPr>
        <p:spPr>
          <a:xfrm>
            <a:off x="0" y="152401"/>
            <a:ext cx="9144000" cy="914400"/>
          </a:xfrm>
        </p:spPr>
        <p:txBody>
          <a:bodyPr/>
          <a:lstStyle/>
          <a:p>
            <a:pPr marL="182880" indent="0">
              <a:buNone/>
            </a:pPr>
            <a:r>
              <a:rPr lang="en-US" sz="4000" u="sng" dirty="0">
                <a:latin typeface="Bodoni MT Black" pitchFamily="18" charset="0"/>
              </a:rPr>
              <a:t>COMMON PARTS OF SCAFFOLD</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106386"/>
            <a:ext cx="3899969" cy="31923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542" y="3097480"/>
            <a:ext cx="3458852" cy="3124200"/>
          </a:xfrm>
          <a:prstGeom prst="rect">
            <a:avLst/>
          </a:prstGeom>
        </p:spPr>
      </p:pic>
    </p:spTree>
    <p:extLst>
      <p:ext uri="{BB962C8B-B14F-4D97-AF65-F5344CB8AC3E}">
        <p14:creationId xmlns:p14="http://schemas.microsoft.com/office/powerpoint/2010/main" val="168068718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219200"/>
            <a:ext cx="8839200" cy="5333999"/>
          </a:xfrm>
        </p:spPr>
        <p:txBody>
          <a:bodyPr>
            <a:normAutofit/>
          </a:bodyPr>
          <a:lstStyle/>
          <a:p>
            <a:r>
              <a:rPr lang="en-US" sz="2400" b="1" u="sng" dirty="0" smtClean="0">
                <a:latin typeface="Lucida Fax" pitchFamily="18" charset="0"/>
              </a:rPr>
              <a:t>TYPES OF COUPLERS</a:t>
            </a:r>
            <a:endParaRPr lang="en-US" sz="2400" b="1" u="sng" dirty="0">
              <a:latin typeface="Lucida Fax" pitchFamily="18" charset="0"/>
            </a:endParaRPr>
          </a:p>
        </p:txBody>
      </p:sp>
      <p:sp>
        <p:nvSpPr>
          <p:cNvPr id="3" name="Title 2"/>
          <p:cNvSpPr>
            <a:spLocks noGrp="1"/>
          </p:cNvSpPr>
          <p:nvPr>
            <p:ph type="ctrTitle"/>
          </p:nvPr>
        </p:nvSpPr>
        <p:spPr>
          <a:xfrm>
            <a:off x="0" y="152401"/>
            <a:ext cx="9144000" cy="990600"/>
          </a:xfrm>
        </p:spPr>
        <p:txBody>
          <a:bodyPr/>
          <a:lstStyle/>
          <a:p>
            <a:pPr marL="182880" indent="0">
              <a:buNone/>
            </a:pPr>
            <a:r>
              <a:rPr lang="en-US" sz="4000" u="sng" dirty="0" smtClean="0">
                <a:latin typeface="Bodoni MT Black" pitchFamily="18" charset="0"/>
              </a:rPr>
              <a:t>COUPLER</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752600"/>
            <a:ext cx="3581400" cy="1676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379" y="1746662"/>
            <a:ext cx="2466975" cy="18161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457200"/>
            <a:ext cx="2466975" cy="18478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819400"/>
            <a:ext cx="2514599" cy="17049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562840"/>
            <a:ext cx="2466975" cy="184785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0306" y="4486765"/>
            <a:ext cx="2667000" cy="17145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400" y="4534271"/>
            <a:ext cx="2474520" cy="1905000"/>
          </a:xfrm>
          <a:prstGeom prst="rect">
            <a:avLst/>
          </a:prstGeom>
        </p:spPr>
      </p:pic>
    </p:spTree>
    <p:extLst>
      <p:ext uri="{BB962C8B-B14F-4D97-AF65-F5344CB8AC3E}">
        <p14:creationId xmlns:p14="http://schemas.microsoft.com/office/powerpoint/2010/main" val="39868726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143000"/>
            <a:ext cx="9144000" cy="5562599"/>
          </a:xfrm>
        </p:spPr>
        <p:txBody>
          <a:bodyPr>
            <a:normAutofit/>
          </a:bodyPr>
          <a:lstStyle/>
          <a:p>
            <a:r>
              <a:rPr lang="en-US" sz="2400" b="1" u="sng" dirty="0" smtClean="0">
                <a:latin typeface="Lucida Fax" pitchFamily="18" charset="0"/>
              </a:rPr>
              <a:t>WORKING PLATFORM</a:t>
            </a:r>
          </a:p>
          <a:p>
            <a:r>
              <a:rPr lang="en-US" sz="2400" dirty="0" smtClean="0">
                <a:latin typeface="Lucida Fax" pitchFamily="18" charset="0"/>
              </a:rPr>
              <a:t>AN ELEVATED WORK SURFACE COMPOSED OF ONE OR MORE PLATFORM UNITS.</a:t>
            </a:r>
            <a:endParaRPr lang="en-US" sz="2400" dirty="0">
              <a:latin typeface="Lucida Fax" pitchFamily="18" charset="0"/>
            </a:endParaRPr>
          </a:p>
        </p:txBody>
      </p:sp>
      <p:sp>
        <p:nvSpPr>
          <p:cNvPr id="3" name="Title 2"/>
          <p:cNvSpPr>
            <a:spLocks noGrp="1"/>
          </p:cNvSpPr>
          <p:nvPr>
            <p:ph type="ctrTitle"/>
          </p:nvPr>
        </p:nvSpPr>
        <p:spPr>
          <a:xfrm>
            <a:off x="0" y="76200"/>
            <a:ext cx="9144000" cy="914400"/>
          </a:xfrm>
        </p:spPr>
        <p:txBody>
          <a:bodyPr/>
          <a:lstStyle/>
          <a:p>
            <a:pPr marL="182880" indent="0">
              <a:buNone/>
            </a:pPr>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819400"/>
            <a:ext cx="3419475" cy="304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843" y="2895600"/>
            <a:ext cx="3362325" cy="2895600"/>
          </a:xfrm>
          <a:prstGeom prst="rect">
            <a:avLst/>
          </a:prstGeom>
        </p:spPr>
      </p:pic>
    </p:spTree>
    <p:extLst>
      <p:ext uri="{BB962C8B-B14F-4D97-AF65-F5344CB8AC3E}">
        <p14:creationId xmlns:p14="http://schemas.microsoft.com/office/powerpoint/2010/main" val="40406016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95400"/>
            <a:ext cx="8991600" cy="5333999"/>
          </a:xfrm>
        </p:spPr>
        <p:txBody>
          <a:bodyPr>
            <a:normAutofit/>
          </a:bodyPr>
          <a:lstStyle/>
          <a:p>
            <a:r>
              <a:rPr lang="en-US" sz="2400" b="1" u="sng" dirty="0" smtClean="0">
                <a:latin typeface="Lucida Fax" pitchFamily="18" charset="0"/>
              </a:rPr>
              <a:t>GUARD RAILS</a:t>
            </a:r>
          </a:p>
          <a:p>
            <a:pPr marL="342900" indent="-342900">
              <a:buFont typeface="Wingdings" pitchFamily="2" charset="2"/>
              <a:buChar char="q"/>
            </a:pPr>
            <a:r>
              <a:rPr lang="en-US" sz="2400" dirty="0" smtClean="0">
                <a:latin typeface="Lucida Fax" pitchFamily="18" charset="0"/>
              </a:rPr>
              <a:t> TOP RAIL</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MID RAIL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TOE BOARD</a:t>
            </a:r>
            <a:endParaRPr lang="en-US" sz="2400" dirty="0">
              <a:latin typeface="Lucida Fax" pitchFamily="18" charset="0"/>
            </a:endParaRPr>
          </a:p>
        </p:txBody>
      </p:sp>
      <p:sp>
        <p:nvSpPr>
          <p:cNvPr id="3" name="Title 2"/>
          <p:cNvSpPr>
            <a:spLocks noGrp="1"/>
          </p:cNvSpPr>
          <p:nvPr>
            <p:ph type="ctrTitle"/>
          </p:nvPr>
        </p:nvSpPr>
        <p:spPr>
          <a:xfrm>
            <a:off x="0" y="152401"/>
            <a:ext cx="9144000" cy="914399"/>
          </a:xfrm>
        </p:spPr>
        <p:txBody>
          <a:bodyPr/>
          <a:lstStyle/>
          <a:p>
            <a:pPr marL="182880" indent="0">
              <a:buNone/>
            </a:pPr>
            <a:r>
              <a:rPr lang="en-US" sz="4000" u="sng" dirty="0">
                <a:latin typeface="Bodoni MT Black" pitchFamily="18" charset="0"/>
              </a:rPr>
              <a:t>COMMON PARTS OF SCAFFOLD</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7305" y="1447800"/>
            <a:ext cx="4379495" cy="2971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733800"/>
            <a:ext cx="3733800" cy="2667000"/>
          </a:xfrm>
          <a:prstGeom prst="rect">
            <a:avLst/>
          </a:prstGeom>
        </p:spPr>
      </p:pic>
    </p:spTree>
    <p:extLst>
      <p:ext uri="{BB962C8B-B14F-4D97-AF65-F5344CB8AC3E}">
        <p14:creationId xmlns:p14="http://schemas.microsoft.com/office/powerpoint/2010/main" val="27859508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838200"/>
            <a:ext cx="8915400" cy="5867399"/>
          </a:xfrm>
        </p:spPr>
        <p:txBody>
          <a:bodyPr>
            <a:normAutofit/>
          </a:bodyPr>
          <a:lstStyle/>
          <a:p>
            <a:endParaRPr lang="en-US" sz="2400" b="1" u="sng" dirty="0" smtClean="0">
              <a:latin typeface="Lucida Fax" pitchFamily="18" charset="0"/>
            </a:endParaRPr>
          </a:p>
          <a:p>
            <a:r>
              <a:rPr lang="en-US" sz="2400" b="1" u="sng" dirty="0" smtClean="0">
                <a:latin typeface="Lucida Fax" pitchFamily="18" charset="0"/>
              </a:rPr>
              <a:t>GUARD RAILS- HEIGHT</a:t>
            </a:r>
            <a:endParaRPr lang="en-US" sz="2400" b="1" u="sng" dirty="0">
              <a:latin typeface="Lucida Fax" pitchFamily="18" charset="0"/>
            </a:endParaRPr>
          </a:p>
          <a:p>
            <a:pPr marL="342900" indent="-342900">
              <a:buFont typeface="Wingdings" pitchFamily="2" charset="2"/>
              <a:buChar char="q"/>
            </a:pPr>
            <a:r>
              <a:rPr lang="en-US" sz="2400" dirty="0">
                <a:latin typeface="Lucida Fax" pitchFamily="18" charset="0"/>
              </a:rPr>
              <a:t> TOP </a:t>
            </a:r>
            <a:r>
              <a:rPr lang="en-US" sz="2400" dirty="0" smtClean="0">
                <a:latin typeface="Lucida Fax" pitchFamily="18" charset="0"/>
              </a:rPr>
              <a:t>RAIL   </a:t>
            </a:r>
            <a:endParaRPr lang="en-US" sz="2400" dirty="0">
              <a:latin typeface="Lucida Fax" pitchFamily="18" charset="0"/>
            </a:endParaRPr>
          </a:p>
          <a:p>
            <a:pPr marL="342900" indent="-342900">
              <a:buFont typeface="Wingdings" pitchFamily="2" charset="2"/>
              <a:buChar char="q"/>
            </a:pPr>
            <a:r>
              <a:rPr lang="en-US" sz="2400" dirty="0">
                <a:latin typeface="Lucida Fax" pitchFamily="18" charset="0"/>
              </a:rPr>
              <a:t> MID RAIL </a:t>
            </a:r>
          </a:p>
          <a:p>
            <a:pPr marL="342900" indent="-342900">
              <a:buFont typeface="Wingdings" pitchFamily="2" charset="2"/>
              <a:buChar char="q"/>
            </a:pPr>
            <a:r>
              <a:rPr lang="en-US" sz="2400" dirty="0">
                <a:latin typeface="Lucida Fax" pitchFamily="18" charset="0"/>
              </a:rPr>
              <a:t> TOE BOARD</a:t>
            </a:r>
          </a:p>
          <a:p>
            <a:endParaRPr lang="en-IN" sz="2400" dirty="0">
              <a:latin typeface="Lucida Fax" panose="02060602050505020204" pitchFamily="18" charset="0"/>
            </a:endParaRPr>
          </a:p>
        </p:txBody>
      </p:sp>
      <p:sp>
        <p:nvSpPr>
          <p:cNvPr id="3" name="Title 2"/>
          <p:cNvSpPr>
            <a:spLocks noGrp="1"/>
          </p:cNvSpPr>
          <p:nvPr>
            <p:ph type="ctrTitle"/>
          </p:nvPr>
        </p:nvSpPr>
        <p:spPr>
          <a:xfrm>
            <a:off x="0" y="67119"/>
            <a:ext cx="9144000" cy="771081"/>
          </a:xfrm>
        </p:spPr>
        <p:txBody>
          <a:bodyPr/>
          <a:lstStyle/>
          <a:p>
            <a:pPr marL="182880" indent="0">
              <a:buNone/>
            </a:pPr>
            <a:r>
              <a:rPr lang="en-US" sz="4000" u="sng" dirty="0">
                <a:latin typeface="Bodoni MT Black" pitchFamily="18" charset="0"/>
              </a:rPr>
              <a:t>COMMON PARTS OF SCAFFOLD</a:t>
            </a:r>
            <a:endParaRPr lang="en-IN" sz="4000" u="sng" dirty="0">
              <a:latin typeface="Bodoni MT Black" panose="02070A03080606020203"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11119360"/>
              </p:ext>
            </p:extLst>
          </p:nvPr>
        </p:nvGraphicFramePr>
        <p:xfrm>
          <a:off x="304800" y="3962400"/>
          <a:ext cx="6096000" cy="2423160"/>
        </p:xfrm>
        <a:graphic>
          <a:graphicData uri="http://schemas.openxmlformats.org/drawingml/2006/table">
            <a:tbl>
              <a:tblPr firstRow="1" bandRow="1">
                <a:tableStyleId>{5C22544A-7EE6-4342-B048-85BDC9FD1C3A}</a:tableStyleId>
              </a:tblPr>
              <a:tblGrid>
                <a:gridCol w="1524000"/>
                <a:gridCol w="1447800"/>
                <a:gridCol w="1600200"/>
                <a:gridCol w="1524000"/>
              </a:tblGrid>
              <a:tr h="1066800">
                <a:tc>
                  <a:txBody>
                    <a:bodyPr/>
                    <a:lstStyle/>
                    <a:p>
                      <a:endParaRPr lang="en-IN" dirty="0"/>
                    </a:p>
                  </a:txBody>
                  <a:tcPr/>
                </a:tc>
                <a:tc>
                  <a:txBody>
                    <a:bodyPr/>
                    <a:lstStyle/>
                    <a:p>
                      <a:r>
                        <a:rPr lang="en-IN" sz="2400" dirty="0" smtClean="0">
                          <a:solidFill>
                            <a:schemeClr val="tx1"/>
                          </a:solidFill>
                          <a:latin typeface="Lucida Fax" panose="02060602050505020204" pitchFamily="18" charset="0"/>
                        </a:rPr>
                        <a:t>70 CM</a:t>
                      </a:r>
                      <a:endParaRPr lang="en-IN" sz="2400" dirty="0">
                        <a:solidFill>
                          <a:schemeClr val="tx1"/>
                        </a:solidFill>
                        <a:latin typeface="Lucida Fax" panose="02060602050505020204" pitchFamily="18" charset="0"/>
                      </a:endParaRPr>
                    </a:p>
                  </a:txBody>
                  <a:tcPr/>
                </a:tc>
                <a:tc>
                  <a:txBody>
                    <a:bodyPr/>
                    <a:lstStyle/>
                    <a:p>
                      <a:endParaRPr lang="en-IN" dirty="0"/>
                    </a:p>
                  </a:txBody>
                  <a:tcPr/>
                </a:tc>
                <a:tc>
                  <a:txBody>
                    <a:bodyPr/>
                    <a:lstStyle/>
                    <a:p>
                      <a:r>
                        <a:rPr lang="en-IN" sz="2400" dirty="0" smtClean="0">
                          <a:solidFill>
                            <a:schemeClr val="tx1"/>
                          </a:solidFill>
                          <a:latin typeface="Lucida Fax" panose="02060602050505020204" pitchFamily="18" charset="0"/>
                        </a:rPr>
                        <a:t>TOTAL-</a:t>
                      </a:r>
                      <a:r>
                        <a:rPr lang="en-IN" sz="2400" baseline="0" dirty="0" smtClean="0">
                          <a:solidFill>
                            <a:schemeClr val="tx1"/>
                          </a:solidFill>
                          <a:latin typeface="Lucida Fax" panose="02060602050505020204" pitchFamily="18" charset="0"/>
                        </a:rPr>
                        <a:t> 110 CM</a:t>
                      </a:r>
                    </a:p>
                    <a:p>
                      <a:r>
                        <a:rPr lang="en-IN" sz="2400" baseline="0" dirty="0" smtClean="0">
                          <a:solidFill>
                            <a:schemeClr val="tx1"/>
                          </a:solidFill>
                          <a:latin typeface="Lucida Fax" panose="02060602050505020204" pitchFamily="18" charset="0"/>
                        </a:rPr>
                        <a:t>               </a:t>
                      </a:r>
                      <a:r>
                        <a:rPr lang="en-IN" baseline="0" dirty="0" smtClean="0"/>
                        <a:t>                                                                                                                                                                                      </a:t>
                      </a:r>
                      <a:endParaRPr lang="en-IN" dirty="0"/>
                    </a:p>
                  </a:txBody>
                  <a:tcPr/>
                </a:tc>
              </a:tr>
              <a:tr h="762000">
                <a:tc>
                  <a:txBody>
                    <a:bodyPr/>
                    <a:lstStyle/>
                    <a:p>
                      <a:endParaRPr lang="en-IN" dirty="0"/>
                    </a:p>
                  </a:txBody>
                  <a:tcPr/>
                </a:tc>
                <a:tc>
                  <a:txBody>
                    <a:bodyPr/>
                    <a:lstStyle/>
                    <a:p>
                      <a:r>
                        <a:rPr lang="en-IN" sz="2400" dirty="0" smtClean="0">
                          <a:latin typeface="Lucida Fax" panose="02060602050505020204" pitchFamily="18" charset="0"/>
                        </a:rPr>
                        <a:t>40 CM</a:t>
                      </a:r>
                      <a:endParaRPr lang="en-IN" sz="2400" dirty="0">
                        <a:latin typeface="Lucida Fax" panose="02060602050505020204" pitchFamily="18" charset="0"/>
                      </a:endParaRPr>
                    </a:p>
                  </a:txBody>
                  <a:tcPr/>
                </a:tc>
                <a:tc>
                  <a:txBody>
                    <a:bodyPr/>
                    <a:lstStyle/>
                    <a:p>
                      <a:endParaRPr lang="en-IN"/>
                    </a:p>
                  </a:txBody>
                  <a:tcPr/>
                </a:tc>
                <a:tc>
                  <a:txBody>
                    <a:bodyPr/>
                    <a:lstStyle/>
                    <a:p>
                      <a:endParaRPr lang="en-IN" dirty="0"/>
                    </a:p>
                  </a:txBody>
                  <a:tcPr/>
                </a:tc>
              </a:tr>
              <a:tr h="472440">
                <a:tc>
                  <a:txBody>
                    <a:bodyPr/>
                    <a:lstStyle/>
                    <a:p>
                      <a:endParaRPr lang="en-IN" dirty="0">
                        <a:solidFill>
                          <a:schemeClr val="bg1">
                            <a:lumMod val="50000"/>
                          </a:schemeClr>
                        </a:solidFill>
                      </a:endParaRPr>
                    </a:p>
                  </a:txBody>
                  <a:tcPr/>
                </a:tc>
                <a:tc>
                  <a:txBody>
                    <a:bodyPr/>
                    <a:lstStyle/>
                    <a:p>
                      <a:r>
                        <a:rPr lang="en-IN" sz="2400" dirty="0" smtClean="0">
                          <a:solidFill>
                            <a:schemeClr val="tx1"/>
                          </a:solidFill>
                          <a:latin typeface="Lucida Fax" panose="02060602050505020204" pitchFamily="18" charset="0"/>
                        </a:rPr>
                        <a:t>15 CM</a:t>
                      </a:r>
                      <a:endParaRPr lang="en-IN" sz="2400" dirty="0">
                        <a:solidFill>
                          <a:schemeClr val="tx1"/>
                        </a:solidFill>
                        <a:latin typeface="Lucida Fax" panose="02060602050505020204" pitchFamily="18" charset="0"/>
                      </a:endParaRPr>
                    </a:p>
                  </a:txBody>
                  <a:tcPr/>
                </a:tc>
                <a:tc>
                  <a:txBody>
                    <a:bodyPr/>
                    <a:lstStyle/>
                    <a:p>
                      <a:endParaRPr lang="en-IN" dirty="0">
                        <a:solidFill>
                          <a:schemeClr val="tx1"/>
                        </a:solidFill>
                      </a:endParaRPr>
                    </a:p>
                  </a:txBody>
                  <a:tcPr/>
                </a:tc>
                <a:tc>
                  <a:txBody>
                    <a:bodyPr/>
                    <a:lstStyle/>
                    <a:p>
                      <a:endParaRPr lang="en-IN" dirty="0">
                        <a:solidFill>
                          <a:schemeClr val="bg1">
                            <a:lumMod val="50000"/>
                          </a:schemeClr>
                        </a:solidFill>
                      </a:endParaRPr>
                    </a:p>
                  </a:txBody>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002406"/>
            <a:ext cx="4486275" cy="2564249"/>
          </a:xfrm>
          <a:prstGeom prst="rect">
            <a:avLst/>
          </a:prstGeom>
        </p:spPr>
      </p:pic>
    </p:spTree>
    <p:extLst>
      <p:ext uri="{BB962C8B-B14F-4D97-AF65-F5344CB8AC3E}">
        <p14:creationId xmlns:p14="http://schemas.microsoft.com/office/powerpoint/2010/main" val="302398753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9067800" cy="5867400"/>
          </a:xfrm>
        </p:spPr>
        <p:txBody>
          <a:bodyPr>
            <a:normAutofit/>
          </a:bodyPr>
          <a:lstStyle/>
          <a:p>
            <a:r>
              <a:rPr lang="en-US" sz="2400" b="1" u="sng" dirty="0" smtClean="0">
                <a:latin typeface="Lucida Fax" pitchFamily="18" charset="0"/>
              </a:rPr>
              <a:t>HAZARDS OF LADDERS</a:t>
            </a:r>
          </a:p>
          <a:p>
            <a:pPr marL="342900" indent="-342900">
              <a:buFont typeface="Wingdings" pitchFamily="2" charset="2"/>
              <a:buChar char="q"/>
            </a:pPr>
            <a:r>
              <a:rPr lang="en-US" sz="2400" dirty="0" smtClean="0">
                <a:latin typeface="Lucida Fax" pitchFamily="18" charset="0"/>
              </a:rPr>
              <a:t> DON’T STAND LADDER ON DRUM, BOX OR OTHER UNSTABLE BASE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NEVER ATTEMPT TO REPAIR BROKEN LADDER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NEVER CARRY LOAD UP LADDER HOIST IT UP</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WHEN USING THE METEL LADDER, , MAKE SURE THERE ARE NO ELECTRICAL HAZARD IN THE NEAR VICINITY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FALLING OFF THE LADDER</a:t>
            </a:r>
          </a:p>
          <a:p>
            <a:endParaRPr lang="en-US" sz="2400" dirty="0">
              <a:latin typeface="Lucida Fax" pitchFamily="18" charset="0"/>
            </a:endParaRPr>
          </a:p>
        </p:txBody>
      </p:sp>
      <p:sp>
        <p:nvSpPr>
          <p:cNvPr id="3" name="Title 2"/>
          <p:cNvSpPr>
            <a:spLocks noGrp="1"/>
          </p:cNvSpPr>
          <p:nvPr>
            <p:ph type="ctrTitle"/>
          </p:nvPr>
        </p:nvSpPr>
        <p:spPr>
          <a:xfrm>
            <a:off x="23751" y="0"/>
            <a:ext cx="9144000" cy="914399"/>
          </a:xfrm>
        </p:spPr>
        <p:txBody>
          <a:bodyPr/>
          <a:lstStyle/>
          <a:p>
            <a:pPr marL="182880" indent="0">
              <a:buNone/>
            </a:pPr>
            <a:r>
              <a:rPr lang="en-US" sz="4000" u="sng" dirty="0" smtClean="0">
                <a:latin typeface="Bodoni MT Black" pitchFamily="18" charset="0"/>
              </a:rPr>
              <a:t>LADDER</a:t>
            </a:r>
            <a:endParaRPr lang="en-US" sz="4000" u="sng" dirty="0">
              <a:latin typeface="Bodoni MT Black" pitchFamily="18" charset="0"/>
            </a:endParaRPr>
          </a:p>
        </p:txBody>
      </p:sp>
      <p:pic>
        <p:nvPicPr>
          <p:cNvPr id="4" name="Picture 6" descr="I:\FILING\HS\Hs14 Safety Training\Ladder1.pc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630386"/>
            <a:ext cx="2667000" cy="207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798" y="4630387"/>
            <a:ext cx="3428999" cy="2075213"/>
          </a:xfrm>
          <a:prstGeom prst="rect">
            <a:avLst/>
          </a:prstGeom>
        </p:spPr>
      </p:pic>
    </p:spTree>
    <p:extLst>
      <p:ext uri="{BB962C8B-B14F-4D97-AF65-F5344CB8AC3E}">
        <p14:creationId xmlns:p14="http://schemas.microsoft.com/office/powerpoint/2010/main" val="38523556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9067800" cy="5181599"/>
          </a:xfrm>
        </p:spPr>
        <p:txBody>
          <a:bodyPr>
            <a:normAutofit/>
          </a:bodyPr>
          <a:lstStyle/>
          <a:p>
            <a:r>
              <a:rPr lang="en-US" sz="2400" b="1" u="sng" dirty="0" smtClean="0">
                <a:latin typeface="Lucida Fax" pitchFamily="18" charset="0"/>
              </a:rPr>
              <a:t>SAFE LADDER PLACING</a:t>
            </a:r>
          </a:p>
          <a:p>
            <a:r>
              <a:rPr lang="en-US" sz="2400" dirty="0" smtClean="0">
                <a:latin typeface="Lucida Fax" pitchFamily="18" charset="0"/>
              </a:rPr>
              <a:t>LADDER SHOULD BE SET AN ANGLE OF ABOUT 75</a:t>
            </a:r>
            <a:r>
              <a:rPr lang="en-US" sz="1100" dirty="0">
                <a:latin typeface="Lucida Fax" pitchFamily="18" charset="0"/>
              </a:rPr>
              <a:t> </a:t>
            </a:r>
            <a:r>
              <a:rPr lang="en-US" sz="1100" dirty="0" smtClean="0">
                <a:latin typeface="Lucida Fax" pitchFamily="18" charset="0"/>
              </a:rPr>
              <a:t> </a:t>
            </a:r>
            <a:r>
              <a:rPr lang="en-US" sz="2400" dirty="0" smtClean="0">
                <a:latin typeface="Lucida Fax" pitchFamily="18" charset="0"/>
              </a:rPr>
              <a:t> OR ONE METER FOR EVERY FOUR METER RISE</a:t>
            </a:r>
          </a:p>
          <a:p>
            <a:endParaRPr lang="en-US" sz="2400" dirty="0" smtClean="0">
              <a:latin typeface="Lucida Fax" pitchFamily="18" charset="0"/>
            </a:endParaRPr>
          </a:p>
          <a:p>
            <a:endParaRPr lang="en-US" sz="1100" dirty="0">
              <a:latin typeface="Lucida Fax" pitchFamily="18" charset="0"/>
            </a:endParaRPr>
          </a:p>
        </p:txBody>
      </p:sp>
      <p:sp>
        <p:nvSpPr>
          <p:cNvPr id="3" name="Title 2"/>
          <p:cNvSpPr>
            <a:spLocks noGrp="1"/>
          </p:cNvSpPr>
          <p:nvPr>
            <p:ph type="ctrTitle"/>
          </p:nvPr>
        </p:nvSpPr>
        <p:spPr>
          <a:xfrm>
            <a:off x="0" y="152401"/>
            <a:ext cx="8915400" cy="838200"/>
          </a:xfrm>
        </p:spPr>
        <p:txBody>
          <a:bodyPr/>
          <a:lstStyle/>
          <a:p>
            <a:pPr marL="182880" indent="0">
              <a:buNone/>
            </a:pPr>
            <a:r>
              <a:rPr lang="en-US" sz="4000" u="sng" dirty="0" smtClean="0">
                <a:latin typeface="Bodoni MT Black" pitchFamily="18" charset="0"/>
              </a:rPr>
              <a:t>LADDER</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3276600"/>
            <a:ext cx="2952750" cy="29098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868490"/>
            <a:ext cx="3124200" cy="3649907"/>
          </a:xfrm>
          <a:prstGeom prst="rect">
            <a:avLst/>
          </a:prstGeom>
        </p:spPr>
      </p:pic>
    </p:spTree>
    <p:extLst>
      <p:ext uri="{BB962C8B-B14F-4D97-AF65-F5344CB8AC3E}">
        <p14:creationId xmlns:p14="http://schemas.microsoft.com/office/powerpoint/2010/main" val="40691273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791199"/>
          </a:xfrm>
        </p:spPr>
        <p:txBody>
          <a:bodyPr/>
          <a:lstStyle/>
          <a:p>
            <a:r>
              <a:rPr lang="en-US" sz="2400" b="1" u="sng" dirty="0" smtClean="0">
                <a:latin typeface="Lucida Fax" pitchFamily="18" charset="0"/>
              </a:rPr>
              <a:t>LADDER-SAFETY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ONLY APPROVED LADDERS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INSPECT BEFORE USE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ONE PERSON ONLY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FALL ARREST IF &gt; 6 FT WORKING FROM LADDER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EXTEND 3 FEET ABOVE ACCESS OR WORKING LEVEL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4:1 LEAN RATIO</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3 POINT CONTACT</a:t>
            </a:r>
          </a:p>
          <a:p>
            <a:endParaRPr lang="en-US" sz="2400" dirty="0" smtClean="0">
              <a:latin typeface="Lucida Fax" pitchFamily="18" charset="0"/>
            </a:endParaRPr>
          </a:p>
          <a:p>
            <a:endParaRPr lang="en-US" b="1" u="sng" dirty="0">
              <a:latin typeface="Lucida Fax" pitchFamily="18" charset="0"/>
            </a:endParaRPr>
          </a:p>
        </p:txBody>
      </p:sp>
      <p:sp>
        <p:nvSpPr>
          <p:cNvPr id="3" name="Title 2"/>
          <p:cNvSpPr>
            <a:spLocks noGrp="1"/>
          </p:cNvSpPr>
          <p:nvPr>
            <p:ph type="ctrTitle"/>
          </p:nvPr>
        </p:nvSpPr>
        <p:spPr>
          <a:xfrm>
            <a:off x="152400" y="76201"/>
            <a:ext cx="8915400" cy="838200"/>
          </a:xfrm>
        </p:spPr>
        <p:txBody>
          <a:bodyPr/>
          <a:lstStyle/>
          <a:p>
            <a:pPr marL="182880" indent="0">
              <a:buNone/>
            </a:pPr>
            <a:r>
              <a:rPr lang="en-US" sz="4000" u="sng" dirty="0" smtClean="0">
                <a:latin typeface="Bodoni MT Black" pitchFamily="18" charset="0"/>
              </a:rPr>
              <a:t>LADDER</a:t>
            </a:r>
            <a:endParaRPr lang="en-US" sz="4000" u="sng" dirty="0">
              <a:latin typeface="Bodoni MT Black" pitchFamily="18" charset="0"/>
            </a:endParaRPr>
          </a:p>
        </p:txBody>
      </p:sp>
    </p:spTree>
    <p:extLst>
      <p:ext uri="{BB962C8B-B14F-4D97-AF65-F5344CB8AC3E}">
        <p14:creationId xmlns:p14="http://schemas.microsoft.com/office/powerpoint/2010/main" val="37091222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0"/>
            <a:ext cx="9067800" cy="5257799"/>
          </a:xfrm>
        </p:spPr>
        <p:txBody>
          <a:bodyPr>
            <a:normAutofit/>
          </a:bodyPr>
          <a:lstStyle/>
          <a:p>
            <a:r>
              <a:rPr lang="en-US" sz="2400" b="1" u="sng" dirty="0" smtClean="0">
                <a:latin typeface="Lucida Fax" pitchFamily="18" charset="0"/>
              </a:rPr>
              <a:t>LADDER SAFETY</a:t>
            </a:r>
            <a:endParaRPr lang="en-US" sz="2400" b="1" u="sng" dirty="0">
              <a:latin typeface="Lucida Fax" pitchFamily="18" charset="0"/>
            </a:endParaRPr>
          </a:p>
        </p:txBody>
      </p:sp>
      <p:sp>
        <p:nvSpPr>
          <p:cNvPr id="3" name="Title 2"/>
          <p:cNvSpPr>
            <a:spLocks noGrp="1"/>
          </p:cNvSpPr>
          <p:nvPr>
            <p:ph type="ctrTitle"/>
          </p:nvPr>
        </p:nvSpPr>
        <p:spPr>
          <a:xfrm>
            <a:off x="0" y="152401"/>
            <a:ext cx="9144000" cy="685799"/>
          </a:xfrm>
        </p:spPr>
        <p:txBody>
          <a:bodyPr/>
          <a:lstStyle/>
          <a:p>
            <a:pPr marL="182880" indent="0">
              <a:buNone/>
            </a:pPr>
            <a:r>
              <a:rPr lang="en-US" sz="4000" u="sng" dirty="0" smtClean="0">
                <a:latin typeface="Bodoni MT Black" pitchFamily="18" charset="0"/>
              </a:rPr>
              <a:t>LADDER</a:t>
            </a:r>
            <a:endParaRPr lang="en-US" sz="4000" u="sng"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1905000"/>
            <a:ext cx="4724400" cy="42433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514600"/>
            <a:ext cx="3124200" cy="2590800"/>
          </a:xfrm>
          <a:prstGeom prst="rect">
            <a:avLst/>
          </a:prstGeom>
        </p:spPr>
      </p:pic>
    </p:spTree>
    <p:extLst>
      <p:ext uri="{BB962C8B-B14F-4D97-AF65-F5344CB8AC3E}">
        <p14:creationId xmlns:p14="http://schemas.microsoft.com/office/powerpoint/2010/main" val="36928638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1"/>
            <a:ext cx="8839200" cy="5638800"/>
          </a:xfrm>
        </p:spPr>
        <p:txBody>
          <a:bodyPr>
            <a:normAutofit/>
          </a:bodyPr>
          <a:lstStyle/>
          <a:p>
            <a:r>
              <a:rPr lang="en-US" sz="2400" b="1" u="sng" dirty="0" smtClean="0">
                <a:latin typeface="Lucida Fax" pitchFamily="18" charset="0"/>
              </a:rPr>
              <a:t>MONKEY LADDER</a:t>
            </a:r>
            <a:endParaRPr lang="en-US" sz="2400" b="1" u="sng" dirty="0">
              <a:latin typeface="Lucida Fax" pitchFamily="18" charset="0"/>
            </a:endParaRPr>
          </a:p>
        </p:txBody>
      </p:sp>
      <p:sp>
        <p:nvSpPr>
          <p:cNvPr id="3" name="Title 2"/>
          <p:cNvSpPr>
            <a:spLocks noGrp="1"/>
          </p:cNvSpPr>
          <p:nvPr>
            <p:ph type="ctrTitle"/>
          </p:nvPr>
        </p:nvSpPr>
        <p:spPr>
          <a:xfrm>
            <a:off x="152400" y="152401"/>
            <a:ext cx="8991600" cy="914400"/>
          </a:xfrm>
        </p:spPr>
        <p:txBody>
          <a:bodyPr/>
          <a:lstStyle/>
          <a:p>
            <a:pPr marL="182880" indent="0">
              <a:buNone/>
            </a:pPr>
            <a:r>
              <a:rPr lang="en-US" sz="4000" u="sng" dirty="0" smtClean="0">
                <a:latin typeface="Bodoni MT Black" pitchFamily="18" charset="0"/>
              </a:rPr>
              <a:t>LADDER</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05000"/>
            <a:ext cx="3114675" cy="3733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905000"/>
            <a:ext cx="3505200" cy="3733800"/>
          </a:xfrm>
          <a:prstGeom prst="rect">
            <a:avLst/>
          </a:prstGeom>
        </p:spPr>
      </p:pic>
    </p:spTree>
    <p:extLst>
      <p:ext uri="{BB962C8B-B14F-4D97-AF65-F5344CB8AC3E}">
        <p14:creationId xmlns:p14="http://schemas.microsoft.com/office/powerpoint/2010/main" val="404135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228600"/>
            <a:ext cx="9601200" cy="7315200"/>
          </a:xfrm>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609600"/>
            <a:ext cx="10058400" cy="7696200"/>
          </a:xfrm>
          <a:prstGeom prst="rect">
            <a:avLst/>
          </a:prstGeom>
        </p:spPr>
      </p:pic>
    </p:spTree>
    <p:extLst>
      <p:ext uri="{BB962C8B-B14F-4D97-AF65-F5344CB8AC3E}">
        <p14:creationId xmlns:p14="http://schemas.microsoft.com/office/powerpoint/2010/main" val="360771025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219200"/>
            <a:ext cx="8915400" cy="5333999"/>
          </a:xfrm>
        </p:spPr>
        <p:txBody>
          <a:bodyPr>
            <a:normAutofit/>
          </a:bodyPr>
          <a:lstStyle/>
          <a:p>
            <a:pPr marL="342900" indent="-342900">
              <a:buFont typeface="Wingdings" pitchFamily="2" charset="2"/>
              <a:buChar char="q"/>
            </a:pPr>
            <a:r>
              <a:rPr lang="en-US" sz="2400" dirty="0" smtClean="0">
                <a:latin typeface="Lucida Fax" pitchFamily="18" charset="0"/>
              </a:rPr>
              <a:t> FALL FROM SCAFFOLD DURING ERACTION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FALL FROM WORKING PLATFORM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ELECTROCUTION- FROM OVERHEAD POWER LINES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FALLING OBJECT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SCAFFOLD COLLAPSE</a:t>
            </a:r>
            <a:endParaRPr lang="en-US" sz="2400" dirty="0">
              <a:latin typeface="Lucida Fax" pitchFamily="18" charset="0"/>
            </a:endParaRPr>
          </a:p>
        </p:txBody>
      </p:sp>
      <p:sp>
        <p:nvSpPr>
          <p:cNvPr id="3" name="Title 2"/>
          <p:cNvSpPr>
            <a:spLocks noGrp="1"/>
          </p:cNvSpPr>
          <p:nvPr>
            <p:ph type="ctrTitle"/>
          </p:nvPr>
        </p:nvSpPr>
        <p:spPr>
          <a:xfrm>
            <a:off x="25730" y="152400"/>
            <a:ext cx="9144000" cy="978725"/>
          </a:xfrm>
        </p:spPr>
        <p:txBody>
          <a:bodyPr/>
          <a:lstStyle/>
          <a:p>
            <a:pPr marL="182880" indent="0">
              <a:buNone/>
            </a:pPr>
            <a:r>
              <a:rPr lang="en-US" sz="4000" u="sng" dirty="0" smtClean="0">
                <a:latin typeface="Bodoni MT Black" pitchFamily="18" charset="0"/>
              </a:rPr>
              <a:t>HAZARDS- SCAFFOLDING</a:t>
            </a:r>
            <a:endParaRPr lang="en-US" sz="4000" u="sng" dirty="0">
              <a:latin typeface="Bodoni MT Black" pitchFamily="18" charset="0"/>
            </a:endParaRPr>
          </a:p>
        </p:txBody>
      </p:sp>
    </p:spTree>
    <p:extLst>
      <p:ext uri="{BB962C8B-B14F-4D97-AF65-F5344CB8AC3E}">
        <p14:creationId xmlns:p14="http://schemas.microsoft.com/office/powerpoint/2010/main" val="39066680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219200"/>
            <a:ext cx="9067800" cy="5486399"/>
          </a:xfrm>
        </p:spPr>
        <p:txBody>
          <a:bodyPr>
            <a:normAutofit/>
          </a:bodyPr>
          <a:lstStyle/>
          <a:p>
            <a:pPr marL="342900" indent="-342900">
              <a:buFont typeface="Wingdings" pitchFamily="2" charset="2"/>
              <a:buChar char="q"/>
            </a:pPr>
            <a:r>
              <a:rPr lang="en-US" sz="2400" dirty="0" smtClean="0">
                <a:latin typeface="Lucida Fax" pitchFamily="18" charset="0"/>
              </a:rPr>
              <a:t> OVER LOAD WORK PLATFORM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SOFT GROUND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NOT TIED IN PROPERLY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BRAZING INSAFFICENT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HIGH WIND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INCORRECT COUPLAR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SCAFFOLD ERECTED BY INCOMPETANT WORKERS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SCAFFOLD NOT INSPETED PRIOR TO USE</a:t>
            </a:r>
          </a:p>
          <a:p>
            <a:endParaRPr lang="en-US" sz="2400" dirty="0">
              <a:latin typeface="Lucida Fax" pitchFamily="18" charset="0"/>
            </a:endParaRPr>
          </a:p>
        </p:txBody>
      </p:sp>
      <p:sp>
        <p:nvSpPr>
          <p:cNvPr id="3" name="Title 2"/>
          <p:cNvSpPr>
            <a:spLocks noGrp="1"/>
          </p:cNvSpPr>
          <p:nvPr>
            <p:ph type="ctrTitle"/>
          </p:nvPr>
        </p:nvSpPr>
        <p:spPr>
          <a:xfrm>
            <a:off x="-152400" y="76201"/>
            <a:ext cx="9448800" cy="990600"/>
          </a:xfrm>
        </p:spPr>
        <p:txBody>
          <a:bodyPr/>
          <a:lstStyle/>
          <a:p>
            <a:pPr marL="182880" indent="0">
              <a:buNone/>
            </a:pPr>
            <a:r>
              <a:rPr lang="en-US" sz="4000" u="sng" dirty="0" smtClean="0">
                <a:latin typeface="Bodoni MT Black" pitchFamily="18" charset="0"/>
              </a:rPr>
              <a:t>CAUSE OF SCAFFOLD COLLAPSE</a:t>
            </a:r>
            <a:endParaRPr lang="en-US" sz="4000" u="sng" dirty="0">
              <a:latin typeface="Bodoni MT Black" pitchFamily="18" charset="0"/>
            </a:endParaRPr>
          </a:p>
        </p:txBody>
      </p:sp>
    </p:spTree>
    <p:extLst>
      <p:ext uri="{BB962C8B-B14F-4D97-AF65-F5344CB8AC3E}">
        <p14:creationId xmlns:p14="http://schemas.microsoft.com/office/powerpoint/2010/main" val="8172015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752600"/>
            <a:ext cx="9144000" cy="5105399"/>
          </a:xfrm>
        </p:spPr>
        <p:txBody>
          <a:bodyPr/>
          <a:lstStyle/>
          <a:p>
            <a:pPr marL="342900" indent="-342900">
              <a:buFont typeface="Wingdings" pitchFamily="2" charset="2"/>
              <a:buChar char="q"/>
            </a:pPr>
            <a:r>
              <a:rPr lang="en-US" dirty="0" smtClean="0"/>
              <a:t> </a:t>
            </a:r>
            <a:r>
              <a:rPr lang="en-US" sz="2400" dirty="0" smtClean="0">
                <a:latin typeface="Lucida Fax" pitchFamily="18" charset="0"/>
              </a:rPr>
              <a:t>USE APPROPRIATE SCAFFOLD CONSTRUCTION METHOD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INSPECTION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TRAINED AND CERTIFIED WORKER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NOT EXCEED SAFE LOAD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ERECTION ON A LEVEL GROUND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10 FEET SAFE DISTANCE FROM POWER LINE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FALL PROTECTION SYSTEM</a:t>
            </a:r>
            <a:endParaRPr lang="en-US" dirty="0"/>
          </a:p>
        </p:txBody>
      </p:sp>
      <p:sp>
        <p:nvSpPr>
          <p:cNvPr id="3" name="Title 2"/>
          <p:cNvSpPr>
            <a:spLocks noGrp="1"/>
          </p:cNvSpPr>
          <p:nvPr>
            <p:ph type="ctrTitle"/>
          </p:nvPr>
        </p:nvSpPr>
        <p:spPr>
          <a:xfrm>
            <a:off x="0" y="152400"/>
            <a:ext cx="9144000" cy="1295399"/>
          </a:xfrm>
        </p:spPr>
        <p:txBody>
          <a:bodyPr/>
          <a:lstStyle/>
          <a:p>
            <a:pPr marL="182880" indent="0">
              <a:buNone/>
            </a:pPr>
            <a:r>
              <a:rPr lang="en-US" sz="4000" u="sng" dirty="0" smtClean="0">
                <a:latin typeface="Bodoni MT Black" pitchFamily="18" charset="0"/>
              </a:rPr>
              <a:t>SAFETY ARRAGEMENTS -SCAFFOLD</a:t>
            </a:r>
            <a:endParaRPr lang="en-US" sz="4000" u="sng" dirty="0">
              <a:latin typeface="Bodoni MT Black" pitchFamily="18" charset="0"/>
            </a:endParaRPr>
          </a:p>
        </p:txBody>
      </p:sp>
    </p:spTree>
    <p:extLst>
      <p:ext uri="{BB962C8B-B14F-4D97-AF65-F5344CB8AC3E}">
        <p14:creationId xmlns:p14="http://schemas.microsoft.com/office/powerpoint/2010/main" val="22592474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447800"/>
            <a:ext cx="8991600" cy="5257800"/>
          </a:xfrm>
        </p:spPr>
        <p:txBody>
          <a:bodyPr>
            <a:normAutofit/>
          </a:bodyPr>
          <a:lstStyle/>
          <a:p>
            <a:pPr marL="342900" indent="-342900">
              <a:buFont typeface="Wingdings" pitchFamily="2" charset="2"/>
              <a:buChar char="q"/>
            </a:pPr>
            <a:r>
              <a:rPr lang="en-US" sz="2400" dirty="0" smtClean="0">
                <a:latin typeface="Lucida Fax" pitchFamily="18" charset="0"/>
              </a:rPr>
              <a:t> GUARD RAIL</a:t>
            </a:r>
          </a:p>
          <a:p>
            <a:pPr marL="457200" indent="-457200">
              <a:buFont typeface="+mj-lt"/>
              <a:buAutoNum type="alphaLcParenR"/>
            </a:pPr>
            <a:r>
              <a:rPr lang="en-US" sz="2400" dirty="0" smtClean="0">
                <a:latin typeface="Lucida Fax" pitchFamily="18" charset="0"/>
              </a:rPr>
              <a:t>TOP RAIL</a:t>
            </a:r>
          </a:p>
          <a:p>
            <a:pPr marL="457200" indent="-457200">
              <a:buFont typeface="+mj-lt"/>
              <a:buAutoNum type="alphaLcParenR"/>
            </a:pPr>
            <a:r>
              <a:rPr lang="en-US" sz="2400" dirty="0" smtClean="0">
                <a:latin typeface="Lucida Fax" pitchFamily="18" charset="0"/>
              </a:rPr>
              <a:t>MID RAIL</a:t>
            </a:r>
          </a:p>
          <a:p>
            <a:pPr marL="457200" indent="-457200">
              <a:buFont typeface="+mj-lt"/>
              <a:buAutoNum type="alphaLcParenR"/>
            </a:pPr>
            <a:r>
              <a:rPr lang="en-US" sz="2400" dirty="0" smtClean="0">
                <a:latin typeface="Lucida Fax" pitchFamily="18" charset="0"/>
              </a:rPr>
              <a:t>TOE BOARD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TRAINING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BARRICATION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FULL BODY HARNESS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SAFETY NETS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SAFETY MONITORING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PFAS – PERSONAL FALL ARREST SYSTEM</a:t>
            </a:r>
          </a:p>
        </p:txBody>
      </p:sp>
      <p:sp>
        <p:nvSpPr>
          <p:cNvPr id="3" name="Title 2"/>
          <p:cNvSpPr>
            <a:spLocks noGrp="1"/>
          </p:cNvSpPr>
          <p:nvPr>
            <p:ph type="ctrTitle"/>
          </p:nvPr>
        </p:nvSpPr>
        <p:spPr>
          <a:xfrm>
            <a:off x="3958" y="76201"/>
            <a:ext cx="8991600" cy="1295400"/>
          </a:xfrm>
        </p:spPr>
        <p:txBody>
          <a:bodyPr/>
          <a:lstStyle/>
          <a:p>
            <a:pPr marL="182880" indent="0">
              <a:buNone/>
            </a:pPr>
            <a:r>
              <a:rPr lang="en-US" sz="4000" u="sng" dirty="0" smtClean="0">
                <a:latin typeface="Bodoni MT Black" pitchFamily="18" charset="0"/>
              </a:rPr>
              <a:t>SCAFFOLD FALL PROTECTION SYSTEM</a:t>
            </a:r>
            <a:endParaRPr lang="en-US" sz="4000" u="sng" dirty="0">
              <a:latin typeface="Bodoni MT Black" pitchFamily="18" charset="0"/>
            </a:endParaRPr>
          </a:p>
        </p:txBody>
      </p:sp>
    </p:spTree>
    <p:extLst>
      <p:ext uri="{BB962C8B-B14F-4D97-AF65-F5344CB8AC3E}">
        <p14:creationId xmlns:p14="http://schemas.microsoft.com/office/powerpoint/2010/main" val="41248971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600200"/>
            <a:ext cx="8991600" cy="5105399"/>
          </a:xfrm>
        </p:spPr>
        <p:txBody>
          <a:bodyPr>
            <a:normAutofit/>
          </a:bodyPr>
          <a:lstStyle/>
          <a:p>
            <a:r>
              <a:rPr lang="en-US" sz="2400" b="1" u="sng" dirty="0">
                <a:latin typeface="Lucida Fax" pitchFamily="18" charset="0"/>
              </a:rPr>
              <a:t>FULL BODY HARNESS</a:t>
            </a:r>
          </a:p>
          <a:p>
            <a:endParaRPr lang="en-US" sz="2400" dirty="0">
              <a:latin typeface="Lucida Fax" pitchFamily="18" charset="0"/>
            </a:endParaRPr>
          </a:p>
        </p:txBody>
      </p:sp>
      <p:sp>
        <p:nvSpPr>
          <p:cNvPr id="3" name="Title 2"/>
          <p:cNvSpPr>
            <a:spLocks noGrp="1"/>
          </p:cNvSpPr>
          <p:nvPr>
            <p:ph type="ctrTitle"/>
          </p:nvPr>
        </p:nvSpPr>
        <p:spPr>
          <a:xfrm>
            <a:off x="0" y="152400"/>
            <a:ext cx="9144000" cy="1423060"/>
          </a:xfrm>
        </p:spPr>
        <p:txBody>
          <a:bodyPr/>
          <a:lstStyle/>
          <a:p>
            <a:pPr marL="182880" indent="0">
              <a:buNone/>
            </a:pPr>
            <a:r>
              <a:rPr lang="en-US" sz="4000" u="sng" dirty="0">
                <a:latin typeface="Bodoni MT Black" pitchFamily="18" charset="0"/>
              </a:rPr>
              <a:t>SCAFFOLD FALL PROTECTION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2343150"/>
            <a:ext cx="3124200" cy="34480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90" y="2326326"/>
            <a:ext cx="3962400" cy="3464873"/>
          </a:xfrm>
          <a:prstGeom prst="rect">
            <a:avLst/>
          </a:prstGeom>
        </p:spPr>
      </p:pic>
    </p:spTree>
    <p:extLst>
      <p:ext uri="{BB962C8B-B14F-4D97-AF65-F5344CB8AC3E}">
        <p14:creationId xmlns:p14="http://schemas.microsoft.com/office/powerpoint/2010/main" val="37725794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333999"/>
          </a:xfrm>
        </p:spPr>
        <p:txBody>
          <a:bodyPr>
            <a:normAutofit/>
          </a:bodyPr>
          <a:lstStyle/>
          <a:p>
            <a:r>
              <a:rPr lang="en-US" sz="2400" b="1" u="sng" dirty="0" smtClean="0">
                <a:latin typeface="Lucida Fax" pitchFamily="18" charset="0"/>
              </a:rPr>
              <a:t>PARTS OF HARNESS</a:t>
            </a:r>
            <a:endParaRPr lang="en-US" sz="2400" b="1" u="sng" dirty="0">
              <a:latin typeface="Lucida Fax" pitchFamily="18" charset="0"/>
            </a:endParaRPr>
          </a:p>
        </p:txBody>
      </p:sp>
      <p:sp>
        <p:nvSpPr>
          <p:cNvPr id="3" name="Title 2"/>
          <p:cNvSpPr>
            <a:spLocks noGrp="1"/>
          </p:cNvSpPr>
          <p:nvPr>
            <p:ph type="ctrTitle"/>
          </p:nvPr>
        </p:nvSpPr>
        <p:spPr>
          <a:xfrm>
            <a:off x="202870" y="152400"/>
            <a:ext cx="8915400" cy="990600"/>
          </a:xfrm>
        </p:spPr>
        <p:txBody>
          <a:bodyPr/>
          <a:lstStyle/>
          <a:p>
            <a:pPr marL="182880" indent="0">
              <a:buNone/>
            </a:pPr>
            <a:r>
              <a:rPr lang="en-US" sz="4000" u="sng" dirty="0" smtClean="0">
                <a:latin typeface="Bodoni MT Black" pitchFamily="18" charset="0"/>
              </a:rPr>
              <a:t>FULL BODY HARNESS</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371600"/>
            <a:ext cx="4114800" cy="4953000"/>
          </a:xfrm>
          <a:prstGeom prst="rect">
            <a:avLst/>
          </a:prstGeom>
        </p:spPr>
      </p:pic>
    </p:spTree>
    <p:extLst>
      <p:ext uri="{BB962C8B-B14F-4D97-AF65-F5344CB8AC3E}">
        <p14:creationId xmlns:p14="http://schemas.microsoft.com/office/powerpoint/2010/main" val="1974314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600200"/>
            <a:ext cx="8991600" cy="5181599"/>
          </a:xfrm>
        </p:spPr>
        <p:txBody>
          <a:bodyPr>
            <a:normAutofit/>
          </a:bodyPr>
          <a:lstStyle/>
          <a:p>
            <a:r>
              <a:rPr lang="en-US" sz="2400" b="1" u="sng" dirty="0">
                <a:latin typeface="Lucida Fax" pitchFamily="18" charset="0"/>
              </a:rPr>
              <a:t>SAFETY NETS</a:t>
            </a:r>
          </a:p>
          <a:p>
            <a:endParaRPr lang="en-US" sz="2400" dirty="0">
              <a:latin typeface="Lucida Fax" pitchFamily="18" charset="0"/>
            </a:endParaRPr>
          </a:p>
        </p:txBody>
      </p:sp>
      <p:sp>
        <p:nvSpPr>
          <p:cNvPr id="3" name="Title 2"/>
          <p:cNvSpPr>
            <a:spLocks noGrp="1"/>
          </p:cNvSpPr>
          <p:nvPr>
            <p:ph type="ctrTitle"/>
          </p:nvPr>
        </p:nvSpPr>
        <p:spPr>
          <a:xfrm>
            <a:off x="0" y="152401"/>
            <a:ext cx="9144000" cy="1371600"/>
          </a:xfrm>
        </p:spPr>
        <p:txBody>
          <a:bodyPr/>
          <a:lstStyle/>
          <a:p>
            <a:pPr marL="182880" indent="0">
              <a:buNone/>
            </a:pPr>
            <a:r>
              <a:rPr lang="en-US" sz="4000" u="sng" dirty="0">
                <a:latin typeface="Bodoni MT Black" pitchFamily="18" charset="0"/>
              </a:rPr>
              <a:t>SCAFFOLD FALL PROTECTION SYSTEM</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066800"/>
            <a:ext cx="3533775" cy="23515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42583"/>
            <a:ext cx="3470007" cy="34700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668" y="4038599"/>
            <a:ext cx="5133975" cy="2507485"/>
          </a:xfrm>
          <a:prstGeom prst="rect">
            <a:avLst/>
          </a:prstGeom>
        </p:spPr>
      </p:pic>
    </p:spTree>
    <p:extLst>
      <p:ext uri="{BB962C8B-B14F-4D97-AF65-F5344CB8AC3E}">
        <p14:creationId xmlns:p14="http://schemas.microsoft.com/office/powerpoint/2010/main" val="33960781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524000"/>
            <a:ext cx="9067800" cy="5029200"/>
          </a:xfrm>
        </p:spPr>
        <p:txBody>
          <a:bodyPr>
            <a:normAutofit/>
          </a:bodyPr>
          <a:lstStyle/>
          <a:p>
            <a:r>
              <a:rPr lang="en-US" sz="2400" b="1" u="sng" dirty="0">
                <a:latin typeface="Lucida Fax" pitchFamily="18" charset="0"/>
              </a:rPr>
              <a:t>GUARD RAILS</a:t>
            </a:r>
          </a:p>
          <a:p>
            <a:pPr marL="342900" indent="-342900">
              <a:buFont typeface="Wingdings" pitchFamily="2" charset="2"/>
              <a:buChar char="q"/>
            </a:pPr>
            <a:r>
              <a:rPr lang="en-US" sz="2400" dirty="0">
                <a:latin typeface="Lucida Fax" pitchFamily="18" charset="0"/>
              </a:rPr>
              <a:t> TOP RAIL</a:t>
            </a:r>
          </a:p>
          <a:p>
            <a:pPr marL="342900" indent="-342900">
              <a:buFont typeface="Wingdings" pitchFamily="2" charset="2"/>
              <a:buChar char="q"/>
            </a:pPr>
            <a:r>
              <a:rPr lang="en-US" sz="2400" dirty="0">
                <a:latin typeface="Lucida Fax" pitchFamily="18" charset="0"/>
              </a:rPr>
              <a:t> MID RAIL </a:t>
            </a:r>
          </a:p>
          <a:p>
            <a:pPr marL="342900" indent="-342900">
              <a:buFont typeface="Wingdings" pitchFamily="2" charset="2"/>
              <a:buChar char="q"/>
            </a:pPr>
            <a:r>
              <a:rPr lang="en-US" sz="2400" dirty="0">
                <a:latin typeface="Lucida Fax" pitchFamily="18" charset="0"/>
              </a:rPr>
              <a:t> TOE BOARD</a:t>
            </a:r>
          </a:p>
          <a:p>
            <a:endParaRPr lang="en-US" sz="2400" dirty="0">
              <a:latin typeface="Lucida Fax" pitchFamily="18" charset="0"/>
            </a:endParaRPr>
          </a:p>
        </p:txBody>
      </p:sp>
      <p:sp>
        <p:nvSpPr>
          <p:cNvPr id="3" name="Title 2"/>
          <p:cNvSpPr>
            <a:spLocks noGrp="1"/>
          </p:cNvSpPr>
          <p:nvPr>
            <p:ph type="ctrTitle"/>
          </p:nvPr>
        </p:nvSpPr>
        <p:spPr>
          <a:xfrm>
            <a:off x="0" y="76201"/>
            <a:ext cx="9144000" cy="1371600"/>
          </a:xfrm>
        </p:spPr>
        <p:txBody>
          <a:bodyPr/>
          <a:lstStyle/>
          <a:p>
            <a:pPr marL="182880" indent="0">
              <a:buNone/>
            </a:pPr>
            <a:r>
              <a:rPr lang="en-US" sz="4000" u="sng" dirty="0">
                <a:latin typeface="Bodoni MT Black" pitchFamily="18" charset="0"/>
              </a:rPr>
              <a:t>SCAFFOLD FALL PROTECTION SYSTEM</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990600"/>
            <a:ext cx="4572000" cy="31024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267200"/>
            <a:ext cx="4648200" cy="2209800"/>
          </a:xfrm>
          <a:prstGeom prst="rect">
            <a:avLst/>
          </a:prstGeom>
        </p:spPr>
      </p:pic>
    </p:spTree>
    <p:extLst>
      <p:ext uri="{BB962C8B-B14F-4D97-AF65-F5344CB8AC3E}">
        <p14:creationId xmlns:p14="http://schemas.microsoft.com/office/powerpoint/2010/main" val="18388141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524000"/>
            <a:ext cx="9067800" cy="5181599"/>
          </a:xfrm>
        </p:spPr>
        <p:txBody>
          <a:bodyPr>
            <a:normAutofit/>
          </a:bodyPr>
          <a:lstStyle/>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CHECK FOR MISSING PLANKS ON PLATFORM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CHECK FOR MISSING GUARD RAIL SYSTEM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CHECK FOR PROPER ACCESS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CHECK FOR HOUSE KEEPING ON SCAFFOLD PLATFORM (LOOSE MATERIALS, WORKING WASTE ETC…)</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CHECK FOR PROPER TYING OFF BUILDING</a:t>
            </a:r>
            <a:endParaRPr lang="en-US" sz="2400" dirty="0">
              <a:latin typeface="Lucida Fax" pitchFamily="18" charset="0"/>
            </a:endParaRPr>
          </a:p>
        </p:txBody>
      </p:sp>
      <p:sp>
        <p:nvSpPr>
          <p:cNvPr id="3" name="Title 2"/>
          <p:cNvSpPr>
            <a:spLocks noGrp="1"/>
          </p:cNvSpPr>
          <p:nvPr>
            <p:ph type="ctrTitle"/>
          </p:nvPr>
        </p:nvSpPr>
        <p:spPr>
          <a:xfrm>
            <a:off x="0" y="31668"/>
            <a:ext cx="9144000" cy="1339931"/>
          </a:xfrm>
        </p:spPr>
        <p:txBody>
          <a:bodyPr/>
          <a:lstStyle/>
          <a:p>
            <a:pPr marL="182880" indent="0">
              <a:buNone/>
            </a:pPr>
            <a:r>
              <a:rPr lang="en-US" sz="4000" u="sng" dirty="0" smtClean="0">
                <a:latin typeface="Bodoni MT Black" pitchFamily="18" charset="0"/>
              </a:rPr>
              <a:t>SCAFFOLD INSPECTION CHECK LIST</a:t>
            </a:r>
            <a:endParaRPr lang="en-US" sz="4000" u="sng" dirty="0">
              <a:latin typeface="Bodoni MT Black" pitchFamily="18" charset="0"/>
            </a:endParaRPr>
          </a:p>
        </p:txBody>
      </p:sp>
    </p:spTree>
    <p:extLst>
      <p:ext uri="{BB962C8B-B14F-4D97-AF65-F5344CB8AC3E}">
        <p14:creationId xmlns:p14="http://schemas.microsoft.com/office/powerpoint/2010/main" val="365414716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143000"/>
            <a:ext cx="9067800" cy="5714999"/>
          </a:xfrm>
        </p:spPr>
        <p:txBody>
          <a:bodyPr>
            <a:normAutofit/>
          </a:bodyPr>
          <a:lstStyle/>
          <a:p>
            <a:r>
              <a:rPr lang="en-US" sz="2400" b="1" u="sng" dirty="0" smtClean="0">
                <a:latin typeface="Lucida Fax" pitchFamily="18" charset="0"/>
              </a:rPr>
              <a:t>THREE TYPES OF SCAFF TAG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RED TAG – DON’T USE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GREEN TAG – OK TO USE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YELLOW TAG – CHECK WITH SUPERVISOR</a:t>
            </a:r>
          </a:p>
          <a:p>
            <a:endParaRPr lang="en-US" sz="2400" dirty="0">
              <a:latin typeface="Lucida Fax" pitchFamily="18" charset="0"/>
            </a:endParaRPr>
          </a:p>
          <a:p>
            <a:r>
              <a:rPr lang="en-US" sz="2400" dirty="0" smtClean="0">
                <a:solidFill>
                  <a:srgbClr val="FF0000"/>
                </a:solidFill>
                <a:latin typeface="Lucida Fax" pitchFamily="18" charset="0"/>
              </a:rPr>
              <a:t>IF THERE IS NO SCAFF TAG DON’T USE THE SCAFFOLD</a:t>
            </a:r>
            <a:endParaRPr lang="en-US" sz="2400" dirty="0">
              <a:solidFill>
                <a:srgbClr val="FF0000"/>
              </a:solidFill>
              <a:latin typeface="Lucida Fax" pitchFamily="18" charset="0"/>
            </a:endParaRPr>
          </a:p>
        </p:txBody>
      </p:sp>
      <p:sp>
        <p:nvSpPr>
          <p:cNvPr id="3" name="Title 2"/>
          <p:cNvSpPr>
            <a:spLocks noGrp="1"/>
          </p:cNvSpPr>
          <p:nvPr>
            <p:ph type="ctrTitle"/>
          </p:nvPr>
        </p:nvSpPr>
        <p:spPr>
          <a:xfrm>
            <a:off x="0" y="152401"/>
            <a:ext cx="9144000" cy="914399"/>
          </a:xfrm>
        </p:spPr>
        <p:txBody>
          <a:bodyPr/>
          <a:lstStyle/>
          <a:p>
            <a:pPr marL="182880" indent="0">
              <a:buNone/>
            </a:pPr>
            <a:r>
              <a:rPr lang="en-US" sz="4000" u="sng" dirty="0" smtClean="0">
                <a:latin typeface="Bodoni MT Black" pitchFamily="18" charset="0"/>
              </a:rPr>
              <a:t>SCAFF TAG SYSTEM</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275" y="4190999"/>
            <a:ext cx="2590800" cy="22963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4190999"/>
            <a:ext cx="2514600" cy="22955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190999"/>
            <a:ext cx="2781300" cy="2532032"/>
          </a:xfrm>
          <a:prstGeom prst="rect">
            <a:avLst/>
          </a:prstGeom>
        </p:spPr>
      </p:pic>
    </p:spTree>
    <p:extLst>
      <p:ext uri="{BB962C8B-B14F-4D97-AF65-F5344CB8AC3E}">
        <p14:creationId xmlns:p14="http://schemas.microsoft.com/office/powerpoint/2010/main" val="146514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04800" y="1447800"/>
            <a:ext cx="8229600" cy="5181600"/>
          </a:xfrm>
        </p:spPr>
        <p:txBody>
          <a:bodyPr>
            <a:normAutofit/>
          </a:bodyPr>
          <a:lstStyle/>
          <a:p>
            <a:endParaRPr lang="en-US" sz="2400" dirty="0" smtClean="0">
              <a:latin typeface="Lucida Fax" pitchFamily="18" charset="0"/>
            </a:endParaRPr>
          </a:p>
          <a:p>
            <a:endParaRPr lang="en-US" sz="2400" dirty="0">
              <a:latin typeface="Lucida Fax" pitchFamily="18" charset="0"/>
            </a:endParaRPr>
          </a:p>
          <a:p>
            <a:endParaRPr lang="en-US" sz="2400" dirty="0" smtClean="0">
              <a:latin typeface="Lucida Fax" pitchFamily="18" charset="0"/>
            </a:endParaRPr>
          </a:p>
          <a:p>
            <a:endParaRPr lang="en-US" sz="2400" dirty="0">
              <a:latin typeface="Lucida Fax" pitchFamily="18" charset="0"/>
            </a:endParaRPr>
          </a:p>
          <a:p>
            <a:endParaRPr lang="en-US" sz="2400" dirty="0" smtClean="0">
              <a:latin typeface="Lucida Fax" pitchFamily="18" charset="0"/>
            </a:endParaRPr>
          </a:p>
          <a:p>
            <a:endParaRPr lang="en-US" sz="2400" dirty="0">
              <a:latin typeface="Lucida Fax" pitchFamily="18" charset="0"/>
            </a:endParaRPr>
          </a:p>
          <a:p>
            <a:r>
              <a:rPr lang="en-US" sz="2400" dirty="0" smtClean="0">
                <a:latin typeface="Lucida Fax" pitchFamily="18" charset="0"/>
              </a:rPr>
              <a:t>FIRE IS CHEMICAL CHAIN REACTION BETWEEN FEUL HEAT AND OXYGEN </a:t>
            </a:r>
            <a:endParaRPr lang="en-US" sz="2400" dirty="0">
              <a:latin typeface="Lucida Fax" pitchFamily="18" charset="0"/>
            </a:endParaRPr>
          </a:p>
        </p:txBody>
      </p:sp>
      <p:sp>
        <p:nvSpPr>
          <p:cNvPr id="3" name="Title 2"/>
          <p:cNvSpPr>
            <a:spLocks noGrp="1"/>
          </p:cNvSpPr>
          <p:nvPr>
            <p:ph type="ctrTitle"/>
          </p:nvPr>
        </p:nvSpPr>
        <p:spPr>
          <a:xfrm>
            <a:off x="38100" y="762000"/>
            <a:ext cx="5638800" cy="1295400"/>
          </a:xfrm>
        </p:spPr>
        <p:txBody>
          <a:bodyPr/>
          <a:lstStyle/>
          <a:p>
            <a:pPr marL="182880" indent="0">
              <a:buNone/>
            </a:pPr>
            <a:r>
              <a:rPr lang="en-US" sz="7200" u="sng" dirty="0" smtClean="0">
                <a:latin typeface="Bodoni MT Black" pitchFamily="18" charset="0"/>
              </a:rPr>
              <a:t>FIRE</a:t>
            </a:r>
            <a:endParaRPr lang="en-US" sz="72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0" y="2209800"/>
            <a:ext cx="3505200" cy="1752600"/>
          </a:xfrm>
          <a:prstGeom prst="rect">
            <a:avLst/>
          </a:prstGeom>
        </p:spPr>
      </p:pic>
    </p:spTree>
    <p:extLst>
      <p:ext uri="{BB962C8B-B14F-4D97-AF65-F5344CB8AC3E}">
        <p14:creationId xmlns:p14="http://schemas.microsoft.com/office/powerpoint/2010/main" val="11795804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638800" y="5410200"/>
            <a:ext cx="5637010" cy="524464"/>
          </a:xfrm>
        </p:spPr>
        <p:txBody>
          <a:bodyPr>
            <a:normAutofit/>
          </a:bodyPr>
          <a:lstStyle/>
          <a:p>
            <a:r>
              <a:rPr lang="en-US" sz="1400" dirty="0" smtClean="0">
                <a:latin typeface="Lucida Fax" pitchFamily="18" charset="0"/>
              </a:rPr>
              <a:t>GLOBAL SAFETY STUDIES</a:t>
            </a:r>
            <a:endParaRPr lang="en-US" sz="1400" dirty="0">
              <a:latin typeface="Lucida Fax" pitchFamily="18" charset="0"/>
            </a:endParaRPr>
          </a:p>
        </p:txBody>
      </p:sp>
      <p:sp>
        <p:nvSpPr>
          <p:cNvPr id="3" name="Title 2"/>
          <p:cNvSpPr>
            <a:spLocks noGrp="1"/>
          </p:cNvSpPr>
          <p:nvPr>
            <p:ph type="ctrTitle"/>
          </p:nvPr>
        </p:nvSpPr>
        <p:spPr>
          <a:xfrm>
            <a:off x="-76200" y="1066800"/>
            <a:ext cx="9601200" cy="1793167"/>
          </a:xfrm>
        </p:spPr>
        <p:txBody>
          <a:bodyPr/>
          <a:lstStyle/>
          <a:p>
            <a:pPr marL="182880" indent="0">
              <a:buNone/>
            </a:pPr>
            <a:r>
              <a:rPr lang="en-US" sz="6600" u="sng" dirty="0" smtClean="0">
                <a:latin typeface="Bodoni MT Black" pitchFamily="18" charset="0"/>
              </a:rPr>
              <a:t>WORK AT HEIGHT</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352800"/>
            <a:ext cx="5029200" cy="2362200"/>
          </a:xfrm>
          <a:prstGeom prst="rect">
            <a:avLst/>
          </a:prstGeom>
        </p:spPr>
      </p:pic>
    </p:spTree>
    <p:extLst>
      <p:ext uri="{BB962C8B-B14F-4D97-AF65-F5344CB8AC3E}">
        <p14:creationId xmlns:p14="http://schemas.microsoft.com/office/powerpoint/2010/main" val="24119410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143000"/>
            <a:ext cx="8991600" cy="5562599"/>
          </a:xfrm>
        </p:spPr>
        <p:txBody>
          <a:bodyPr>
            <a:normAutofit/>
          </a:bodyPr>
          <a:lstStyle/>
          <a:p>
            <a:r>
              <a:rPr lang="en-US" sz="2400" b="1" u="sng" dirty="0" smtClean="0">
                <a:latin typeface="Lucida Fax" pitchFamily="18" charset="0"/>
              </a:rPr>
              <a:t>DEFINITION</a:t>
            </a:r>
            <a:endParaRPr lang="en-US" sz="2400" dirty="0" smtClean="0">
              <a:latin typeface="Lucida Fax" pitchFamily="18" charset="0"/>
            </a:endParaRPr>
          </a:p>
          <a:p>
            <a:r>
              <a:rPr lang="en-US" sz="2400" dirty="0" smtClean="0">
                <a:latin typeface="Lucida Fax" pitchFamily="18" charset="0"/>
              </a:rPr>
              <a:t>WORK THERE IS A RISK OF FALL LIABLE TO CAUSE INJURY</a:t>
            </a:r>
          </a:p>
          <a:p>
            <a:endParaRPr lang="en-US" sz="2400" dirty="0" smtClean="0">
              <a:latin typeface="Lucida Fax" pitchFamily="18" charset="0"/>
            </a:endParaRPr>
          </a:p>
          <a:p>
            <a:endParaRPr lang="en-US" sz="2400" dirty="0" smtClean="0">
              <a:latin typeface="Lucida Fax" pitchFamily="18" charset="0"/>
            </a:endParaRPr>
          </a:p>
          <a:p>
            <a:r>
              <a:rPr lang="en-US" sz="2400" dirty="0" smtClean="0">
                <a:solidFill>
                  <a:srgbClr val="FF0000"/>
                </a:solidFill>
                <a:latin typeface="Lucida Fax" pitchFamily="18" charset="0"/>
              </a:rPr>
              <a:t>ANY WORK ABOVE 1.8 METER FROM GROUND IS CAUSED WORK AT HEIGHT</a:t>
            </a:r>
          </a:p>
        </p:txBody>
      </p:sp>
      <p:sp>
        <p:nvSpPr>
          <p:cNvPr id="3" name="Title 2"/>
          <p:cNvSpPr>
            <a:spLocks noGrp="1"/>
          </p:cNvSpPr>
          <p:nvPr>
            <p:ph type="ctrTitle"/>
          </p:nvPr>
        </p:nvSpPr>
        <p:spPr>
          <a:xfrm>
            <a:off x="76200" y="152399"/>
            <a:ext cx="8991600" cy="838201"/>
          </a:xfrm>
        </p:spPr>
        <p:txBody>
          <a:bodyPr/>
          <a:lstStyle/>
          <a:p>
            <a:pPr marL="182880" indent="0">
              <a:buNone/>
            </a:pPr>
            <a:r>
              <a:rPr lang="en-US" sz="4000" u="sng" dirty="0" smtClean="0">
                <a:latin typeface="Bodoni MT Black" pitchFamily="18" charset="0"/>
              </a:rPr>
              <a:t>WORK AT HEIGHT</a:t>
            </a:r>
            <a:endParaRPr lang="en-US" sz="4000" u="sng" dirty="0">
              <a:latin typeface="Bodoni MT Black" pitchFamily="18" charset="0"/>
            </a:endParaRPr>
          </a:p>
        </p:txBody>
      </p:sp>
    </p:spTree>
    <p:extLst>
      <p:ext uri="{BB962C8B-B14F-4D97-AF65-F5344CB8AC3E}">
        <p14:creationId xmlns:p14="http://schemas.microsoft.com/office/powerpoint/2010/main" val="37428849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91600" cy="5486399"/>
          </a:xfrm>
        </p:spPr>
        <p:txBody>
          <a:bodyPr>
            <a:normAutofit/>
          </a:bodyPr>
          <a:lstStyle/>
          <a:p>
            <a:r>
              <a:rPr lang="en-US" sz="2400" b="1" u="sng" dirty="0" smtClean="0">
                <a:latin typeface="Lucida Fax" pitchFamily="18" charset="0"/>
              </a:rPr>
              <a:t>RESULT OF FALLING FROM HEIGHT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FATALITY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SPINAL INJURY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MULTIPLE BROKEN BONES</a:t>
            </a:r>
          </a:p>
          <a:p>
            <a:endParaRPr lang="en-US" sz="2400" dirty="0">
              <a:latin typeface="Lucida Fax" pitchFamily="18" charset="0"/>
            </a:endParaRPr>
          </a:p>
        </p:txBody>
      </p:sp>
      <p:sp>
        <p:nvSpPr>
          <p:cNvPr id="3" name="Title 2"/>
          <p:cNvSpPr>
            <a:spLocks noGrp="1"/>
          </p:cNvSpPr>
          <p:nvPr>
            <p:ph type="ctrTitle"/>
          </p:nvPr>
        </p:nvSpPr>
        <p:spPr>
          <a:xfrm>
            <a:off x="0" y="24741"/>
            <a:ext cx="9144000" cy="965860"/>
          </a:xfrm>
        </p:spPr>
        <p:txBody>
          <a:bodyPr/>
          <a:lstStyle/>
          <a:p>
            <a:pPr marL="182880" indent="0">
              <a:buNone/>
            </a:pPr>
            <a:r>
              <a:rPr lang="en-US" sz="4000" u="sng" dirty="0" smtClean="0">
                <a:latin typeface="Bodoni MT Black" pitchFamily="18" charset="0"/>
              </a:rPr>
              <a:t>WORK AT HEIGHT</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480" y="1219200"/>
            <a:ext cx="3056252" cy="23217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997" y="3657600"/>
            <a:ext cx="3178803"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99" y="3617118"/>
            <a:ext cx="2595563" cy="274796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826" y="3621881"/>
            <a:ext cx="2428875" cy="2743200"/>
          </a:xfrm>
          <a:prstGeom prst="rect">
            <a:avLst/>
          </a:prstGeom>
        </p:spPr>
      </p:pic>
    </p:spTree>
    <p:extLst>
      <p:ext uri="{BB962C8B-B14F-4D97-AF65-F5344CB8AC3E}">
        <p14:creationId xmlns:p14="http://schemas.microsoft.com/office/powerpoint/2010/main" val="10111335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91600" cy="5562599"/>
          </a:xfrm>
        </p:spPr>
        <p:txBody>
          <a:bodyPr>
            <a:normAutofit/>
          </a:bodyPr>
          <a:lstStyle/>
          <a:p>
            <a:r>
              <a:rPr lang="en-US" sz="2400" b="1" u="sng" dirty="0" smtClean="0">
                <a:latin typeface="Lucida Fax" pitchFamily="18" charset="0"/>
              </a:rPr>
              <a:t>HAZARDS OF WORK AT HEIGHT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VERTICAL HEIGHT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FALLING METERIALS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WEATHER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 PROTECTED EDGS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SLOPPING ROOFS</a:t>
            </a:r>
            <a:endParaRPr lang="en-US" sz="2400" dirty="0">
              <a:latin typeface="Lucida Fax" pitchFamily="18" charset="0"/>
            </a:endParaRPr>
          </a:p>
        </p:txBody>
      </p:sp>
      <p:sp>
        <p:nvSpPr>
          <p:cNvPr id="3" name="Title 2"/>
          <p:cNvSpPr>
            <a:spLocks noGrp="1"/>
          </p:cNvSpPr>
          <p:nvPr>
            <p:ph type="ctrTitle"/>
          </p:nvPr>
        </p:nvSpPr>
        <p:spPr>
          <a:xfrm>
            <a:off x="76200" y="76201"/>
            <a:ext cx="8915400" cy="914400"/>
          </a:xfrm>
        </p:spPr>
        <p:txBody>
          <a:bodyPr/>
          <a:lstStyle/>
          <a:p>
            <a:pPr marL="182880" indent="0">
              <a:buNone/>
            </a:pPr>
            <a:r>
              <a:rPr lang="en-US" sz="4000" u="sng" dirty="0" smtClean="0">
                <a:latin typeface="Bodoni MT Black" pitchFamily="18" charset="0"/>
              </a:rPr>
              <a:t>WORK AT HEIGHT</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667000"/>
            <a:ext cx="4114800" cy="2897506"/>
          </a:xfrm>
          <a:prstGeom prst="rect">
            <a:avLst/>
          </a:prstGeom>
        </p:spPr>
      </p:pic>
    </p:spTree>
    <p:extLst>
      <p:ext uri="{BB962C8B-B14F-4D97-AF65-F5344CB8AC3E}">
        <p14:creationId xmlns:p14="http://schemas.microsoft.com/office/powerpoint/2010/main" val="24976001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867399"/>
          </a:xfrm>
        </p:spPr>
        <p:txBody>
          <a:bodyPr>
            <a:normAutofit/>
          </a:bodyPr>
          <a:lstStyle/>
          <a:p>
            <a:r>
              <a:rPr lang="en-US" sz="2400" b="1" u="sng" dirty="0" smtClean="0">
                <a:latin typeface="Lucida Fax" pitchFamily="18" charset="0"/>
              </a:rPr>
              <a:t>CONTROL MEASURE FOR WORKING AT HEIGHT</a:t>
            </a:r>
          </a:p>
          <a:p>
            <a:pPr marL="342900" indent="-342900">
              <a:buFont typeface="Wingdings" pitchFamily="2" charset="2"/>
              <a:buChar char="q"/>
            </a:pPr>
            <a:r>
              <a:rPr lang="en-US" sz="2400" dirty="0" smtClean="0">
                <a:latin typeface="Lucida Fax" pitchFamily="18" charset="0"/>
              </a:rPr>
              <a:t> TRAINING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BARRICATION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FULL BODY HARNESS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SAFETY NETS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PFAS-PERSONAL FALL ARREST SYSTEM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GUARD RAILS</a:t>
            </a:r>
          </a:p>
          <a:p>
            <a:pPr marL="342900" indent="-342900">
              <a:buFont typeface="Wingdings" pitchFamily="2" charset="2"/>
              <a:buChar char="q"/>
            </a:pPr>
            <a:endParaRPr lang="en-US" sz="2400" dirty="0">
              <a:latin typeface="Lucida Fax" pitchFamily="18" charset="0"/>
            </a:endParaRPr>
          </a:p>
        </p:txBody>
      </p:sp>
      <p:sp>
        <p:nvSpPr>
          <p:cNvPr id="3" name="Title 2"/>
          <p:cNvSpPr>
            <a:spLocks noGrp="1"/>
          </p:cNvSpPr>
          <p:nvPr>
            <p:ph type="ctrTitle"/>
          </p:nvPr>
        </p:nvSpPr>
        <p:spPr>
          <a:xfrm>
            <a:off x="0" y="36617"/>
            <a:ext cx="9144000" cy="877784"/>
          </a:xfrm>
        </p:spPr>
        <p:txBody>
          <a:bodyPr/>
          <a:lstStyle/>
          <a:p>
            <a:pPr marL="182880" indent="0">
              <a:buNone/>
            </a:pPr>
            <a:r>
              <a:rPr lang="en-US" sz="4000" u="sng" dirty="0" smtClean="0">
                <a:latin typeface="Bodoni MT Black" pitchFamily="18" charset="0"/>
              </a:rPr>
              <a:t>WORK AT HEIGHT</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371600"/>
            <a:ext cx="3031958" cy="2057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199" y="4267200"/>
            <a:ext cx="2143125" cy="2143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4357687"/>
            <a:ext cx="2324100" cy="19621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552950"/>
            <a:ext cx="2762250" cy="1857375"/>
          </a:xfrm>
          <a:prstGeom prst="rect">
            <a:avLst/>
          </a:prstGeom>
        </p:spPr>
      </p:pic>
    </p:spTree>
    <p:extLst>
      <p:ext uri="{BB962C8B-B14F-4D97-AF65-F5344CB8AC3E}">
        <p14:creationId xmlns:p14="http://schemas.microsoft.com/office/powerpoint/2010/main" val="268753823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486400" y="5562600"/>
            <a:ext cx="5637010" cy="501119"/>
          </a:xfrm>
        </p:spPr>
        <p:txBody>
          <a:bodyPr>
            <a:normAutofit/>
          </a:bodyPr>
          <a:lstStyle/>
          <a:p>
            <a:r>
              <a:rPr lang="en-US" sz="1400" dirty="0" smtClean="0">
                <a:latin typeface="Lucida Fax" pitchFamily="18" charset="0"/>
              </a:rPr>
              <a:t>GLOBAL SAFETY STUDIES</a:t>
            </a:r>
            <a:endParaRPr lang="en-US" sz="1400" dirty="0">
              <a:latin typeface="Lucida Fax" pitchFamily="18" charset="0"/>
            </a:endParaRPr>
          </a:p>
        </p:txBody>
      </p:sp>
      <p:sp>
        <p:nvSpPr>
          <p:cNvPr id="3" name="Title 2"/>
          <p:cNvSpPr>
            <a:spLocks noGrp="1"/>
          </p:cNvSpPr>
          <p:nvPr>
            <p:ph type="ctrTitle"/>
          </p:nvPr>
        </p:nvSpPr>
        <p:spPr>
          <a:xfrm>
            <a:off x="304800" y="685800"/>
            <a:ext cx="9677400" cy="2133600"/>
          </a:xfrm>
        </p:spPr>
        <p:txBody>
          <a:bodyPr/>
          <a:lstStyle/>
          <a:p>
            <a:pPr marL="182880" indent="0">
              <a:buNone/>
            </a:pPr>
            <a:r>
              <a:rPr lang="en-US" sz="6600" u="sng" dirty="0" smtClean="0">
                <a:latin typeface="Bodoni MT Black" pitchFamily="18" charset="0"/>
              </a:rPr>
              <a:t>MANUAL HANDLING</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124200"/>
            <a:ext cx="3352799" cy="3352799"/>
          </a:xfrm>
          <a:prstGeom prst="rect">
            <a:avLst/>
          </a:prstGeom>
        </p:spPr>
      </p:pic>
    </p:spTree>
    <p:extLst>
      <p:ext uri="{BB962C8B-B14F-4D97-AF65-F5344CB8AC3E}">
        <p14:creationId xmlns:p14="http://schemas.microsoft.com/office/powerpoint/2010/main" val="7714819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143000"/>
            <a:ext cx="8839200" cy="5629864"/>
          </a:xfrm>
        </p:spPr>
        <p:txBody>
          <a:bodyPr>
            <a:normAutofit/>
          </a:bodyPr>
          <a:lstStyle/>
          <a:p>
            <a:r>
              <a:rPr lang="en-US" sz="2400" b="1" u="sng" dirty="0" smtClean="0">
                <a:latin typeface="Lucida Fax" pitchFamily="18" charset="0"/>
              </a:rPr>
              <a:t>DEFINITION</a:t>
            </a:r>
          </a:p>
          <a:p>
            <a:r>
              <a:rPr lang="en-US" sz="2400" dirty="0" smtClean="0">
                <a:latin typeface="Lucida Fax" pitchFamily="18" charset="0"/>
              </a:rPr>
              <a:t>MANUAL HANDLING IS EVERY TASK WHICH INVOLVES PEOPLE MOVING HANDLING OR SHIFTING MATERIALS AND OBJECT</a:t>
            </a:r>
            <a:endParaRPr lang="en-US" sz="2400" dirty="0">
              <a:latin typeface="Lucida Fax" pitchFamily="18" charset="0"/>
            </a:endParaRPr>
          </a:p>
        </p:txBody>
      </p:sp>
      <p:sp>
        <p:nvSpPr>
          <p:cNvPr id="3" name="Title 2"/>
          <p:cNvSpPr>
            <a:spLocks noGrp="1"/>
          </p:cNvSpPr>
          <p:nvPr>
            <p:ph type="ctrTitle"/>
          </p:nvPr>
        </p:nvSpPr>
        <p:spPr>
          <a:xfrm>
            <a:off x="152400" y="152401"/>
            <a:ext cx="8915400" cy="761999"/>
          </a:xfrm>
        </p:spPr>
        <p:txBody>
          <a:bodyPr/>
          <a:lstStyle/>
          <a:p>
            <a:pPr marL="182880" indent="0">
              <a:buNone/>
            </a:pPr>
            <a:r>
              <a:rPr lang="en-US" sz="4000" u="sng" dirty="0" smtClean="0">
                <a:latin typeface="Bodoni MT Black" pitchFamily="18" charset="0"/>
              </a:rPr>
              <a:t>MANUAL HANDLING</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971800"/>
            <a:ext cx="3048000" cy="35462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397" y="2997530"/>
            <a:ext cx="3362325" cy="3362325"/>
          </a:xfrm>
          <a:prstGeom prst="rect">
            <a:avLst/>
          </a:prstGeom>
        </p:spPr>
      </p:pic>
    </p:spTree>
    <p:extLst>
      <p:ext uri="{BB962C8B-B14F-4D97-AF65-F5344CB8AC3E}">
        <p14:creationId xmlns:p14="http://schemas.microsoft.com/office/powerpoint/2010/main" val="30715639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915400" cy="5791199"/>
          </a:xfrm>
        </p:spPr>
        <p:txBody>
          <a:bodyPr>
            <a:normAutofit/>
          </a:bodyPr>
          <a:lstStyle/>
          <a:p>
            <a:r>
              <a:rPr lang="en-US" sz="2400" b="1" u="sng" dirty="0" smtClean="0">
                <a:latin typeface="Lucida Fax" pitchFamily="18" charset="0"/>
              </a:rPr>
              <a:t>MANUAL HANDLING HAZARDS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TWISTING AND TURNING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HEAVY LOAD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DROPPING LOAD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SHARP EDGGES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HOT LOAD</a:t>
            </a:r>
          </a:p>
          <a:p>
            <a:endParaRPr lang="en-US" sz="2400" dirty="0">
              <a:latin typeface="Lucida Fax" pitchFamily="18" charset="0"/>
            </a:endParaRPr>
          </a:p>
        </p:txBody>
      </p:sp>
      <p:sp>
        <p:nvSpPr>
          <p:cNvPr id="3" name="Title 2"/>
          <p:cNvSpPr>
            <a:spLocks noGrp="1"/>
          </p:cNvSpPr>
          <p:nvPr>
            <p:ph type="ctrTitle"/>
          </p:nvPr>
        </p:nvSpPr>
        <p:spPr>
          <a:xfrm>
            <a:off x="66304" y="76201"/>
            <a:ext cx="9067800" cy="761999"/>
          </a:xfrm>
        </p:spPr>
        <p:txBody>
          <a:bodyPr/>
          <a:lstStyle/>
          <a:p>
            <a:pPr marL="182880" indent="0">
              <a:buNone/>
            </a:pPr>
            <a:r>
              <a:rPr lang="en-US" sz="4000" u="sng" dirty="0">
                <a:latin typeface="Bodoni MT Black" pitchFamily="18" charset="0"/>
              </a:rPr>
              <a:t>MANUAL HANDLING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160452"/>
            <a:ext cx="2514600" cy="26422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3124200"/>
            <a:ext cx="1762125" cy="26003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68015"/>
            <a:ext cx="2488870" cy="2262609"/>
          </a:xfrm>
          <a:prstGeom prst="rect">
            <a:avLst/>
          </a:prstGeom>
        </p:spPr>
      </p:pic>
    </p:spTree>
    <p:extLst>
      <p:ext uri="{BB962C8B-B14F-4D97-AF65-F5344CB8AC3E}">
        <p14:creationId xmlns:p14="http://schemas.microsoft.com/office/powerpoint/2010/main" val="35859300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839200" cy="5791199"/>
          </a:xfrm>
        </p:spPr>
        <p:txBody>
          <a:bodyPr>
            <a:normAutofit/>
          </a:bodyPr>
          <a:lstStyle/>
          <a:p>
            <a:r>
              <a:rPr lang="en-US" sz="2400" b="1" u="sng" dirty="0" smtClean="0">
                <a:latin typeface="Lucida Fax" pitchFamily="18" charset="0"/>
              </a:rPr>
              <a:t>MANUL HANDLING INJURIES</a:t>
            </a:r>
            <a:endParaRPr lang="en-US" sz="2400" b="1" u="sng" dirty="0">
              <a:latin typeface="Lucida Fax" pitchFamily="18" charset="0"/>
            </a:endParaRPr>
          </a:p>
          <a:p>
            <a:pPr marL="342900" indent="-342900">
              <a:buFont typeface="Wingdings" pitchFamily="2" charset="2"/>
              <a:buChar char="q"/>
            </a:pPr>
            <a:r>
              <a:rPr lang="en-US" sz="2400" dirty="0" smtClean="0">
                <a:latin typeface="Lucida Fax" pitchFamily="18" charset="0"/>
              </a:rPr>
              <a:t> BACK INJURIES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MUSCULAR SPRAIN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CUTS AND ABRASION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FRACTURE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OPEN INJURIES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SWELLING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HERNIA</a:t>
            </a:r>
          </a:p>
          <a:p>
            <a:pPr marL="342900" indent="-342900">
              <a:buFont typeface="Wingdings" pitchFamily="2" charset="2"/>
              <a:buChar char="q"/>
            </a:pPr>
            <a:endParaRPr lang="en-US" sz="2400" b="1" u="sng" dirty="0">
              <a:latin typeface="Lucida Fax" pitchFamily="18" charset="0"/>
            </a:endParaRPr>
          </a:p>
        </p:txBody>
      </p:sp>
      <p:sp>
        <p:nvSpPr>
          <p:cNvPr id="3" name="Title 2"/>
          <p:cNvSpPr>
            <a:spLocks noGrp="1"/>
          </p:cNvSpPr>
          <p:nvPr>
            <p:ph type="ctrTitle"/>
          </p:nvPr>
        </p:nvSpPr>
        <p:spPr>
          <a:xfrm>
            <a:off x="0" y="76200"/>
            <a:ext cx="9144000" cy="749135"/>
          </a:xfrm>
        </p:spPr>
        <p:txBody>
          <a:bodyPr/>
          <a:lstStyle/>
          <a:p>
            <a:pPr marL="182880" indent="0">
              <a:buNone/>
            </a:pPr>
            <a:r>
              <a:rPr lang="en-US" sz="4000" u="sng" dirty="0">
                <a:latin typeface="Bodoni MT Black" pitchFamily="18" charset="0"/>
              </a:rPr>
              <a:t>MANUAL HANDLING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990600"/>
            <a:ext cx="2857500" cy="297439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419600"/>
            <a:ext cx="2695575" cy="205480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38" y="4683516"/>
            <a:ext cx="2409825" cy="18954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5550" y="4902591"/>
            <a:ext cx="3200400" cy="1676400"/>
          </a:xfrm>
          <a:prstGeom prst="rect">
            <a:avLst/>
          </a:prstGeom>
        </p:spPr>
      </p:pic>
    </p:spTree>
    <p:extLst>
      <p:ext uri="{BB962C8B-B14F-4D97-AF65-F5344CB8AC3E}">
        <p14:creationId xmlns:p14="http://schemas.microsoft.com/office/powerpoint/2010/main" val="27702956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447800"/>
            <a:ext cx="8839200" cy="5334000"/>
          </a:xfrm>
        </p:spPr>
        <p:txBody>
          <a:bodyPr>
            <a:normAutofit/>
          </a:bodyPr>
          <a:lstStyle/>
          <a:p>
            <a:pPr marL="342900" indent="-342900">
              <a:buFont typeface="Wingdings" pitchFamily="2" charset="2"/>
              <a:buChar char="q"/>
            </a:pPr>
            <a:r>
              <a:rPr lang="en-US" sz="2400" dirty="0" smtClean="0">
                <a:latin typeface="Lucida Fax" pitchFamily="18" charset="0"/>
              </a:rPr>
              <a:t> ASSESS THE LOAD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POSSITION OF FEET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BEND KNEES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LEG MUSCLE SUPPORT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BACK STRAIGHT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ARM CLOSED TO THE BODY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AVOID TWISTING</a:t>
            </a:r>
            <a:endParaRPr lang="en-US" sz="2400" dirty="0">
              <a:latin typeface="Lucida Fax" pitchFamily="18" charset="0"/>
            </a:endParaRPr>
          </a:p>
        </p:txBody>
      </p:sp>
      <p:sp>
        <p:nvSpPr>
          <p:cNvPr id="3" name="Title 2"/>
          <p:cNvSpPr>
            <a:spLocks noGrp="1"/>
          </p:cNvSpPr>
          <p:nvPr>
            <p:ph type="ctrTitle"/>
          </p:nvPr>
        </p:nvSpPr>
        <p:spPr>
          <a:xfrm>
            <a:off x="152400" y="76201"/>
            <a:ext cx="8763000" cy="1295399"/>
          </a:xfrm>
        </p:spPr>
        <p:txBody>
          <a:bodyPr/>
          <a:lstStyle/>
          <a:p>
            <a:pPr marL="182880" indent="0">
              <a:buNone/>
            </a:pPr>
            <a:r>
              <a:rPr lang="en-US" sz="4000" u="sng" dirty="0">
                <a:latin typeface="Bodoni MT Black" pitchFamily="18" charset="0"/>
              </a:rPr>
              <a:t>MANUAL </a:t>
            </a:r>
            <a:r>
              <a:rPr lang="en-US" sz="4000" u="sng" dirty="0" smtClean="0">
                <a:latin typeface="Bodoni MT Black" pitchFamily="18" charset="0"/>
              </a:rPr>
              <a:t>HANDLING TECHNIQUE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267200"/>
            <a:ext cx="5334000" cy="2286000"/>
          </a:xfrm>
          <a:prstGeom prst="rect">
            <a:avLst/>
          </a:prstGeom>
        </p:spPr>
      </p:pic>
    </p:spTree>
    <p:extLst>
      <p:ext uri="{BB962C8B-B14F-4D97-AF65-F5344CB8AC3E}">
        <p14:creationId xmlns:p14="http://schemas.microsoft.com/office/powerpoint/2010/main" val="390807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981200" y="2133600"/>
            <a:ext cx="1981200" cy="4724399"/>
          </a:xfrm>
        </p:spPr>
        <p:txBody>
          <a:bodyPr/>
          <a:lstStyle/>
          <a:p>
            <a:endParaRPr lang="en-US" dirty="0"/>
          </a:p>
        </p:txBody>
      </p:sp>
      <p:sp>
        <p:nvSpPr>
          <p:cNvPr id="3" name="Title 2"/>
          <p:cNvSpPr>
            <a:spLocks noGrp="1"/>
          </p:cNvSpPr>
          <p:nvPr>
            <p:ph type="ctrTitle"/>
          </p:nvPr>
        </p:nvSpPr>
        <p:spPr>
          <a:xfrm>
            <a:off x="457200" y="228600"/>
            <a:ext cx="8153400" cy="1066800"/>
          </a:xfrm>
        </p:spPr>
        <p:txBody>
          <a:bodyPr/>
          <a:lstStyle/>
          <a:p>
            <a:pPr marL="182880" indent="0">
              <a:buNone/>
            </a:pPr>
            <a:r>
              <a:rPr lang="en-US" sz="3600" u="sng" dirty="0" smtClean="0">
                <a:latin typeface="Bodoni MT Black" pitchFamily="18" charset="0"/>
              </a:rPr>
              <a:t>CLASSIFICATION OF FIRE</a:t>
            </a:r>
            <a:endParaRPr lang="en-US" sz="3600" u="sng" dirty="0">
              <a:latin typeface="Bodoni MT Black"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071737261"/>
              </p:ext>
            </p:extLst>
          </p:nvPr>
        </p:nvGraphicFramePr>
        <p:xfrm>
          <a:off x="152400" y="1386840"/>
          <a:ext cx="8839200" cy="5471160"/>
        </p:xfrm>
        <a:graphic>
          <a:graphicData uri="http://schemas.openxmlformats.org/drawingml/2006/table">
            <a:tbl>
              <a:tblPr firstRow="1" bandRow="1">
                <a:tableStyleId>{5C22544A-7EE6-4342-B048-85BDC9FD1C3A}</a:tableStyleId>
              </a:tblPr>
              <a:tblGrid>
                <a:gridCol w="1509672"/>
                <a:gridCol w="4759569"/>
                <a:gridCol w="2569959"/>
              </a:tblGrid>
              <a:tr h="924560">
                <a:tc>
                  <a:txBody>
                    <a:bodyPr/>
                    <a:lstStyle/>
                    <a:p>
                      <a:endParaRPr lang="en-US" dirty="0"/>
                    </a:p>
                  </a:txBody>
                  <a:tcPr/>
                </a:tc>
                <a:tc>
                  <a:txBody>
                    <a:bodyPr/>
                    <a:lstStyle/>
                    <a:p>
                      <a:r>
                        <a:rPr lang="en-US" sz="2400" dirty="0" smtClean="0">
                          <a:solidFill>
                            <a:schemeClr val="tx2"/>
                          </a:solidFill>
                          <a:latin typeface="Lucida Fax" pitchFamily="18" charset="0"/>
                        </a:rPr>
                        <a:t>DESCRIPTION</a:t>
                      </a:r>
                      <a:endParaRPr lang="en-US" sz="2400" dirty="0">
                        <a:solidFill>
                          <a:schemeClr val="tx2"/>
                        </a:solidFill>
                        <a:latin typeface="Lucida Fax" pitchFamily="18" charset="0"/>
                      </a:endParaRPr>
                    </a:p>
                  </a:txBody>
                  <a:tcPr/>
                </a:tc>
                <a:tc>
                  <a:txBody>
                    <a:bodyPr/>
                    <a:lstStyle/>
                    <a:p>
                      <a:r>
                        <a:rPr lang="en-US" sz="2400" dirty="0" smtClean="0">
                          <a:solidFill>
                            <a:schemeClr val="tx2"/>
                          </a:solidFill>
                          <a:latin typeface="Lucida Fax" pitchFamily="18" charset="0"/>
                        </a:rPr>
                        <a:t>EXAMPLE</a:t>
                      </a:r>
                      <a:endParaRPr lang="en-US" sz="2400" dirty="0">
                        <a:solidFill>
                          <a:schemeClr val="tx2"/>
                        </a:solidFill>
                        <a:latin typeface="Lucida Fax" pitchFamily="18" charset="0"/>
                      </a:endParaRPr>
                    </a:p>
                  </a:txBody>
                  <a:tcPr/>
                </a:tc>
              </a:tr>
              <a:tr h="1076960">
                <a:tc>
                  <a:txBody>
                    <a:bodyPr/>
                    <a:lstStyle/>
                    <a:p>
                      <a:r>
                        <a:rPr lang="en-US" sz="2400" dirty="0" smtClean="0">
                          <a:latin typeface="Lucida Fax" pitchFamily="18" charset="0"/>
                        </a:rPr>
                        <a:t>     A</a:t>
                      </a:r>
                    </a:p>
                    <a:p>
                      <a:r>
                        <a:rPr lang="en-US" sz="2400" dirty="0" smtClean="0">
                          <a:latin typeface="Lucida Fax" pitchFamily="18" charset="0"/>
                        </a:rPr>
                        <a:t>(SOLIDS)</a:t>
                      </a:r>
                      <a:endParaRPr lang="en-US" sz="2400" dirty="0">
                        <a:latin typeface="Lucida Fax" pitchFamily="18" charset="0"/>
                      </a:endParaRPr>
                    </a:p>
                  </a:txBody>
                  <a:tcPr/>
                </a:tc>
                <a:tc>
                  <a:txBody>
                    <a:bodyPr/>
                    <a:lstStyle/>
                    <a:p>
                      <a:r>
                        <a:rPr lang="en-US" sz="2400" dirty="0" smtClean="0">
                          <a:latin typeface="Lucida Fax" pitchFamily="18" charset="0"/>
                        </a:rPr>
                        <a:t>FIRE INVOLVING </a:t>
                      </a:r>
                      <a:r>
                        <a:rPr lang="en-US" sz="2400" smtClean="0">
                          <a:latin typeface="Lucida Fax" pitchFamily="18" charset="0"/>
                        </a:rPr>
                        <a:t>ORDINORY COMPUSTABLE </a:t>
                      </a:r>
                      <a:r>
                        <a:rPr lang="en-US" sz="2400" dirty="0" smtClean="0">
                          <a:latin typeface="Lucida Fax" pitchFamily="18" charset="0"/>
                        </a:rPr>
                        <a:t>MATERIALS</a:t>
                      </a:r>
                      <a:endParaRPr lang="en-US" sz="2400" dirty="0">
                        <a:latin typeface="Lucida Fax" pitchFamily="18" charset="0"/>
                      </a:endParaRPr>
                    </a:p>
                  </a:txBody>
                  <a:tcPr/>
                </a:tc>
                <a:tc>
                  <a:txBody>
                    <a:bodyPr/>
                    <a:lstStyle/>
                    <a:p>
                      <a:r>
                        <a:rPr lang="en-US" sz="2400" dirty="0" smtClean="0"/>
                        <a:t>WOOD, PAPER, TEXTILES ETC..</a:t>
                      </a:r>
                      <a:endParaRPr lang="en-US" sz="2400" dirty="0"/>
                    </a:p>
                  </a:txBody>
                  <a:tcPr/>
                </a:tc>
              </a:tr>
              <a:tr h="1031240">
                <a:tc>
                  <a:txBody>
                    <a:bodyPr/>
                    <a:lstStyle/>
                    <a:p>
                      <a:r>
                        <a:rPr lang="en-US" sz="2400" dirty="0" smtClean="0">
                          <a:latin typeface="Lucida Fax" pitchFamily="18" charset="0"/>
                        </a:rPr>
                        <a:t>     B</a:t>
                      </a:r>
                    </a:p>
                    <a:p>
                      <a:r>
                        <a:rPr lang="en-US" sz="2400" dirty="0" smtClean="0">
                          <a:latin typeface="Lucida Fax" pitchFamily="18" charset="0"/>
                        </a:rPr>
                        <a:t>(LIQUIDS)</a:t>
                      </a:r>
                      <a:endParaRPr lang="en-US" sz="2400" dirty="0">
                        <a:latin typeface="Lucida Fax" pitchFamily="18" charset="0"/>
                      </a:endParaRPr>
                    </a:p>
                  </a:txBody>
                  <a:tcPr/>
                </a:tc>
                <a:tc>
                  <a:txBody>
                    <a:bodyPr/>
                    <a:lstStyle/>
                    <a:p>
                      <a:r>
                        <a:rPr lang="en-US" sz="2400" dirty="0" smtClean="0">
                          <a:latin typeface="Lucida Fax" pitchFamily="18" charset="0"/>
                        </a:rPr>
                        <a:t>FIRE INVOLVING FLAMMABLE LIQUIDS OR LIQUEFIABLE</a:t>
                      </a:r>
                      <a:r>
                        <a:rPr lang="en-US" sz="2400" baseline="0" dirty="0" smtClean="0">
                          <a:latin typeface="Lucida Fax" pitchFamily="18" charset="0"/>
                        </a:rPr>
                        <a:t> SOLIDS</a:t>
                      </a:r>
                      <a:r>
                        <a:rPr lang="en-US" sz="2400" dirty="0" smtClean="0">
                          <a:latin typeface="Lucida Fax" pitchFamily="18" charset="0"/>
                        </a:rPr>
                        <a:t> </a:t>
                      </a:r>
                      <a:endParaRPr lang="en-US" sz="2400" dirty="0">
                        <a:latin typeface="Lucida Fax" pitchFamily="18" charset="0"/>
                      </a:endParaRPr>
                    </a:p>
                  </a:txBody>
                  <a:tcPr/>
                </a:tc>
                <a:tc>
                  <a:txBody>
                    <a:bodyPr/>
                    <a:lstStyle/>
                    <a:p>
                      <a:r>
                        <a:rPr lang="en-US" sz="2400" baseline="0" dirty="0" smtClean="0">
                          <a:latin typeface="Lucida Fax" pitchFamily="18" charset="0"/>
                        </a:rPr>
                        <a:t>PETROLIUM PRODUCTS, PAINTS ETC..</a:t>
                      </a:r>
                      <a:endParaRPr lang="en-US" sz="2400" dirty="0">
                        <a:latin typeface="Lucida Fax" pitchFamily="18" charset="0"/>
                      </a:endParaRPr>
                    </a:p>
                  </a:txBody>
                  <a:tcPr/>
                </a:tc>
              </a:tr>
              <a:tr h="1031240">
                <a:tc>
                  <a:txBody>
                    <a:bodyPr/>
                    <a:lstStyle/>
                    <a:p>
                      <a:r>
                        <a:rPr lang="en-US" sz="2400" dirty="0" smtClean="0">
                          <a:latin typeface="Lucida Fax" pitchFamily="18" charset="0"/>
                        </a:rPr>
                        <a:t>     C</a:t>
                      </a:r>
                    </a:p>
                    <a:p>
                      <a:r>
                        <a:rPr lang="en-US" sz="2400" dirty="0" smtClean="0">
                          <a:latin typeface="Lucida Fax" pitchFamily="18" charset="0"/>
                        </a:rPr>
                        <a:t>(GASES)</a:t>
                      </a:r>
                      <a:endParaRPr lang="en-US" sz="2400" dirty="0">
                        <a:latin typeface="Lucida Fax" pitchFamily="18" charset="0"/>
                      </a:endParaRPr>
                    </a:p>
                  </a:txBody>
                  <a:tcPr/>
                </a:tc>
                <a:tc>
                  <a:txBody>
                    <a:bodyPr/>
                    <a:lstStyle/>
                    <a:p>
                      <a:r>
                        <a:rPr lang="en-US" sz="2400" dirty="0" smtClean="0">
                          <a:latin typeface="Lucida Fax" pitchFamily="18" charset="0"/>
                        </a:rPr>
                        <a:t>FIRE INVOLDING GASES OR LIQUEFIED GASES</a:t>
                      </a:r>
                      <a:endParaRPr lang="en-US" sz="2400" dirty="0">
                        <a:latin typeface="Lucida Fax" pitchFamily="18" charset="0"/>
                      </a:endParaRPr>
                    </a:p>
                  </a:txBody>
                  <a:tcPr/>
                </a:tc>
                <a:tc>
                  <a:txBody>
                    <a:bodyPr/>
                    <a:lstStyle/>
                    <a:p>
                      <a:r>
                        <a:rPr lang="en-US" sz="2400" dirty="0" smtClean="0">
                          <a:latin typeface="Lucida Fax" pitchFamily="18" charset="0"/>
                        </a:rPr>
                        <a:t>LPG,</a:t>
                      </a:r>
                      <a:r>
                        <a:rPr lang="en-US" sz="2400" baseline="0" dirty="0" smtClean="0">
                          <a:latin typeface="Lucida Fax" pitchFamily="18" charset="0"/>
                        </a:rPr>
                        <a:t> H2S, H2 ETC..</a:t>
                      </a:r>
                      <a:endParaRPr lang="en-US" sz="2400" dirty="0">
                        <a:latin typeface="Lucida Fax" pitchFamily="18" charset="0"/>
                      </a:endParaRPr>
                    </a:p>
                  </a:txBody>
                  <a:tcPr/>
                </a:tc>
              </a:tr>
              <a:tr h="1249680">
                <a:tc>
                  <a:txBody>
                    <a:bodyPr/>
                    <a:lstStyle/>
                    <a:p>
                      <a:r>
                        <a:rPr lang="en-US" sz="2400" dirty="0" smtClean="0">
                          <a:latin typeface="Lucida Fax" pitchFamily="18" charset="0"/>
                        </a:rPr>
                        <a:t>     D</a:t>
                      </a:r>
                    </a:p>
                    <a:p>
                      <a:r>
                        <a:rPr lang="en-US" sz="2400" dirty="0" smtClean="0">
                          <a:latin typeface="Lucida Fax" pitchFamily="18" charset="0"/>
                        </a:rPr>
                        <a:t>(METAL)</a:t>
                      </a:r>
                      <a:endParaRPr lang="en-US" sz="2400" dirty="0">
                        <a:latin typeface="Lucida Fax" pitchFamily="18" charset="0"/>
                      </a:endParaRPr>
                    </a:p>
                  </a:txBody>
                  <a:tcPr/>
                </a:tc>
                <a:tc>
                  <a:txBody>
                    <a:bodyPr/>
                    <a:lstStyle/>
                    <a:p>
                      <a:r>
                        <a:rPr lang="en-US" sz="2400" dirty="0" smtClean="0">
                          <a:latin typeface="Lucida Fax" pitchFamily="18" charset="0"/>
                        </a:rPr>
                        <a:t>FIRE THAT OCCUR</a:t>
                      </a:r>
                      <a:r>
                        <a:rPr lang="en-US" sz="2400" baseline="0" dirty="0" smtClean="0">
                          <a:latin typeface="Lucida Fax" pitchFamily="18" charset="0"/>
                        </a:rPr>
                        <a:t> IN COMPASTIBLE METALS </a:t>
                      </a:r>
                      <a:endParaRPr lang="en-US" sz="2400" dirty="0" smtClean="0">
                        <a:latin typeface="Lucida Fax" pitchFamily="18" charset="0"/>
                      </a:endParaRPr>
                    </a:p>
                  </a:txBody>
                  <a:tcPr/>
                </a:tc>
                <a:tc>
                  <a:txBody>
                    <a:bodyPr/>
                    <a:lstStyle/>
                    <a:p>
                      <a:r>
                        <a:rPr lang="en-US" sz="2400" dirty="0" smtClean="0">
                          <a:latin typeface="Lucida Fax" pitchFamily="18" charset="0"/>
                        </a:rPr>
                        <a:t>SODIUM,ZINC, POTTASIUM</a:t>
                      </a:r>
                      <a:r>
                        <a:rPr lang="en-US" sz="2400" baseline="0" dirty="0" smtClean="0">
                          <a:latin typeface="Lucida Fax" pitchFamily="18" charset="0"/>
                        </a:rPr>
                        <a:t>, MG ETC..</a:t>
                      </a:r>
                      <a:endParaRPr lang="en-US" sz="2400" dirty="0">
                        <a:latin typeface="Lucida Fax" pitchFamily="18" charset="0"/>
                      </a:endParaRPr>
                    </a:p>
                  </a:txBody>
                  <a:tcPr/>
                </a:tc>
              </a:tr>
            </a:tbl>
          </a:graphicData>
        </a:graphic>
      </p:graphicFrame>
    </p:spTree>
    <p:extLst>
      <p:ext uri="{BB962C8B-B14F-4D97-AF65-F5344CB8AC3E}">
        <p14:creationId xmlns:p14="http://schemas.microsoft.com/office/powerpoint/2010/main" val="317309569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410200" y="5210851"/>
            <a:ext cx="5637010" cy="586255"/>
          </a:xfrm>
        </p:spPr>
        <p:txBody>
          <a:bodyPr>
            <a:normAutofit/>
          </a:bodyPr>
          <a:lstStyle/>
          <a:p>
            <a:r>
              <a:rPr lang="en-US" sz="1400" dirty="0" smtClean="0">
                <a:latin typeface="Lucida Fax" pitchFamily="18" charset="0"/>
              </a:rPr>
              <a:t>GLOBAL SAFETY STUDIES</a:t>
            </a:r>
            <a:endParaRPr lang="en-US" sz="1400" dirty="0">
              <a:latin typeface="Lucida Fax" pitchFamily="18" charset="0"/>
            </a:endParaRPr>
          </a:p>
        </p:txBody>
      </p:sp>
      <p:sp>
        <p:nvSpPr>
          <p:cNvPr id="3" name="Title 2"/>
          <p:cNvSpPr>
            <a:spLocks noGrp="1"/>
          </p:cNvSpPr>
          <p:nvPr>
            <p:ph type="ctrTitle"/>
          </p:nvPr>
        </p:nvSpPr>
        <p:spPr>
          <a:xfrm>
            <a:off x="533400" y="914400"/>
            <a:ext cx="7708751" cy="1793167"/>
          </a:xfrm>
        </p:spPr>
        <p:txBody>
          <a:bodyPr/>
          <a:lstStyle/>
          <a:p>
            <a:pPr marL="182880" indent="0">
              <a:buNone/>
            </a:pPr>
            <a:r>
              <a:rPr lang="en-US" sz="6600" u="sng" dirty="0" smtClean="0">
                <a:latin typeface="Bodoni MT Black" pitchFamily="18" charset="0"/>
              </a:rPr>
              <a:t>EXCAVATION</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362200"/>
            <a:ext cx="4495800" cy="3141779"/>
          </a:xfrm>
          <a:prstGeom prst="rect">
            <a:avLst/>
          </a:prstGeom>
        </p:spPr>
      </p:pic>
    </p:spTree>
    <p:extLst>
      <p:ext uri="{BB962C8B-B14F-4D97-AF65-F5344CB8AC3E}">
        <p14:creationId xmlns:p14="http://schemas.microsoft.com/office/powerpoint/2010/main" val="42107830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715000"/>
          </a:xfrm>
        </p:spPr>
        <p:txBody>
          <a:bodyPr>
            <a:normAutofit/>
          </a:bodyPr>
          <a:lstStyle/>
          <a:p>
            <a:r>
              <a:rPr lang="en-US" sz="2400" b="1" u="sng" dirty="0" smtClean="0">
                <a:latin typeface="Lucida Fax" pitchFamily="18" charset="0"/>
              </a:rPr>
              <a:t>DEFINITION</a:t>
            </a:r>
            <a:endParaRPr lang="en-US" sz="2400" b="1" u="sng" dirty="0">
              <a:latin typeface="Lucida Fax" pitchFamily="18" charset="0"/>
            </a:endParaRPr>
          </a:p>
          <a:p>
            <a:r>
              <a:rPr lang="en-US" sz="2400" dirty="0" smtClean="0">
                <a:latin typeface="Lucida Fax" pitchFamily="18" charset="0"/>
              </a:rPr>
              <a:t>ANY MAN MADE CUT, TRENCH OR DEPRESSION IN AN EARTH SURFACE ,FORMED BY EARTH REMOVEL EITHER MANUALLY OR MECHANICALLY</a:t>
            </a:r>
          </a:p>
          <a:p>
            <a:endParaRPr lang="en-US" sz="2400" dirty="0" smtClean="0">
              <a:latin typeface="Lucida Fax" pitchFamily="18" charset="0"/>
            </a:endParaRPr>
          </a:p>
          <a:p>
            <a:r>
              <a:rPr lang="en-US" sz="2400" u="sng" dirty="0" smtClean="0">
                <a:latin typeface="Lucida Fax" pitchFamily="18" charset="0"/>
              </a:rPr>
              <a:t>WHAT IS TRENCH ???</a:t>
            </a:r>
          </a:p>
          <a:p>
            <a:r>
              <a:rPr lang="en-US" sz="2400" dirty="0" smtClean="0">
                <a:latin typeface="Lucida Fax" pitchFamily="18" charset="0"/>
              </a:rPr>
              <a:t>TRENCH IS A NARROW EXCAVATION DEPTH IS GREATER THAN WIDTH </a:t>
            </a:r>
          </a:p>
          <a:p>
            <a:endParaRPr lang="en-US" sz="2400" dirty="0">
              <a:latin typeface="Lucida Fax" pitchFamily="18" charset="0"/>
            </a:endParaRPr>
          </a:p>
          <a:p>
            <a:endParaRPr lang="en-US" sz="2400" dirty="0" smtClean="0">
              <a:latin typeface="Lucida Fax" pitchFamily="18" charset="0"/>
            </a:endParaRPr>
          </a:p>
        </p:txBody>
      </p:sp>
      <p:sp>
        <p:nvSpPr>
          <p:cNvPr id="3" name="Title 2"/>
          <p:cNvSpPr>
            <a:spLocks noGrp="1"/>
          </p:cNvSpPr>
          <p:nvPr>
            <p:ph type="ctrTitle"/>
          </p:nvPr>
        </p:nvSpPr>
        <p:spPr>
          <a:xfrm>
            <a:off x="76200" y="76200"/>
            <a:ext cx="9067800" cy="762000"/>
          </a:xfrm>
        </p:spPr>
        <p:txBody>
          <a:bodyPr/>
          <a:lstStyle/>
          <a:p>
            <a:pPr marL="182880" indent="0">
              <a:buNone/>
            </a:pPr>
            <a:r>
              <a:rPr lang="en-US" sz="4000" u="sng" dirty="0" smtClean="0">
                <a:latin typeface="Bodoni MT Black" pitchFamily="18" charset="0"/>
              </a:rPr>
              <a:t>EXCAVATION</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3905250" cy="182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4191001"/>
            <a:ext cx="3990975" cy="2438400"/>
          </a:xfrm>
          <a:prstGeom prst="rect">
            <a:avLst/>
          </a:prstGeom>
        </p:spPr>
      </p:pic>
    </p:spTree>
    <p:extLst>
      <p:ext uri="{BB962C8B-B14F-4D97-AF65-F5344CB8AC3E}">
        <p14:creationId xmlns:p14="http://schemas.microsoft.com/office/powerpoint/2010/main" val="42422638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638800"/>
          </a:xfrm>
        </p:spPr>
        <p:txBody>
          <a:bodyPr>
            <a:normAutofit/>
          </a:bodyPr>
          <a:lstStyle/>
          <a:p>
            <a:r>
              <a:rPr lang="en-US" sz="2400" b="1" u="sng" dirty="0" smtClean="0">
                <a:latin typeface="Lucida Fax" pitchFamily="18" charset="0"/>
              </a:rPr>
              <a:t>EXCAVATION HAZARD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CAVE IN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WATER ACCUMULATION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OXYGEN DEFICIENCY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TOXIC AND FLAMMABLE GASES</a:t>
            </a:r>
          </a:p>
          <a:p>
            <a:pPr marL="342900" indent="-342900">
              <a:buFont typeface="Wingdings" pitchFamily="2" charset="2"/>
              <a:buChar char="q"/>
            </a:pPr>
            <a:r>
              <a:rPr lang="en-US" sz="2400" dirty="0">
                <a:latin typeface="Lucida Fax" pitchFamily="18" charset="0"/>
              </a:rPr>
              <a:t> </a:t>
            </a:r>
            <a:r>
              <a:rPr lang="en-US" sz="2400" smtClean="0">
                <a:latin typeface="Lucida Fax" pitchFamily="18" charset="0"/>
              </a:rPr>
              <a:t>FALLING OBJECTS</a:t>
            </a:r>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PEOPLE FALLING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SIDE WALL PROCTION COLLAPSE</a:t>
            </a:r>
            <a:endParaRPr lang="en-US" sz="2400" dirty="0">
              <a:latin typeface="Lucida Fax" pitchFamily="18" charset="0"/>
            </a:endParaRPr>
          </a:p>
        </p:txBody>
      </p:sp>
      <p:sp>
        <p:nvSpPr>
          <p:cNvPr id="3" name="Title 2"/>
          <p:cNvSpPr>
            <a:spLocks noGrp="1"/>
          </p:cNvSpPr>
          <p:nvPr>
            <p:ph type="ctrTitle"/>
          </p:nvPr>
        </p:nvSpPr>
        <p:spPr>
          <a:xfrm>
            <a:off x="0" y="152401"/>
            <a:ext cx="9144000" cy="990600"/>
          </a:xfrm>
        </p:spPr>
        <p:txBody>
          <a:bodyPr/>
          <a:lstStyle/>
          <a:p>
            <a:pPr marL="182880" indent="0">
              <a:buNone/>
            </a:pPr>
            <a:r>
              <a:rPr lang="en-US" sz="4000" u="sng" dirty="0" smtClean="0">
                <a:latin typeface="Bodoni MT Black" pitchFamily="18" charset="0"/>
              </a:rPr>
              <a:t>EXCAVATION</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143000"/>
            <a:ext cx="2733675" cy="1676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3276599"/>
            <a:ext cx="2047875" cy="13910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199" y="4876799"/>
            <a:ext cx="2676525" cy="17049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4876799"/>
            <a:ext cx="2847975" cy="1704975"/>
          </a:xfrm>
          <a:prstGeom prst="rect">
            <a:avLst/>
          </a:prstGeom>
        </p:spPr>
      </p:pic>
    </p:spTree>
    <p:extLst>
      <p:ext uri="{BB962C8B-B14F-4D97-AF65-F5344CB8AC3E}">
        <p14:creationId xmlns:p14="http://schemas.microsoft.com/office/powerpoint/2010/main" val="68474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791200"/>
          </a:xfrm>
        </p:spPr>
        <p:txBody>
          <a:bodyPr>
            <a:normAutofit/>
          </a:bodyPr>
          <a:lstStyle/>
          <a:p>
            <a:r>
              <a:rPr lang="en-US" sz="2400" b="1" u="sng" dirty="0" smtClean="0">
                <a:latin typeface="Lucida Fax" pitchFamily="18" charset="0"/>
              </a:rPr>
              <a:t>PREVENTIVE MEASURES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INSPECTION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PROVIED SIGN BOARD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BARRICADING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SUITABLE SIDE WALL PROCTION SYSTEM (SLOPING &amp; BENCHING, SHORING, SHIELDING)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DE-WATERING SYSTEM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PPE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CONDUCT GAS TEST ( O</a:t>
            </a:r>
            <a:r>
              <a:rPr lang="en-US" sz="1600" dirty="0" smtClean="0">
                <a:latin typeface="Lucida Fax" pitchFamily="18" charset="0"/>
              </a:rPr>
              <a:t>2, </a:t>
            </a:r>
            <a:r>
              <a:rPr lang="en-US" sz="2400" dirty="0" smtClean="0">
                <a:latin typeface="Lucida Fax" pitchFamily="18" charset="0"/>
              </a:rPr>
              <a:t>CO, H</a:t>
            </a:r>
            <a:r>
              <a:rPr lang="en-US" sz="1600" dirty="0" smtClean="0">
                <a:latin typeface="Lucida Fax" pitchFamily="18" charset="0"/>
              </a:rPr>
              <a:t>2</a:t>
            </a:r>
            <a:r>
              <a:rPr lang="en-US" sz="2400" dirty="0" smtClean="0">
                <a:latin typeface="Lucida Fax" pitchFamily="18" charset="0"/>
              </a:rPr>
              <a:t>S, METHANE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REMOVED SOIL , TWO FEET FROM THE SIDE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AROUND TRAFFIC, USE REFLECTIVE VETS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ACCESS LADDER</a:t>
            </a:r>
            <a:endParaRPr lang="en-US" sz="1600" dirty="0">
              <a:latin typeface="Lucida Fax" pitchFamily="18" charset="0"/>
            </a:endParaRPr>
          </a:p>
        </p:txBody>
      </p:sp>
      <p:sp>
        <p:nvSpPr>
          <p:cNvPr id="3" name="Title 2"/>
          <p:cNvSpPr>
            <a:spLocks noGrp="1"/>
          </p:cNvSpPr>
          <p:nvPr>
            <p:ph type="ctrTitle"/>
          </p:nvPr>
        </p:nvSpPr>
        <p:spPr>
          <a:xfrm>
            <a:off x="0" y="76201"/>
            <a:ext cx="9144000" cy="761999"/>
          </a:xfrm>
        </p:spPr>
        <p:txBody>
          <a:bodyPr/>
          <a:lstStyle/>
          <a:p>
            <a:pPr marL="182880" indent="0">
              <a:buNone/>
            </a:pPr>
            <a:r>
              <a:rPr lang="en-US" sz="4000" u="sng" dirty="0" smtClean="0">
                <a:latin typeface="Bodoni MT Black" pitchFamily="18" charset="0"/>
              </a:rPr>
              <a:t>EXCAVATION</a:t>
            </a:r>
            <a:endParaRPr lang="en-US" sz="4000" u="sng" dirty="0">
              <a:latin typeface="Bodoni MT Black" pitchFamily="18" charset="0"/>
            </a:endParaRPr>
          </a:p>
        </p:txBody>
      </p:sp>
    </p:spTree>
    <p:extLst>
      <p:ext uri="{BB962C8B-B14F-4D97-AF65-F5344CB8AC3E}">
        <p14:creationId xmlns:p14="http://schemas.microsoft.com/office/powerpoint/2010/main" val="34471376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638800"/>
          </a:xfrm>
        </p:spPr>
        <p:txBody>
          <a:bodyPr>
            <a:normAutofit/>
          </a:bodyPr>
          <a:lstStyle/>
          <a:p>
            <a:r>
              <a:rPr lang="en-US" sz="2400" b="1" u="sng" dirty="0" smtClean="0">
                <a:latin typeface="Lucida Fax" pitchFamily="18" charset="0"/>
              </a:rPr>
              <a:t>EXCAVATION-</a:t>
            </a:r>
            <a:r>
              <a:rPr lang="en-US" sz="2400" dirty="0">
                <a:latin typeface="Lucida Fax" pitchFamily="18" charset="0"/>
              </a:rPr>
              <a:t> </a:t>
            </a:r>
            <a:r>
              <a:rPr lang="en-US" sz="2400" u="sng" dirty="0">
                <a:latin typeface="Lucida Fax" pitchFamily="18" charset="0"/>
              </a:rPr>
              <a:t>SUITABLE SIDE WALL PROCTION SYSTEM</a:t>
            </a:r>
            <a:r>
              <a:rPr lang="en-US" sz="2400" b="1" u="sng" dirty="0" smtClean="0">
                <a:latin typeface="Lucida Fax" pitchFamily="18" charset="0"/>
              </a:rPr>
              <a:t>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SLOPING &amp; BENCHING SYSTEM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SHORING SYSTEM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SHIELDING SYSTEM</a:t>
            </a:r>
            <a:endParaRPr lang="en-US" sz="2400" dirty="0">
              <a:latin typeface="Lucida Fax" pitchFamily="18" charset="0"/>
            </a:endParaRPr>
          </a:p>
        </p:txBody>
      </p:sp>
      <p:sp>
        <p:nvSpPr>
          <p:cNvPr id="3" name="Title 2"/>
          <p:cNvSpPr>
            <a:spLocks noGrp="1"/>
          </p:cNvSpPr>
          <p:nvPr>
            <p:ph type="ctrTitle"/>
          </p:nvPr>
        </p:nvSpPr>
        <p:spPr>
          <a:xfrm>
            <a:off x="-20782" y="76200"/>
            <a:ext cx="8775551" cy="838199"/>
          </a:xfrm>
        </p:spPr>
        <p:txBody>
          <a:bodyPr/>
          <a:lstStyle/>
          <a:p>
            <a:pPr marL="182880" indent="0">
              <a:buNone/>
            </a:pPr>
            <a:r>
              <a:rPr lang="en-US" sz="4000" u="sng" dirty="0" smtClean="0">
                <a:latin typeface="Bodoni MT Black" pitchFamily="18" charset="0"/>
              </a:rPr>
              <a:t>EXCAVATION</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3810000"/>
            <a:ext cx="3269673"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575" y="1600200"/>
            <a:ext cx="3048000" cy="190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3505200"/>
            <a:ext cx="1964377" cy="25812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4075957"/>
            <a:ext cx="2990975" cy="1990725"/>
          </a:xfrm>
          <a:prstGeom prst="rect">
            <a:avLst/>
          </a:prstGeom>
        </p:spPr>
      </p:pic>
    </p:spTree>
    <p:extLst>
      <p:ext uri="{BB962C8B-B14F-4D97-AF65-F5344CB8AC3E}">
        <p14:creationId xmlns:p14="http://schemas.microsoft.com/office/powerpoint/2010/main" val="229061906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600200"/>
            <a:ext cx="8839200" cy="5105400"/>
          </a:xfrm>
        </p:spPr>
        <p:txBody>
          <a:bodyPr>
            <a:normAutofit/>
          </a:bodyPr>
          <a:lstStyle/>
          <a:p>
            <a:r>
              <a:rPr lang="en-US" sz="2400" b="1" u="sng" dirty="0" smtClean="0">
                <a:latin typeface="Lucida Fax" pitchFamily="18" charset="0"/>
              </a:rPr>
              <a:t>SLOPING </a:t>
            </a:r>
          </a:p>
          <a:p>
            <a:r>
              <a:rPr lang="en-US" sz="2400" dirty="0" smtClean="0">
                <a:latin typeface="Lucida Fax" pitchFamily="18" charset="0"/>
              </a:rPr>
              <a:t>A METHOD OF EXCAVATING IN WHICH THE SIDES OF AN EXCAVATION ARE LAID BACK TO A SAFE ANGLE TO PREVENT CAVE-IN</a:t>
            </a:r>
            <a:endParaRPr lang="en-US" sz="2400" dirty="0">
              <a:latin typeface="Lucida Fax" pitchFamily="18" charset="0"/>
            </a:endParaRPr>
          </a:p>
        </p:txBody>
      </p:sp>
      <p:sp>
        <p:nvSpPr>
          <p:cNvPr id="3" name="Title 2"/>
          <p:cNvSpPr>
            <a:spLocks noGrp="1"/>
          </p:cNvSpPr>
          <p:nvPr>
            <p:ph type="ctrTitle"/>
          </p:nvPr>
        </p:nvSpPr>
        <p:spPr>
          <a:xfrm>
            <a:off x="76200" y="76200"/>
            <a:ext cx="8915400" cy="1447800"/>
          </a:xfrm>
        </p:spPr>
        <p:txBody>
          <a:bodyPr/>
          <a:lstStyle/>
          <a:p>
            <a:pPr marL="182880" indent="0">
              <a:buNone/>
            </a:pPr>
            <a:r>
              <a:rPr lang="en-US" sz="4000" u="sng" dirty="0">
                <a:latin typeface="Lucida Fax" pitchFamily="18" charset="0"/>
              </a:rPr>
              <a:t>EXCAVATION PROTECTION SYSTEM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505" y="3200400"/>
            <a:ext cx="3200400" cy="13239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12" y="4852962"/>
            <a:ext cx="3944587" cy="18348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3416952"/>
            <a:ext cx="2962275" cy="2907647"/>
          </a:xfrm>
          <a:prstGeom prst="rect">
            <a:avLst/>
          </a:prstGeom>
        </p:spPr>
      </p:pic>
    </p:spTree>
    <p:extLst>
      <p:ext uri="{BB962C8B-B14F-4D97-AF65-F5344CB8AC3E}">
        <p14:creationId xmlns:p14="http://schemas.microsoft.com/office/powerpoint/2010/main" val="40694558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447800"/>
            <a:ext cx="8915400" cy="5181599"/>
          </a:xfrm>
        </p:spPr>
        <p:txBody>
          <a:bodyPr>
            <a:normAutofit/>
          </a:bodyPr>
          <a:lstStyle/>
          <a:p>
            <a:r>
              <a:rPr lang="en-US" sz="2400" b="1" u="sng" dirty="0" smtClean="0">
                <a:latin typeface="Lucida Fax" pitchFamily="18" charset="0"/>
              </a:rPr>
              <a:t>BENCHING</a:t>
            </a:r>
          </a:p>
          <a:p>
            <a:r>
              <a:rPr lang="en-US" sz="2400" dirty="0" smtClean="0">
                <a:latin typeface="Lucida Fax" pitchFamily="18" charset="0"/>
              </a:rPr>
              <a:t>A METHOD OF PROTECTING EMPLOYEES FROM CAVE-INS BY EXCAVATING THE SIDE S OF AN EXCAVATION TO FORM ONE OR A SERIES OF HORIZONTAL STEPS</a:t>
            </a:r>
            <a:endParaRPr lang="en-US" sz="2400" dirty="0">
              <a:latin typeface="Lucida Fax" pitchFamily="18" charset="0"/>
            </a:endParaRPr>
          </a:p>
        </p:txBody>
      </p:sp>
      <p:sp>
        <p:nvSpPr>
          <p:cNvPr id="3" name="Title 2"/>
          <p:cNvSpPr>
            <a:spLocks noGrp="1"/>
          </p:cNvSpPr>
          <p:nvPr>
            <p:ph type="ctrTitle"/>
          </p:nvPr>
        </p:nvSpPr>
        <p:spPr>
          <a:xfrm>
            <a:off x="0" y="24741"/>
            <a:ext cx="9144000" cy="1346860"/>
          </a:xfrm>
        </p:spPr>
        <p:txBody>
          <a:bodyPr/>
          <a:lstStyle/>
          <a:p>
            <a:pPr marL="182880" indent="0">
              <a:buNone/>
            </a:pPr>
            <a:r>
              <a:rPr lang="en-US" sz="4000" u="sng" dirty="0">
                <a:latin typeface="Lucida Fax" pitchFamily="18" charset="0"/>
              </a:rPr>
              <a:t>EXCAVATION PROTECTION SYSTEM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05200"/>
            <a:ext cx="4191000" cy="2819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539836"/>
            <a:ext cx="3774768" cy="2819400"/>
          </a:xfrm>
          <a:prstGeom prst="rect">
            <a:avLst/>
          </a:prstGeom>
        </p:spPr>
      </p:pic>
    </p:spTree>
    <p:extLst>
      <p:ext uri="{BB962C8B-B14F-4D97-AF65-F5344CB8AC3E}">
        <p14:creationId xmlns:p14="http://schemas.microsoft.com/office/powerpoint/2010/main" val="34108713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524000"/>
            <a:ext cx="8915400" cy="5105400"/>
          </a:xfrm>
        </p:spPr>
        <p:txBody>
          <a:bodyPr>
            <a:normAutofit/>
          </a:bodyPr>
          <a:lstStyle/>
          <a:p>
            <a:r>
              <a:rPr lang="en-US" sz="2400" b="1" u="sng" dirty="0" smtClean="0">
                <a:latin typeface="Lucida Fax" pitchFamily="18" charset="0"/>
              </a:rPr>
              <a:t>SHORRING</a:t>
            </a:r>
          </a:p>
          <a:p>
            <a:r>
              <a:rPr lang="en-US" sz="2400" dirty="0" smtClean="0">
                <a:latin typeface="Lucida Fax" pitchFamily="18" charset="0"/>
              </a:rPr>
              <a:t>HYDRAULIC, TIMBER OR MECHANICAL SYSTEM THAT SUPPORT THE SIDES OF AN EXCAVATION , DESIGNED TO PREVENT CAVE-INS</a:t>
            </a:r>
            <a:endParaRPr lang="en-US" sz="2400" dirty="0">
              <a:latin typeface="Lucida Fax" pitchFamily="18" charset="0"/>
            </a:endParaRPr>
          </a:p>
        </p:txBody>
      </p:sp>
      <p:sp>
        <p:nvSpPr>
          <p:cNvPr id="3" name="Title 2"/>
          <p:cNvSpPr>
            <a:spLocks noGrp="1"/>
          </p:cNvSpPr>
          <p:nvPr>
            <p:ph type="ctrTitle"/>
          </p:nvPr>
        </p:nvSpPr>
        <p:spPr>
          <a:xfrm>
            <a:off x="76200" y="76201"/>
            <a:ext cx="8839200" cy="1295400"/>
          </a:xfrm>
        </p:spPr>
        <p:txBody>
          <a:bodyPr/>
          <a:lstStyle/>
          <a:p>
            <a:pPr marL="182880" indent="0">
              <a:buNone/>
            </a:pPr>
            <a:r>
              <a:rPr lang="en-US" sz="4000" u="sng" dirty="0">
                <a:latin typeface="Lucida Fax" pitchFamily="18" charset="0"/>
              </a:rPr>
              <a:t>EXCAVATION PROTECTION SYSTEM </a:t>
            </a:r>
            <a:br>
              <a:rPr lang="en-US" sz="4000" u="sng" dirty="0">
                <a:latin typeface="Lucida Fax" pitchFamily="18" charset="0"/>
              </a:rPr>
            </a:b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05200"/>
            <a:ext cx="3505200" cy="28500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505199"/>
            <a:ext cx="3766689" cy="2850079"/>
          </a:xfrm>
          <a:prstGeom prst="rect">
            <a:avLst/>
          </a:prstGeom>
        </p:spPr>
      </p:pic>
    </p:spTree>
    <p:extLst>
      <p:ext uri="{BB962C8B-B14F-4D97-AF65-F5344CB8AC3E}">
        <p14:creationId xmlns:p14="http://schemas.microsoft.com/office/powerpoint/2010/main" val="39323932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18752" y="1447800"/>
            <a:ext cx="8949047" cy="5029200"/>
          </a:xfrm>
        </p:spPr>
        <p:txBody>
          <a:bodyPr>
            <a:normAutofit/>
          </a:bodyPr>
          <a:lstStyle/>
          <a:p>
            <a:r>
              <a:rPr lang="en-US" sz="2400" b="1" u="sng" dirty="0" smtClean="0">
                <a:latin typeface="Lucida Fax" pitchFamily="18" charset="0"/>
              </a:rPr>
              <a:t>SHIELDING</a:t>
            </a:r>
          </a:p>
          <a:p>
            <a:r>
              <a:rPr lang="en-US" sz="2400" dirty="0" smtClean="0">
                <a:latin typeface="Lucida Fax" pitchFamily="18" charset="0"/>
              </a:rPr>
              <a:t>A STRUCTURE THAT IS ABLE </a:t>
            </a:r>
            <a:r>
              <a:rPr lang="en-US" sz="2400" smtClean="0">
                <a:latin typeface="Lucida Fax" pitchFamily="18" charset="0"/>
              </a:rPr>
              <a:t>TO WITH STAND </a:t>
            </a:r>
            <a:r>
              <a:rPr lang="en-US" sz="2400" dirty="0" smtClean="0">
                <a:latin typeface="Lucida Fax" pitchFamily="18" charset="0"/>
              </a:rPr>
              <a:t>THE FORCES IMPOSED ON IT BY CAVE-INS, AND IN THE PROCESS, PROTECTS EMPLOYEES INSIDE THE STRUCTURE</a:t>
            </a:r>
            <a:endParaRPr lang="en-US" sz="2400" dirty="0">
              <a:latin typeface="Lucida Fax" pitchFamily="18" charset="0"/>
            </a:endParaRPr>
          </a:p>
        </p:txBody>
      </p:sp>
      <p:sp>
        <p:nvSpPr>
          <p:cNvPr id="3" name="Title 2"/>
          <p:cNvSpPr>
            <a:spLocks noGrp="1"/>
          </p:cNvSpPr>
          <p:nvPr>
            <p:ph type="ctrTitle"/>
          </p:nvPr>
        </p:nvSpPr>
        <p:spPr>
          <a:xfrm>
            <a:off x="0" y="76201"/>
            <a:ext cx="9144000" cy="1295400"/>
          </a:xfrm>
        </p:spPr>
        <p:txBody>
          <a:bodyPr/>
          <a:lstStyle/>
          <a:p>
            <a:pPr marL="182880" indent="0">
              <a:buNone/>
            </a:pPr>
            <a:r>
              <a:rPr lang="en-US" sz="4000" u="sng" dirty="0">
                <a:latin typeface="Bodoni MT Black" pitchFamily="18" charset="0"/>
              </a:rPr>
              <a:t>EXCAVATION PROTECTION SYSTEM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810000"/>
            <a:ext cx="3876675" cy="2590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829050"/>
            <a:ext cx="3429000" cy="2571750"/>
          </a:xfrm>
          <a:prstGeom prst="rect">
            <a:avLst/>
          </a:prstGeom>
        </p:spPr>
      </p:pic>
    </p:spTree>
    <p:extLst>
      <p:ext uri="{BB962C8B-B14F-4D97-AF65-F5344CB8AC3E}">
        <p14:creationId xmlns:p14="http://schemas.microsoft.com/office/powerpoint/2010/main" val="381063971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2057400"/>
            <a:ext cx="8991600" cy="4571999"/>
          </a:xfrm>
        </p:spPr>
        <p:txBody>
          <a:bodyPr>
            <a:normAutofit/>
          </a:bodyPr>
          <a:lstStyle/>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TRAFFIC</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NEAREST STRUCTURES AND THEIR CONDITION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SOIL TEST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OVER HEAD AND UNDER GROUND UTILITIES ( TELEPHONE LINES,ELECTRONIC LINES,WATER LINES, OTHER PIPE LINES )</a:t>
            </a:r>
          </a:p>
          <a:p>
            <a:endParaRPr lang="en-US" sz="2400" dirty="0">
              <a:latin typeface="Lucida Fax" pitchFamily="18" charset="0"/>
            </a:endParaRPr>
          </a:p>
        </p:txBody>
      </p:sp>
      <p:sp>
        <p:nvSpPr>
          <p:cNvPr id="3" name="Title 2"/>
          <p:cNvSpPr>
            <a:spLocks noGrp="1"/>
          </p:cNvSpPr>
          <p:nvPr>
            <p:ph type="ctrTitle"/>
          </p:nvPr>
        </p:nvSpPr>
        <p:spPr>
          <a:xfrm>
            <a:off x="76200" y="76200"/>
            <a:ext cx="9067800" cy="1904999"/>
          </a:xfrm>
        </p:spPr>
        <p:txBody>
          <a:bodyPr/>
          <a:lstStyle/>
          <a:p>
            <a:pPr marL="182880" indent="0">
              <a:buNone/>
            </a:pPr>
            <a:r>
              <a:rPr lang="en-US" sz="4000" u="sng" dirty="0" smtClean="0">
                <a:latin typeface="Bodoni MT Black" pitchFamily="18" charset="0"/>
              </a:rPr>
              <a:t>SITE CONDITION SHALL BE CHEKED BEFORE STARTING EXCAVATION </a:t>
            </a:r>
            <a:endParaRPr lang="en-US" sz="4000" u="sng" dirty="0">
              <a:latin typeface="Bodoni MT Black" pitchFamily="18" charset="0"/>
            </a:endParaRPr>
          </a:p>
        </p:txBody>
      </p:sp>
    </p:spTree>
    <p:extLst>
      <p:ext uri="{BB962C8B-B14F-4D97-AF65-F5344CB8AC3E}">
        <p14:creationId xmlns:p14="http://schemas.microsoft.com/office/powerpoint/2010/main" val="4441899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0"/>
            <a:ext cx="8686800" cy="3505200"/>
          </a:xfrm>
        </p:spPr>
        <p:txBody>
          <a:bodyPr/>
          <a:lstStyle/>
          <a:p>
            <a:pPr marL="0" indent="0">
              <a:buNone/>
            </a:pPr>
            <a:r>
              <a:rPr lang="en-US" sz="4000" dirty="0" smtClean="0">
                <a:latin typeface="Bodoni MT Black" pitchFamily="18" charset="0"/>
              </a:rPr>
              <a:t>NATIONAL SAFETY DAY – 4</a:t>
            </a:r>
            <a:r>
              <a:rPr lang="en-US" sz="4000" baseline="30000" dirty="0" smtClean="0">
                <a:latin typeface="Bodoni MT Black" pitchFamily="18" charset="0"/>
              </a:rPr>
              <a:t>TH</a:t>
            </a:r>
            <a:r>
              <a:rPr lang="en-US" sz="4000" dirty="0" smtClean="0">
                <a:latin typeface="Bodoni MT Black" pitchFamily="18" charset="0"/>
              </a:rPr>
              <a:t/>
            </a:r>
            <a:br>
              <a:rPr lang="en-US" sz="4000" dirty="0" smtClean="0">
                <a:latin typeface="Bodoni MT Black" pitchFamily="18" charset="0"/>
              </a:rPr>
            </a:br>
            <a:r>
              <a:rPr lang="en-US" sz="4000" dirty="0" smtClean="0">
                <a:latin typeface="Bodoni MT Black" pitchFamily="18" charset="0"/>
              </a:rPr>
              <a:t>MARCH	</a:t>
            </a:r>
            <a:br>
              <a:rPr lang="en-US" sz="4000" dirty="0" smtClean="0">
                <a:latin typeface="Bodoni MT Black" pitchFamily="18" charset="0"/>
              </a:rPr>
            </a:br>
            <a:r>
              <a:rPr lang="en-US" sz="4000" dirty="0" smtClean="0">
                <a:latin typeface="Bodoni MT Black" pitchFamily="18" charset="0"/>
              </a:rPr>
              <a:t/>
            </a:r>
            <a:br>
              <a:rPr lang="en-US" sz="4000" dirty="0" smtClean="0">
                <a:latin typeface="Bodoni MT Black" pitchFamily="18" charset="0"/>
              </a:rPr>
            </a:br>
            <a:r>
              <a:rPr lang="en-US" sz="4000" dirty="0" smtClean="0">
                <a:latin typeface="Bodoni MT Black" pitchFamily="18" charset="0"/>
              </a:rPr>
              <a:t>NATIONAL FIRE DAY- 14</a:t>
            </a:r>
            <a:r>
              <a:rPr lang="en-US" sz="4000" baseline="30000" dirty="0" smtClean="0">
                <a:latin typeface="Bodoni MT Black" pitchFamily="18" charset="0"/>
              </a:rPr>
              <a:t>TH</a:t>
            </a:r>
            <a:r>
              <a:rPr lang="en-US" sz="4000" dirty="0" smtClean="0">
                <a:latin typeface="Bodoni MT Black" pitchFamily="18" charset="0"/>
              </a:rPr>
              <a:t/>
            </a:r>
            <a:br>
              <a:rPr lang="en-US" sz="4000" dirty="0" smtClean="0">
                <a:latin typeface="Bodoni MT Black" pitchFamily="18" charset="0"/>
              </a:rPr>
            </a:br>
            <a:r>
              <a:rPr lang="en-US" sz="4000" dirty="0" smtClean="0">
                <a:latin typeface="Bodoni MT Black" pitchFamily="18" charset="0"/>
              </a:rPr>
              <a:t>APRIL	</a:t>
            </a:r>
            <a:endParaRPr lang="en-US" sz="4000" dirty="0">
              <a:latin typeface="Bodoni MT Black" pitchFamily="18" charset="0"/>
            </a:endParaRPr>
          </a:p>
        </p:txBody>
      </p:sp>
    </p:spTree>
    <p:extLst>
      <p:ext uri="{BB962C8B-B14F-4D97-AF65-F5344CB8AC3E}">
        <p14:creationId xmlns:p14="http://schemas.microsoft.com/office/powerpoint/2010/main" val="36083376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04800" y="1066800"/>
            <a:ext cx="3657600" cy="5562600"/>
          </a:xfrm>
        </p:spPr>
        <p:txBody>
          <a:bodyPr>
            <a:normAutofit/>
          </a:bodyPr>
          <a:lstStyle/>
          <a:p>
            <a:pPr marL="342900" indent="-342900">
              <a:buFont typeface="Wingdings" pitchFamily="2" charset="2"/>
              <a:buChar char="q"/>
            </a:pPr>
            <a:r>
              <a:rPr lang="en-US" sz="2400" b="1" u="sng" dirty="0" smtClean="0">
                <a:latin typeface="Lucida Fax" pitchFamily="18" charset="0"/>
              </a:rPr>
              <a:t> CONDUCTION</a:t>
            </a:r>
            <a:r>
              <a:rPr lang="en-US" sz="2400" dirty="0" smtClean="0">
                <a:latin typeface="Lucida Fax" pitchFamily="18" charset="0"/>
              </a:rPr>
              <a:t> </a:t>
            </a:r>
          </a:p>
          <a:p>
            <a:r>
              <a:rPr lang="en-US" sz="2400" dirty="0" smtClean="0">
                <a:latin typeface="Lucida Fax" pitchFamily="18" charset="0"/>
              </a:rPr>
              <a:t>HEAT TRANSFER THROUGH A MEDIUM OF SOLID BODY. </a:t>
            </a:r>
          </a:p>
          <a:p>
            <a:pPr marL="342900" indent="-342900">
              <a:buFont typeface="Wingdings" pitchFamily="2" charset="2"/>
              <a:buChar char="q"/>
            </a:pPr>
            <a:r>
              <a:rPr lang="en-US" sz="2400" dirty="0">
                <a:latin typeface="Lucida Fax" pitchFamily="18" charset="0"/>
              </a:rPr>
              <a:t> </a:t>
            </a:r>
            <a:r>
              <a:rPr lang="en-US" sz="2400" b="1" u="sng" dirty="0" smtClean="0">
                <a:latin typeface="Lucida Fax" pitchFamily="18" charset="0"/>
              </a:rPr>
              <a:t>CONVECTION </a:t>
            </a:r>
          </a:p>
          <a:p>
            <a:r>
              <a:rPr lang="en-US" sz="2400" dirty="0" smtClean="0">
                <a:latin typeface="Lucida Fax" pitchFamily="18" charset="0"/>
              </a:rPr>
              <a:t>HEAT TRANSFER THROUGH UPWORD MOTION OF HEATED MATTERS. </a:t>
            </a:r>
          </a:p>
          <a:p>
            <a:pPr marL="342900" indent="-342900">
              <a:buFont typeface="Wingdings" pitchFamily="2" charset="2"/>
              <a:buChar char="q"/>
            </a:pPr>
            <a:r>
              <a:rPr lang="en-US" sz="2400" b="1" u="sng" dirty="0">
                <a:latin typeface="Lucida Fax" pitchFamily="18" charset="0"/>
              </a:rPr>
              <a:t> </a:t>
            </a:r>
            <a:r>
              <a:rPr lang="en-US" sz="2400" b="1" u="sng" dirty="0" smtClean="0">
                <a:latin typeface="Lucida Fax" pitchFamily="18" charset="0"/>
              </a:rPr>
              <a:t>RADIATION</a:t>
            </a:r>
          </a:p>
          <a:p>
            <a:r>
              <a:rPr lang="en-US" sz="2400" dirty="0" smtClean="0">
                <a:latin typeface="Lucida Fax" pitchFamily="18" charset="0"/>
              </a:rPr>
              <a:t>HEAT TRANSFER THROUGH AIR HEAT WAVE.</a:t>
            </a:r>
            <a:endParaRPr lang="en-US" sz="2400" dirty="0">
              <a:latin typeface="Lucida Fax" pitchFamily="18" charset="0"/>
            </a:endParaRPr>
          </a:p>
        </p:txBody>
      </p:sp>
      <p:sp>
        <p:nvSpPr>
          <p:cNvPr id="3" name="Title 2"/>
          <p:cNvSpPr>
            <a:spLocks noGrp="1"/>
          </p:cNvSpPr>
          <p:nvPr>
            <p:ph type="ctrTitle"/>
          </p:nvPr>
        </p:nvSpPr>
        <p:spPr>
          <a:xfrm>
            <a:off x="0" y="152401"/>
            <a:ext cx="9525000" cy="838200"/>
          </a:xfrm>
        </p:spPr>
        <p:txBody>
          <a:bodyPr/>
          <a:lstStyle/>
          <a:p>
            <a:pPr marL="182880" indent="0">
              <a:buNone/>
            </a:pPr>
            <a:r>
              <a:rPr lang="en-US" sz="4000" b="0" u="sng" dirty="0" smtClean="0">
                <a:latin typeface="Bodoni MT Black" pitchFamily="18" charset="0"/>
              </a:rPr>
              <a:t>METHODS OF HEAT TRANSFER</a:t>
            </a:r>
            <a:endParaRPr lang="en-US" sz="4000" b="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953335"/>
            <a:ext cx="4147168" cy="3124200"/>
          </a:xfrm>
          <a:prstGeom prst="rect">
            <a:avLst/>
          </a:prstGeom>
        </p:spPr>
      </p:pic>
    </p:spTree>
    <p:extLst>
      <p:ext uri="{BB962C8B-B14F-4D97-AF65-F5344CB8AC3E}">
        <p14:creationId xmlns:p14="http://schemas.microsoft.com/office/powerpoint/2010/main" val="1694034359"/>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714999"/>
          </a:xfrm>
        </p:spPr>
        <p:txBody>
          <a:bodyPr>
            <a:normAutofit/>
          </a:bodyPr>
          <a:lstStyle/>
          <a:p>
            <a:r>
              <a:rPr lang="en-US" sz="2400" b="1" u="sng" dirty="0" smtClean="0">
                <a:latin typeface="Lucida Fax" pitchFamily="18" charset="0"/>
              </a:rPr>
              <a:t>PREVANCTION PEOPLE FALLING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BARRICATION AND TOE BOARD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GOOD LIGHT AND SIGN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CROSSING POINT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ACCESS LADDER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LADDER TO EXTANTS  1 MTR ABOVE EDGS OF EXCAVATION</a:t>
            </a:r>
            <a:endParaRPr lang="en-US" sz="2400" dirty="0">
              <a:latin typeface="Lucida Fax" pitchFamily="18" charset="0"/>
            </a:endParaRPr>
          </a:p>
        </p:txBody>
      </p:sp>
      <p:sp>
        <p:nvSpPr>
          <p:cNvPr id="3" name="Title 2"/>
          <p:cNvSpPr>
            <a:spLocks noGrp="1"/>
          </p:cNvSpPr>
          <p:nvPr>
            <p:ph type="ctrTitle"/>
          </p:nvPr>
        </p:nvSpPr>
        <p:spPr>
          <a:xfrm>
            <a:off x="0" y="152400"/>
            <a:ext cx="9144000" cy="761999"/>
          </a:xfrm>
        </p:spPr>
        <p:txBody>
          <a:bodyPr/>
          <a:lstStyle/>
          <a:p>
            <a:pPr marL="182880" indent="0">
              <a:buNone/>
            </a:pPr>
            <a:r>
              <a:rPr lang="en-US" sz="4000" u="sng" dirty="0" smtClean="0">
                <a:latin typeface="Bodoni MT Black" pitchFamily="18" charset="0"/>
              </a:rPr>
              <a:t>EXCAVATION</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447800"/>
            <a:ext cx="3267075" cy="182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65" y="3962400"/>
            <a:ext cx="3282909"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3962400"/>
            <a:ext cx="1714500" cy="25146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4380818"/>
            <a:ext cx="2486025" cy="2019982"/>
          </a:xfrm>
          <a:prstGeom prst="rect">
            <a:avLst/>
          </a:prstGeom>
        </p:spPr>
      </p:pic>
    </p:spTree>
    <p:extLst>
      <p:ext uri="{BB962C8B-B14F-4D97-AF65-F5344CB8AC3E}">
        <p14:creationId xmlns:p14="http://schemas.microsoft.com/office/powerpoint/2010/main" val="159789378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714999"/>
          </a:xfrm>
        </p:spPr>
        <p:txBody>
          <a:bodyPr>
            <a:normAutofit/>
          </a:bodyPr>
          <a:lstStyle/>
          <a:p>
            <a:r>
              <a:rPr lang="en-US" sz="2400" b="1" u="sng" dirty="0" smtClean="0">
                <a:latin typeface="Lucida Fax" pitchFamily="18" charset="0"/>
              </a:rPr>
              <a:t>PROTECTION FROM VECHICLES</a:t>
            </a:r>
            <a:endParaRPr lang="en-US" sz="2400" dirty="0" smtClean="0">
              <a:latin typeface="Lucida Fax" pitchFamily="18" charset="0"/>
            </a:endParaRPr>
          </a:p>
          <a:p>
            <a:pPr marL="342900" indent="-342900">
              <a:buFont typeface="Wingdings" pitchFamily="2" charset="2"/>
              <a:buChar char="q"/>
            </a:pPr>
            <a:r>
              <a:rPr lang="en-US" sz="2400" dirty="0" smtClean="0">
                <a:latin typeface="Lucida Fax" pitchFamily="18" charset="0"/>
              </a:rPr>
              <a:t> FENCE </a:t>
            </a:r>
            <a:r>
              <a:rPr lang="en-US" sz="2400" dirty="0">
                <a:latin typeface="Lucida Fax" pitchFamily="18" charset="0"/>
              </a:rPr>
              <a:t>OR</a:t>
            </a:r>
            <a:r>
              <a:rPr lang="en-US" sz="2400" dirty="0" smtClean="0">
                <a:latin typeface="Lucida Fax" pitchFamily="18" charset="0"/>
              </a:rPr>
              <a:t> BARRICATION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HAND OR MECHANICAL SIGNAL</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STOP LOGS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GRADE SOIL AWAY FROM EXCAVATION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GOOD LIGHTS</a:t>
            </a:r>
            <a:endParaRPr lang="en-US" sz="2400" dirty="0">
              <a:latin typeface="Lucida Fax" pitchFamily="18" charset="0"/>
            </a:endParaRPr>
          </a:p>
        </p:txBody>
      </p:sp>
      <p:sp>
        <p:nvSpPr>
          <p:cNvPr id="3" name="Title 2"/>
          <p:cNvSpPr>
            <a:spLocks noGrp="1"/>
          </p:cNvSpPr>
          <p:nvPr>
            <p:ph type="ctrTitle"/>
          </p:nvPr>
        </p:nvSpPr>
        <p:spPr>
          <a:xfrm>
            <a:off x="76200" y="76200"/>
            <a:ext cx="8165951" cy="965860"/>
          </a:xfrm>
        </p:spPr>
        <p:txBody>
          <a:bodyPr/>
          <a:lstStyle/>
          <a:p>
            <a:pPr marL="182880" indent="0">
              <a:buNone/>
            </a:pPr>
            <a:r>
              <a:rPr lang="en-US" sz="4000" u="sng" dirty="0" smtClean="0">
                <a:latin typeface="Bodoni MT Black" pitchFamily="18" charset="0"/>
              </a:rPr>
              <a:t>EXCAVATION</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689" y="1066800"/>
            <a:ext cx="2743200" cy="1828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3962400"/>
            <a:ext cx="3356759" cy="2590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3962400"/>
            <a:ext cx="3943350" cy="2590800"/>
          </a:xfrm>
          <a:prstGeom prst="rect">
            <a:avLst/>
          </a:prstGeom>
        </p:spPr>
      </p:pic>
    </p:spTree>
    <p:extLst>
      <p:ext uri="{BB962C8B-B14F-4D97-AF65-F5344CB8AC3E}">
        <p14:creationId xmlns:p14="http://schemas.microsoft.com/office/powerpoint/2010/main" val="15451679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91600" cy="5638799"/>
          </a:xfrm>
        </p:spPr>
        <p:txBody>
          <a:bodyPr>
            <a:normAutofit/>
          </a:bodyPr>
          <a:lstStyle/>
          <a:p>
            <a:r>
              <a:rPr lang="en-US" sz="2400" b="1" u="sng" dirty="0" smtClean="0">
                <a:latin typeface="Lucida Fax" pitchFamily="18" charset="0"/>
              </a:rPr>
              <a:t>GENARAL TIPS</a:t>
            </a:r>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ANY EXCAVATION OR TRENCH 4 FEET OR DEEPER SHALL BE CONSIDERED ON A CONFINED SPACE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IF THE WORK ARROUND THE </a:t>
            </a:r>
            <a:r>
              <a:rPr lang="en-US" sz="2400" smtClean="0">
                <a:latin typeface="Lucida Fax" pitchFamily="18" charset="0"/>
              </a:rPr>
              <a:t>TRAFFIC PEDESTRIAN </a:t>
            </a:r>
            <a:r>
              <a:rPr lang="en-US" sz="2400" dirty="0" smtClean="0">
                <a:latin typeface="Lucida Fax" pitchFamily="18" charset="0"/>
              </a:rPr>
              <a:t>SAFETY VERY IMPORTANT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 COMBITANT PERSON INSPECT EXCAVATION ON DAILY CHECK ADJACENT AREA FOR POSSIBLE CAVE-IN FAILAURE OF PROTECTIVE SYSTEM AND EQUIPMENT, HAZHADOUS ATMOSPHERE OR OTHER HAZARDOUS CONDITION.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IDENTYFY THE UNDER GROUND UTILITIES BY USING SITE MAP, UTILITIES DETECTORS, SIGN BOARD AND ROUTE MARKS</a:t>
            </a:r>
          </a:p>
          <a:p>
            <a:endParaRPr lang="en-US" sz="2400" dirty="0">
              <a:latin typeface="Lucida Fax" pitchFamily="18" charset="0"/>
            </a:endParaRPr>
          </a:p>
        </p:txBody>
      </p:sp>
      <p:sp>
        <p:nvSpPr>
          <p:cNvPr id="3" name="Title 2"/>
          <p:cNvSpPr>
            <a:spLocks noGrp="1"/>
          </p:cNvSpPr>
          <p:nvPr>
            <p:ph type="ctrTitle"/>
          </p:nvPr>
        </p:nvSpPr>
        <p:spPr>
          <a:xfrm>
            <a:off x="30678" y="76200"/>
            <a:ext cx="8960922" cy="914400"/>
          </a:xfrm>
        </p:spPr>
        <p:txBody>
          <a:bodyPr/>
          <a:lstStyle/>
          <a:p>
            <a:pPr marL="182880" indent="0">
              <a:buNone/>
            </a:pPr>
            <a:r>
              <a:rPr lang="en-US" sz="4000" u="sng" dirty="0" smtClean="0">
                <a:latin typeface="Bodoni MT Black" pitchFamily="18" charset="0"/>
              </a:rPr>
              <a:t>EXCAVATION</a:t>
            </a:r>
            <a:endParaRPr lang="en-US" sz="4000" u="sng" dirty="0">
              <a:latin typeface="Bodoni MT Black" pitchFamily="18" charset="0"/>
            </a:endParaRPr>
          </a:p>
        </p:txBody>
      </p:sp>
    </p:spTree>
    <p:extLst>
      <p:ext uri="{BB962C8B-B14F-4D97-AF65-F5344CB8AC3E}">
        <p14:creationId xmlns:p14="http://schemas.microsoft.com/office/powerpoint/2010/main" val="177744177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81600" y="5334000"/>
            <a:ext cx="5637010" cy="882119"/>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0" y="849458"/>
            <a:ext cx="9067800" cy="2438399"/>
          </a:xfrm>
        </p:spPr>
        <p:txBody>
          <a:bodyPr/>
          <a:lstStyle/>
          <a:p>
            <a:pPr marL="182880" indent="0">
              <a:buNone/>
            </a:pPr>
            <a:r>
              <a:rPr lang="en-US" sz="6600" b="0" dirty="0" smtClean="0">
                <a:latin typeface="Bodoni MT Black" pitchFamily="18" charset="0"/>
              </a:rPr>
              <a:t>			</a:t>
            </a:r>
            <a:r>
              <a:rPr lang="en-US" sz="6600" u="sng" dirty="0" smtClean="0">
                <a:latin typeface="Bodoni MT Black" pitchFamily="18" charset="0"/>
              </a:rPr>
              <a:t>TOOLS</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360" y="3553396"/>
            <a:ext cx="1871317" cy="14751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956" y="1749384"/>
            <a:ext cx="2286000" cy="20002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360" y="1733550"/>
            <a:ext cx="2705100" cy="1695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2238375"/>
            <a:ext cx="2619375" cy="174307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195" y="4114800"/>
            <a:ext cx="3000375" cy="2247385"/>
          </a:xfrm>
          <a:prstGeom prst="rect">
            <a:avLst/>
          </a:prstGeom>
        </p:spPr>
      </p:pic>
    </p:spTree>
    <p:extLst>
      <p:ext uri="{BB962C8B-B14F-4D97-AF65-F5344CB8AC3E}">
        <p14:creationId xmlns:p14="http://schemas.microsoft.com/office/powerpoint/2010/main" val="277725104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219200"/>
            <a:ext cx="8915400" cy="5333999"/>
          </a:xfrm>
        </p:spPr>
        <p:txBody>
          <a:bodyPr>
            <a:normAutofit/>
          </a:bodyPr>
          <a:lstStyle/>
          <a:p>
            <a:r>
              <a:rPr lang="en-US" sz="2400" b="1" u="sng" dirty="0" smtClean="0">
                <a:latin typeface="Lucida Fax" pitchFamily="18" charset="0"/>
              </a:rPr>
              <a:t>TOOLS AND EQUIPMENTS ARE THREE TYPES</a:t>
            </a:r>
          </a:p>
          <a:p>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HAND TOOLS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POWER TOOLS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PNEUATICTOOLS</a:t>
            </a:r>
          </a:p>
          <a:p>
            <a:endParaRPr lang="en-US" sz="2400" dirty="0">
              <a:latin typeface="Lucida Fax" pitchFamily="18" charset="0"/>
            </a:endParaRPr>
          </a:p>
        </p:txBody>
      </p:sp>
      <p:sp>
        <p:nvSpPr>
          <p:cNvPr id="3" name="Title 2"/>
          <p:cNvSpPr>
            <a:spLocks noGrp="1"/>
          </p:cNvSpPr>
          <p:nvPr>
            <p:ph type="ctrTitle"/>
          </p:nvPr>
        </p:nvSpPr>
        <p:spPr>
          <a:xfrm>
            <a:off x="16823" y="228600"/>
            <a:ext cx="9144000" cy="828304"/>
          </a:xfrm>
        </p:spPr>
        <p:txBody>
          <a:bodyPr/>
          <a:lstStyle/>
          <a:p>
            <a:pPr marL="182880" indent="0">
              <a:buNone/>
            </a:pPr>
            <a:r>
              <a:rPr lang="en-US" sz="4000" u="sng" dirty="0" smtClean="0">
                <a:latin typeface="Bodoni MT Black" pitchFamily="18" charset="0"/>
              </a:rPr>
              <a:t>TOOLS</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291" y="2286000"/>
            <a:ext cx="2200474" cy="10362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2286000"/>
            <a:ext cx="1871317" cy="14751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280126"/>
            <a:ext cx="2657475" cy="172402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459" y="4306101"/>
            <a:ext cx="3028950" cy="151447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6142" y="4191800"/>
            <a:ext cx="2619375" cy="1743075"/>
          </a:xfrm>
          <a:prstGeom prst="rect">
            <a:avLst/>
          </a:prstGeom>
        </p:spPr>
      </p:pic>
    </p:spTree>
    <p:extLst>
      <p:ext uri="{BB962C8B-B14F-4D97-AF65-F5344CB8AC3E}">
        <p14:creationId xmlns:p14="http://schemas.microsoft.com/office/powerpoint/2010/main" val="16289636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normAutofit/>
          </a:bodyPr>
          <a:lstStyle/>
          <a:p>
            <a:r>
              <a:rPr lang="en-US" sz="2400" b="1" u="sng" dirty="0" smtClean="0">
                <a:latin typeface="Lucida Fax" pitchFamily="18" charset="0"/>
              </a:rPr>
              <a:t>COMMON HAZARDS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ELECTRIC SHOCK</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FLASH BURNS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FALLING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HAND AND EYE INJURIES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CUT OR LOSSING A BODY PARTS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ERGONOMIC INJURIES</a:t>
            </a:r>
          </a:p>
          <a:p>
            <a:endParaRPr lang="en-US" sz="2400" dirty="0">
              <a:latin typeface="Lucida Fax" pitchFamily="18" charset="0"/>
            </a:endParaRPr>
          </a:p>
        </p:txBody>
      </p:sp>
      <p:sp>
        <p:nvSpPr>
          <p:cNvPr id="3" name="Title 2"/>
          <p:cNvSpPr>
            <a:spLocks noGrp="1"/>
          </p:cNvSpPr>
          <p:nvPr>
            <p:ph type="ctrTitle"/>
          </p:nvPr>
        </p:nvSpPr>
        <p:spPr>
          <a:xfrm>
            <a:off x="0" y="152400"/>
            <a:ext cx="9144000" cy="889660"/>
          </a:xfrm>
        </p:spPr>
        <p:txBody>
          <a:bodyPr/>
          <a:lstStyle/>
          <a:p>
            <a:pPr marL="182880" indent="0">
              <a:buNone/>
            </a:pPr>
            <a:r>
              <a:rPr lang="en-US" sz="4000" u="sng" dirty="0" smtClean="0">
                <a:latin typeface="Bodoni MT Black" pitchFamily="18" charset="0"/>
              </a:rPr>
              <a:t>TOOLS</a:t>
            </a:r>
            <a:endParaRPr lang="en-US" sz="4000" u="sng" dirty="0">
              <a:latin typeface="Bodoni MT Black" pitchFamily="18" charset="0"/>
            </a:endParaRPr>
          </a:p>
        </p:txBody>
      </p:sp>
    </p:spTree>
    <p:extLst>
      <p:ext uri="{BB962C8B-B14F-4D97-AF65-F5344CB8AC3E}">
        <p14:creationId xmlns:p14="http://schemas.microsoft.com/office/powerpoint/2010/main" val="343680618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0"/>
            <a:ext cx="8915400" cy="5257799"/>
          </a:xfrm>
        </p:spPr>
        <p:txBody>
          <a:bodyPr>
            <a:normAutofit/>
          </a:bodyPr>
          <a:lstStyle/>
          <a:p>
            <a:r>
              <a:rPr lang="en-US" sz="2400" b="1" u="sng" dirty="0" smtClean="0">
                <a:latin typeface="Lucida Fax" pitchFamily="18" charset="0"/>
              </a:rPr>
              <a:t>BASIC TOOLS SAFETY RULES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MAINTAIN REGULARLY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RIGHT TOOLS FOR THE RIGHT JOB</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INSPECT BEFORE USE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OPERATE ACCODING TO MANUFACTURE INSTRUCTION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THE RIGHT PPE’S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GUARDS</a:t>
            </a:r>
            <a:endParaRPr lang="en-US" sz="2400" dirty="0">
              <a:latin typeface="Lucida Fax" pitchFamily="18" charset="0"/>
            </a:endParaRPr>
          </a:p>
        </p:txBody>
      </p:sp>
      <p:sp>
        <p:nvSpPr>
          <p:cNvPr id="3" name="Title 2"/>
          <p:cNvSpPr>
            <a:spLocks noGrp="1"/>
          </p:cNvSpPr>
          <p:nvPr>
            <p:ph type="ctrTitle"/>
          </p:nvPr>
        </p:nvSpPr>
        <p:spPr>
          <a:xfrm>
            <a:off x="152400" y="304800"/>
            <a:ext cx="8991600" cy="801583"/>
          </a:xfrm>
        </p:spPr>
        <p:txBody>
          <a:bodyPr/>
          <a:lstStyle/>
          <a:p>
            <a:pPr marL="182880" indent="0">
              <a:buNone/>
            </a:pPr>
            <a:r>
              <a:rPr lang="en-US" sz="4000" u="sng" dirty="0" smtClean="0">
                <a:latin typeface="Bodoni MT Black" pitchFamily="18" charset="0"/>
              </a:rPr>
              <a:t>TOOLS</a:t>
            </a:r>
            <a:endParaRPr lang="en-US" sz="4000" u="sng" dirty="0">
              <a:latin typeface="Bodoni MT Black" pitchFamily="18" charset="0"/>
            </a:endParaRPr>
          </a:p>
        </p:txBody>
      </p:sp>
    </p:spTree>
    <p:extLst>
      <p:ext uri="{BB962C8B-B14F-4D97-AF65-F5344CB8AC3E}">
        <p14:creationId xmlns:p14="http://schemas.microsoft.com/office/powerpoint/2010/main" val="257016509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143000"/>
            <a:ext cx="8915400" cy="5486399"/>
          </a:xfrm>
        </p:spPr>
        <p:txBody>
          <a:bodyPr>
            <a:normAutofit/>
          </a:bodyPr>
          <a:lstStyle/>
          <a:p>
            <a:r>
              <a:rPr lang="en-US" sz="2400" b="1" u="sng" dirty="0" smtClean="0">
                <a:latin typeface="Lucida Fax" pitchFamily="18" charset="0"/>
              </a:rPr>
              <a:t>HAND TOOLS</a:t>
            </a:r>
            <a:endParaRPr lang="en-US" sz="2400" dirty="0" smtClean="0">
              <a:latin typeface="Lucida Fax" pitchFamily="18" charset="0"/>
            </a:endParaRPr>
          </a:p>
          <a:p>
            <a:r>
              <a:rPr lang="en-US" sz="2400" dirty="0" smtClean="0">
                <a:latin typeface="Lucida Fax" pitchFamily="18" charset="0"/>
              </a:rPr>
              <a:t>E.g... </a:t>
            </a:r>
          </a:p>
          <a:p>
            <a:pPr marL="457200" indent="-457200">
              <a:buFont typeface="Wingdings" pitchFamily="2" charset="2"/>
              <a:buChar char="q"/>
            </a:pPr>
            <a:r>
              <a:rPr lang="en-US" sz="2400" dirty="0">
                <a:latin typeface="Lucida Fax" pitchFamily="18" charset="0"/>
              </a:rPr>
              <a:t> </a:t>
            </a:r>
            <a:r>
              <a:rPr lang="en-US" sz="2400" dirty="0" smtClean="0">
                <a:latin typeface="Lucida Fax" pitchFamily="18" charset="0"/>
              </a:rPr>
              <a:t>HAMMERS</a:t>
            </a:r>
          </a:p>
          <a:p>
            <a:pPr marL="457200" indent="-457200">
              <a:buFont typeface="Wingdings" pitchFamily="2" charset="2"/>
              <a:buChar char="q"/>
            </a:pPr>
            <a:r>
              <a:rPr lang="en-US" sz="2400" dirty="0">
                <a:latin typeface="Lucida Fax" pitchFamily="18" charset="0"/>
              </a:rPr>
              <a:t> </a:t>
            </a:r>
            <a:r>
              <a:rPr lang="en-US" sz="2400" dirty="0" smtClean="0">
                <a:latin typeface="Lucida Fax" pitchFamily="18" charset="0"/>
              </a:rPr>
              <a:t>SCREWDRIVERS</a:t>
            </a:r>
          </a:p>
          <a:p>
            <a:pPr marL="457200" indent="-457200">
              <a:buFont typeface="Wingdings" pitchFamily="2" charset="2"/>
              <a:buChar char="q"/>
            </a:pPr>
            <a:r>
              <a:rPr lang="en-US" sz="2400" dirty="0">
                <a:latin typeface="Lucida Fax" pitchFamily="18" charset="0"/>
              </a:rPr>
              <a:t> </a:t>
            </a:r>
            <a:r>
              <a:rPr lang="en-US" sz="2400" dirty="0" smtClean="0">
                <a:latin typeface="Lucida Fax" pitchFamily="18" charset="0"/>
              </a:rPr>
              <a:t>CUTTERS</a:t>
            </a:r>
          </a:p>
          <a:p>
            <a:pPr marL="457200" indent="-457200">
              <a:buFont typeface="Wingdings" pitchFamily="2" charset="2"/>
              <a:buChar char="q"/>
            </a:pPr>
            <a:r>
              <a:rPr lang="en-US" sz="2400" dirty="0">
                <a:latin typeface="Lucida Fax" pitchFamily="18" charset="0"/>
              </a:rPr>
              <a:t> </a:t>
            </a:r>
            <a:r>
              <a:rPr lang="en-US" sz="2400" dirty="0" smtClean="0">
                <a:latin typeface="Lucida Fax" pitchFamily="18" charset="0"/>
              </a:rPr>
              <a:t>SPANNERS   </a:t>
            </a:r>
          </a:p>
          <a:p>
            <a:endParaRPr lang="en-US" sz="2400" dirty="0" smtClean="0">
              <a:latin typeface="Lucida Fax" pitchFamily="18" charset="0"/>
            </a:endParaRPr>
          </a:p>
          <a:p>
            <a:r>
              <a:rPr lang="en-US" sz="2400" b="1" u="sng" dirty="0" smtClean="0">
                <a:latin typeface="Lucida Fax" pitchFamily="18" charset="0"/>
              </a:rPr>
              <a:t>HAND TOOLS HAZARDS</a:t>
            </a:r>
          </a:p>
          <a:p>
            <a:r>
              <a:rPr lang="en-US" sz="2400" dirty="0">
                <a:latin typeface="Lucida Fax" pitchFamily="18" charset="0"/>
              </a:rPr>
              <a:t> </a:t>
            </a:r>
            <a:r>
              <a:rPr lang="en-US" sz="2400" dirty="0" smtClean="0">
                <a:latin typeface="Lucida Fax" pitchFamily="18" charset="0"/>
              </a:rPr>
              <a:t> HAZARDS ARE USULLY CAUSED BY MISUSE AND IMPROPER MAINTENANCE</a:t>
            </a:r>
            <a:endParaRPr lang="en-US" sz="2400" dirty="0">
              <a:latin typeface="Lucida Fax" pitchFamily="18" charset="0"/>
            </a:endParaRPr>
          </a:p>
        </p:txBody>
      </p:sp>
      <p:sp>
        <p:nvSpPr>
          <p:cNvPr id="3" name="Title 2"/>
          <p:cNvSpPr>
            <a:spLocks noGrp="1"/>
          </p:cNvSpPr>
          <p:nvPr>
            <p:ph type="ctrTitle"/>
          </p:nvPr>
        </p:nvSpPr>
        <p:spPr>
          <a:xfrm>
            <a:off x="152400" y="152400"/>
            <a:ext cx="8839200" cy="838200"/>
          </a:xfrm>
        </p:spPr>
        <p:txBody>
          <a:bodyPr/>
          <a:lstStyle/>
          <a:p>
            <a:pPr marL="182880" indent="0">
              <a:buNone/>
            </a:pPr>
            <a:r>
              <a:rPr lang="en-US" sz="4000" u="sng" dirty="0" smtClean="0">
                <a:latin typeface="Bodoni MT Black" pitchFamily="18" charset="0"/>
              </a:rPr>
              <a:t>TOOLS</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524000"/>
            <a:ext cx="292584" cy="15055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622" y="1524000"/>
            <a:ext cx="1871317" cy="14751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241" y="2895600"/>
            <a:ext cx="1603115" cy="165187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7044" y="3029587"/>
            <a:ext cx="2200474" cy="1036234"/>
          </a:xfrm>
          <a:prstGeom prst="rect">
            <a:avLst/>
          </a:prstGeom>
        </p:spPr>
      </p:pic>
    </p:spTree>
    <p:extLst>
      <p:ext uri="{BB962C8B-B14F-4D97-AF65-F5344CB8AC3E}">
        <p14:creationId xmlns:p14="http://schemas.microsoft.com/office/powerpoint/2010/main" val="66819234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143000"/>
            <a:ext cx="8991600" cy="5486399"/>
          </a:xfrm>
        </p:spPr>
        <p:txBody>
          <a:bodyPr>
            <a:normAutofit/>
          </a:bodyPr>
          <a:lstStyle/>
          <a:p>
            <a:r>
              <a:rPr lang="en-US" sz="2400" b="1" u="sng" dirty="0" smtClean="0">
                <a:latin typeface="Lucida Fax" pitchFamily="18" charset="0"/>
              </a:rPr>
              <a:t> HAND TOOLS-SAFETY TIPS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RIGHT TOOLS FOR THE RIGHT JOB</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GOOD CONDITION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CARE AND MAINTANANCE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PROPER PPE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AVOID USE OF MUSHROOMED HAMMER AND CHIESSEL</a:t>
            </a:r>
          </a:p>
          <a:p>
            <a:endParaRPr lang="en-US" sz="2400" b="1" u="sng" dirty="0" smtClean="0">
              <a:latin typeface="Lucida Fax" pitchFamily="18" charset="0"/>
            </a:endParaRPr>
          </a:p>
          <a:p>
            <a:endParaRPr lang="en-US" sz="2400" b="1" u="sng" dirty="0">
              <a:latin typeface="Lucida Fax" pitchFamily="18" charset="0"/>
            </a:endParaRPr>
          </a:p>
        </p:txBody>
      </p:sp>
      <p:sp>
        <p:nvSpPr>
          <p:cNvPr id="3" name="Title 2"/>
          <p:cNvSpPr>
            <a:spLocks noGrp="1"/>
          </p:cNvSpPr>
          <p:nvPr>
            <p:ph type="ctrTitle"/>
          </p:nvPr>
        </p:nvSpPr>
        <p:spPr>
          <a:xfrm>
            <a:off x="152400" y="152400"/>
            <a:ext cx="8991600" cy="838199"/>
          </a:xfrm>
        </p:spPr>
        <p:txBody>
          <a:bodyPr/>
          <a:lstStyle/>
          <a:p>
            <a:pPr marL="182880" indent="0">
              <a:buNone/>
            </a:pPr>
            <a:r>
              <a:rPr lang="en-US" sz="4000" u="sng" dirty="0" smtClean="0">
                <a:latin typeface="Bodoni MT Black" pitchFamily="18" charset="0"/>
              </a:rPr>
              <a:t>TOOLS</a:t>
            </a:r>
            <a:endParaRPr lang="en-US" sz="4000" u="sng" dirty="0">
              <a:latin typeface="Bodoni MT Black" pitchFamily="18" charset="0"/>
            </a:endParaRPr>
          </a:p>
        </p:txBody>
      </p:sp>
    </p:spTree>
    <p:extLst>
      <p:ext uri="{BB962C8B-B14F-4D97-AF65-F5344CB8AC3E}">
        <p14:creationId xmlns:p14="http://schemas.microsoft.com/office/powerpoint/2010/main" val="94150625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945458" cy="5791200"/>
          </a:xfrm>
        </p:spPr>
        <p:txBody>
          <a:bodyPr>
            <a:normAutofit/>
          </a:bodyPr>
          <a:lstStyle/>
          <a:p>
            <a:r>
              <a:rPr lang="en-US" sz="2400" b="1" u="sng" dirty="0" smtClean="0">
                <a:latin typeface="Lucida Fax" pitchFamily="18" charset="0"/>
              </a:rPr>
              <a:t>POWER TOOLS</a:t>
            </a:r>
            <a:endParaRPr lang="en-US" sz="2400" dirty="0" smtClean="0">
              <a:latin typeface="Lucida Fax" pitchFamily="18" charset="0"/>
            </a:endParaRPr>
          </a:p>
          <a:p>
            <a:r>
              <a:rPr lang="en-US" sz="2400" dirty="0" smtClean="0">
                <a:latin typeface="Lucida Fax" pitchFamily="18" charset="0"/>
              </a:rPr>
              <a:t>TOOLS WHICH ARE RUN BY ELECTRICAL POWER SUPPLY IS KNOWN AS POWER TOOLS</a:t>
            </a:r>
          </a:p>
          <a:p>
            <a:pPr marL="457200" indent="-457200">
              <a:buFont typeface="Wingdings" pitchFamily="2" charset="2"/>
              <a:buChar char="q"/>
            </a:pPr>
            <a:r>
              <a:rPr lang="en-US" sz="2400" dirty="0" smtClean="0">
                <a:latin typeface="Lucida Fax" pitchFamily="18" charset="0"/>
              </a:rPr>
              <a:t> ELECTRICAL DRILLS</a:t>
            </a:r>
          </a:p>
          <a:p>
            <a:pPr marL="457200" indent="-457200">
              <a:buFont typeface="Wingdings" pitchFamily="2" charset="2"/>
              <a:buChar char="q"/>
            </a:pPr>
            <a:r>
              <a:rPr lang="en-US" sz="2400" dirty="0">
                <a:latin typeface="Lucida Fax" pitchFamily="18" charset="0"/>
              </a:rPr>
              <a:t> </a:t>
            </a:r>
            <a:r>
              <a:rPr lang="en-US" sz="2400" dirty="0" smtClean="0">
                <a:latin typeface="Lucida Fax" pitchFamily="18" charset="0"/>
              </a:rPr>
              <a:t>ELECTRICAL GRINDER</a:t>
            </a:r>
          </a:p>
          <a:p>
            <a:pPr marL="457200" indent="-457200">
              <a:buFont typeface="Wingdings" pitchFamily="2" charset="2"/>
              <a:buChar char="q"/>
            </a:pPr>
            <a:r>
              <a:rPr lang="en-US" sz="2400" dirty="0">
                <a:latin typeface="Lucida Fax" pitchFamily="18" charset="0"/>
              </a:rPr>
              <a:t> </a:t>
            </a:r>
            <a:r>
              <a:rPr lang="en-US" sz="2400" dirty="0" smtClean="0">
                <a:latin typeface="Lucida Fax" pitchFamily="18" charset="0"/>
              </a:rPr>
              <a:t>JIG SAW</a:t>
            </a:r>
          </a:p>
          <a:p>
            <a:pPr marL="457200" indent="-457200">
              <a:buFont typeface="Wingdings" pitchFamily="2" charset="2"/>
              <a:buChar char="q"/>
            </a:pPr>
            <a:r>
              <a:rPr lang="en-US" sz="2400" dirty="0">
                <a:latin typeface="Lucida Fax" pitchFamily="18" charset="0"/>
              </a:rPr>
              <a:t> </a:t>
            </a:r>
            <a:r>
              <a:rPr lang="en-US" sz="2400" dirty="0" smtClean="0">
                <a:latin typeface="Lucida Fax" pitchFamily="18" charset="0"/>
              </a:rPr>
              <a:t>ELECTRICAL CUTTER</a:t>
            </a:r>
            <a:endParaRPr lang="en-US" sz="2400" dirty="0">
              <a:latin typeface="Lucida Fax" pitchFamily="18" charset="0"/>
            </a:endParaRPr>
          </a:p>
          <a:p>
            <a:r>
              <a:rPr lang="en-US" sz="2400" b="1" u="sng" dirty="0" smtClean="0">
                <a:latin typeface="Lucida Fax" pitchFamily="18" charset="0"/>
              </a:rPr>
              <a:t>POWER TOOL HAZARDS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ELECTRICAL SHOCK</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CUT OR LOSSING A BODY PARTS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BROKEN BONES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HIT</a:t>
            </a:r>
          </a:p>
        </p:txBody>
      </p:sp>
      <p:sp>
        <p:nvSpPr>
          <p:cNvPr id="3" name="Title 2"/>
          <p:cNvSpPr>
            <a:spLocks noGrp="1"/>
          </p:cNvSpPr>
          <p:nvPr>
            <p:ph type="ctrTitle"/>
          </p:nvPr>
        </p:nvSpPr>
        <p:spPr>
          <a:xfrm>
            <a:off x="152400" y="228600"/>
            <a:ext cx="8915400" cy="762000"/>
          </a:xfrm>
        </p:spPr>
        <p:txBody>
          <a:bodyPr/>
          <a:lstStyle/>
          <a:p>
            <a:pPr marL="182880" indent="0">
              <a:buNone/>
            </a:pPr>
            <a:r>
              <a:rPr lang="en-US" sz="4000" u="sng" dirty="0" smtClean="0">
                <a:latin typeface="Bodoni MT Black" pitchFamily="18" charset="0"/>
              </a:rPr>
              <a:t>TOOLS</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199" y="2362200"/>
            <a:ext cx="2657475" cy="1724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933" y="3371850"/>
            <a:ext cx="3209925" cy="14287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4857750"/>
            <a:ext cx="2286000" cy="2000250"/>
          </a:xfrm>
          <a:prstGeom prst="rect">
            <a:avLst/>
          </a:prstGeom>
        </p:spPr>
      </p:pic>
    </p:spTree>
    <p:extLst>
      <p:ext uri="{BB962C8B-B14F-4D97-AF65-F5344CB8AC3E}">
        <p14:creationId xmlns:p14="http://schemas.microsoft.com/office/powerpoint/2010/main" val="973292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743200" y="2362200"/>
            <a:ext cx="2286000" cy="1295400"/>
          </a:xfrm>
        </p:spPr>
        <p:txBody>
          <a:bodyPr/>
          <a:lstStyle/>
          <a:p>
            <a:endParaRPr lang="en-US" dirty="0"/>
          </a:p>
        </p:txBody>
      </p:sp>
      <p:sp>
        <p:nvSpPr>
          <p:cNvPr id="3" name="Title 2"/>
          <p:cNvSpPr>
            <a:spLocks noGrp="1"/>
          </p:cNvSpPr>
          <p:nvPr>
            <p:ph type="ctrTitle"/>
          </p:nvPr>
        </p:nvSpPr>
        <p:spPr>
          <a:xfrm>
            <a:off x="381000" y="533400"/>
            <a:ext cx="8000999" cy="609600"/>
          </a:xfrm>
        </p:spPr>
        <p:txBody>
          <a:bodyPr/>
          <a:lstStyle/>
          <a:p>
            <a:pPr marL="182880" indent="0">
              <a:buNone/>
            </a:pPr>
            <a:r>
              <a:rPr lang="en-US" sz="4000" u="sng" dirty="0" smtClean="0">
                <a:latin typeface="Bodoni MT Black" pitchFamily="18" charset="0"/>
              </a:rPr>
              <a:t>FIRE TRIANGLE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012156"/>
            <a:ext cx="5313287" cy="3290887"/>
          </a:xfrm>
          <a:prstGeom prst="rect">
            <a:avLst/>
          </a:prstGeom>
        </p:spPr>
      </p:pic>
    </p:spTree>
    <p:extLst>
      <p:ext uri="{BB962C8B-B14F-4D97-AF65-F5344CB8AC3E}">
        <p14:creationId xmlns:p14="http://schemas.microsoft.com/office/powerpoint/2010/main" val="188238605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638799"/>
          </a:xfrm>
        </p:spPr>
        <p:txBody>
          <a:bodyPr>
            <a:normAutofit/>
          </a:bodyPr>
          <a:lstStyle/>
          <a:p>
            <a:r>
              <a:rPr lang="en-US" sz="2400" b="1" u="sng" dirty="0" smtClean="0">
                <a:latin typeface="Lucida Fax" pitchFamily="18" charset="0"/>
              </a:rPr>
              <a:t>POWER TOOLS – SAFETY TIPS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CABLE, PLUGS, ARE IN GOOD CONDITION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TOOLS USE WITH CORRECT POWER SUPPLY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MAKE SURE POWER SUPPLY TO BE PROPER EARTHED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TOOLS MUST BE SWITHCHED OFF BEFORE PLUG IN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PROPER PPE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KEEP TOOLS CLEAN AND DRY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DISCONNECT WHEN NOT IN USE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INSPECTION AND MAINTANANCE</a:t>
            </a:r>
            <a:endParaRPr lang="en-US" sz="2400" dirty="0">
              <a:latin typeface="Lucida Fax" pitchFamily="18" charset="0"/>
            </a:endParaRPr>
          </a:p>
        </p:txBody>
      </p:sp>
      <p:sp>
        <p:nvSpPr>
          <p:cNvPr id="3" name="Title 2"/>
          <p:cNvSpPr>
            <a:spLocks noGrp="1"/>
          </p:cNvSpPr>
          <p:nvPr>
            <p:ph type="ctrTitle"/>
          </p:nvPr>
        </p:nvSpPr>
        <p:spPr>
          <a:xfrm>
            <a:off x="192974" y="152400"/>
            <a:ext cx="8915400" cy="761999"/>
          </a:xfrm>
        </p:spPr>
        <p:txBody>
          <a:bodyPr/>
          <a:lstStyle/>
          <a:p>
            <a:pPr marL="182880" indent="0">
              <a:buNone/>
            </a:pPr>
            <a:r>
              <a:rPr lang="en-US" sz="4000" u="sng" dirty="0" smtClean="0">
                <a:latin typeface="Bodoni MT Black" pitchFamily="18" charset="0"/>
              </a:rPr>
              <a:t>TOOLS</a:t>
            </a:r>
            <a:endParaRPr lang="en-US" sz="4000" u="sng" dirty="0">
              <a:latin typeface="Bodoni MT Black" pitchFamily="18" charset="0"/>
            </a:endParaRPr>
          </a:p>
        </p:txBody>
      </p:sp>
    </p:spTree>
    <p:extLst>
      <p:ext uri="{BB962C8B-B14F-4D97-AF65-F5344CB8AC3E}">
        <p14:creationId xmlns:p14="http://schemas.microsoft.com/office/powerpoint/2010/main" val="17326182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91600" cy="5714999"/>
          </a:xfrm>
        </p:spPr>
        <p:txBody>
          <a:bodyPr>
            <a:normAutofit/>
          </a:bodyPr>
          <a:lstStyle/>
          <a:p>
            <a:r>
              <a:rPr lang="en-IN" sz="2400" b="1" u="sng" dirty="0" smtClean="0">
                <a:latin typeface="Lucida Fax" panose="02060602050505020204" pitchFamily="18" charset="0"/>
              </a:rPr>
              <a:t>SAFETY TIPS- ANGLE GRINDER</a:t>
            </a:r>
          </a:p>
          <a:p>
            <a:endParaRPr lang="en-IN" sz="2400" dirty="0" smtClean="0">
              <a:latin typeface="Lucida Fax" panose="02060602050505020204" pitchFamily="18" charset="0"/>
            </a:endParaRPr>
          </a:p>
          <a:p>
            <a:r>
              <a:rPr lang="en-IN" sz="2400" dirty="0" smtClean="0">
                <a:latin typeface="Lucida Fax" panose="02060602050505020204" pitchFamily="18" charset="0"/>
              </a:rPr>
              <a:t>RPM SPEED MUST BE GREATER THAN THE GRINDER SPEED</a:t>
            </a:r>
          </a:p>
          <a:p>
            <a:r>
              <a:rPr lang="en-IN" sz="2400" dirty="0" smtClean="0">
                <a:latin typeface="Lucida Fax" panose="02060602050505020204" pitchFamily="18" charset="0"/>
              </a:rPr>
              <a:t>VALIDITY DATE; DO NOT USE IN CASE OF EXPIRY</a:t>
            </a:r>
          </a:p>
          <a:p>
            <a:endParaRPr lang="en-IN" sz="2400" dirty="0" smtClean="0">
              <a:latin typeface="Lucida Fax" panose="02060602050505020204" pitchFamily="18" charset="0"/>
            </a:endParaRPr>
          </a:p>
          <a:p>
            <a:r>
              <a:rPr lang="en-IN" sz="2400" dirty="0" smtClean="0">
                <a:latin typeface="Lucida Fax" panose="02060602050505020204" pitchFamily="18" charset="0"/>
              </a:rPr>
              <a:t>ANGLE GRINDER &amp; DISENGAGED DISC</a:t>
            </a:r>
          </a:p>
          <a:p>
            <a:r>
              <a:rPr lang="en-IN" sz="2400" dirty="0">
                <a:latin typeface="Lucida Fax" panose="02060602050505020204" pitchFamily="18" charset="0"/>
              </a:rPr>
              <a:t> </a:t>
            </a:r>
            <a:r>
              <a:rPr lang="en-IN" sz="2400" dirty="0" smtClean="0">
                <a:latin typeface="Lucida Fax" panose="02060602050505020204" pitchFamily="18" charset="0"/>
              </a:rPr>
              <a:t>      </a:t>
            </a:r>
            <a:endParaRPr lang="en-IN" sz="2400" dirty="0">
              <a:latin typeface="Lucida Fax" panose="02060602050505020204" pitchFamily="18" charset="0"/>
            </a:endParaRPr>
          </a:p>
        </p:txBody>
      </p:sp>
      <p:sp>
        <p:nvSpPr>
          <p:cNvPr id="3" name="Title 2"/>
          <p:cNvSpPr>
            <a:spLocks noGrp="1"/>
          </p:cNvSpPr>
          <p:nvPr>
            <p:ph type="ctrTitle"/>
          </p:nvPr>
        </p:nvSpPr>
        <p:spPr>
          <a:xfrm>
            <a:off x="0" y="152400"/>
            <a:ext cx="8915400" cy="733518"/>
          </a:xfrm>
        </p:spPr>
        <p:txBody>
          <a:bodyPr/>
          <a:lstStyle/>
          <a:p>
            <a:pPr marL="182880" indent="0">
              <a:buNone/>
            </a:pPr>
            <a:r>
              <a:rPr lang="en-IN" sz="4000" u="sng" dirty="0" smtClean="0">
                <a:latin typeface="Bodoni MT Black" panose="02070A03080606020203" pitchFamily="18" charset="0"/>
              </a:rPr>
              <a:t>TOOLS</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343400"/>
            <a:ext cx="1724025" cy="22859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753" y="4343400"/>
            <a:ext cx="2087048" cy="22859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6028" y="4343400"/>
            <a:ext cx="2266950" cy="228599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7474" y="4343400"/>
            <a:ext cx="2317925" cy="2285999"/>
          </a:xfrm>
          <a:prstGeom prst="rect">
            <a:avLst/>
          </a:prstGeom>
        </p:spPr>
      </p:pic>
    </p:spTree>
    <p:extLst>
      <p:ext uri="{BB962C8B-B14F-4D97-AF65-F5344CB8AC3E}">
        <p14:creationId xmlns:p14="http://schemas.microsoft.com/office/powerpoint/2010/main" val="185466904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143000"/>
            <a:ext cx="8839200" cy="5562599"/>
          </a:xfrm>
        </p:spPr>
        <p:txBody>
          <a:bodyPr>
            <a:normAutofit/>
          </a:bodyPr>
          <a:lstStyle/>
          <a:p>
            <a:r>
              <a:rPr lang="en-US" sz="2400" b="1" u="sng" dirty="0" smtClean="0">
                <a:latin typeface="Lucida Fax" pitchFamily="18" charset="0"/>
              </a:rPr>
              <a:t>PNEUMATIC TOOLS</a:t>
            </a:r>
          </a:p>
          <a:p>
            <a:r>
              <a:rPr lang="en-US" sz="2400" dirty="0" smtClean="0">
                <a:latin typeface="Lucida Fax" pitchFamily="18" charset="0"/>
              </a:rPr>
              <a:t>POWERED BY COMPRESSED AIR INCLUDES CHIPPER, DRILLS, SANDER.</a:t>
            </a:r>
          </a:p>
          <a:p>
            <a:r>
              <a:rPr lang="en-US" sz="2400" b="1" u="sng" dirty="0">
                <a:latin typeface="Lucida Fax" pitchFamily="18" charset="0"/>
              </a:rPr>
              <a:t>PNEUMATIC </a:t>
            </a:r>
            <a:r>
              <a:rPr lang="en-US" sz="2400" b="1" u="sng" dirty="0" smtClean="0">
                <a:latin typeface="Lucida Fax" pitchFamily="18" charset="0"/>
              </a:rPr>
              <a:t>TOOLS HAZARDS</a:t>
            </a:r>
          </a:p>
          <a:p>
            <a:r>
              <a:rPr lang="en-US" sz="2400" dirty="0" smtClean="0">
                <a:latin typeface="Lucida Fax" pitchFamily="18" charset="0"/>
              </a:rPr>
              <a:t>MAIN HAZARD IS GETTING HIT BY TOOLS</a:t>
            </a:r>
          </a:p>
          <a:p>
            <a:r>
              <a:rPr lang="en-US" sz="2400" dirty="0" smtClean="0">
                <a:latin typeface="Lucida Fax" pitchFamily="18" charset="0"/>
              </a:rPr>
              <a:t>NOICE IS AN OTHER HAZARD</a:t>
            </a:r>
            <a:endParaRPr lang="en-US" sz="2400" dirty="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76200" y="228599"/>
            <a:ext cx="8915400" cy="685801"/>
          </a:xfrm>
        </p:spPr>
        <p:txBody>
          <a:bodyPr/>
          <a:lstStyle/>
          <a:p>
            <a:pPr marL="182880" indent="0">
              <a:buNone/>
            </a:pPr>
            <a:r>
              <a:rPr lang="en-US" sz="4000" u="sng" dirty="0" smtClean="0">
                <a:latin typeface="Bodoni MT Black" pitchFamily="18" charset="0"/>
              </a:rPr>
              <a:t>TOOLS</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2511136"/>
            <a:ext cx="1905000" cy="1905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25" y="4648200"/>
            <a:ext cx="2466975" cy="18478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543" y="4572000"/>
            <a:ext cx="2466975" cy="18478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4572000"/>
            <a:ext cx="2619375" cy="1847850"/>
          </a:xfrm>
          <a:prstGeom prst="rect">
            <a:avLst/>
          </a:prstGeom>
        </p:spPr>
      </p:pic>
    </p:spTree>
    <p:extLst>
      <p:ext uri="{BB962C8B-B14F-4D97-AF65-F5344CB8AC3E}">
        <p14:creationId xmlns:p14="http://schemas.microsoft.com/office/powerpoint/2010/main" val="83105834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562600"/>
          </a:xfrm>
        </p:spPr>
        <p:txBody>
          <a:bodyPr>
            <a:normAutofit/>
          </a:bodyPr>
          <a:lstStyle/>
          <a:p>
            <a:r>
              <a:rPr lang="en-US" sz="2400" b="1" u="sng" dirty="0">
                <a:latin typeface="Lucida Fax" pitchFamily="18" charset="0"/>
              </a:rPr>
              <a:t>PNEUMATIC </a:t>
            </a:r>
            <a:r>
              <a:rPr lang="en-US" sz="2400" b="1" u="sng" dirty="0" smtClean="0">
                <a:latin typeface="Lucida Fax" pitchFamily="18" charset="0"/>
              </a:rPr>
              <a:t>TOOLS – SAFETY TIPS</a:t>
            </a:r>
            <a:endParaRPr lang="en-US" sz="2400" b="1" u="sng" dirty="0">
              <a:latin typeface="Lucida Fax" pitchFamily="18" charset="0"/>
            </a:endParaRPr>
          </a:p>
          <a:p>
            <a:pPr marL="342900" indent="-342900">
              <a:buFont typeface="Wingdings" pitchFamily="2" charset="2"/>
              <a:buChar char="q"/>
            </a:pPr>
            <a:r>
              <a:rPr lang="en-US" sz="2400" dirty="0" smtClean="0">
                <a:latin typeface="Lucida Fax" pitchFamily="18" charset="0"/>
              </a:rPr>
              <a:t> AUTHORISED OPERATOR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REGULARLY MAINTAINED AND SERVICED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PROTECTIVE GUARD IS CORRECLY FITTED BEFORE USE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PPE’S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TURN OF THE MAIN COMMPRESSED AIR SUPPLY LINE BEFORE DISCONNECTING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LEAKAGE OF AIR SHOULDN’T TOUCH BY HANDS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NEVER USE </a:t>
            </a:r>
            <a:r>
              <a:rPr lang="en-US" sz="2400" smtClean="0">
                <a:latin typeface="Lucida Fax" pitchFamily="18" charset="0"/>
              </a:rPr>
              <a:t>BODY  </a:t>
            </a:r>
            <a:r>
              <a:rPr lang="en-US" sz="2400" dirty="0" smtClean="0">
                <a:latin typeface="Lucida Fax" pitchFamily="18" charset="0"/>
              </a:rPr>
              <a:t>FOR CLANING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KEEP THE TOOL IN HORIZONTAL POSSISSION WHEN CHANGING BITS OR POINTS</a:t>
            </a:r>
            <a:endParaRPr lang="en-US" sz="2400" dirty="0">
              <a:latin typeface="Lucida Fax" pitchFamily="18" charset="0"/>
            </a:endParaRPr>
          </a:p>
        </p:txBody>
      </p:sp>
      <p:sp>
        <p:nvSpPr>
          <p:cNvPr id="3" name="Title 2"/>
          <p:cNvSpPr>
            <a:spLocks noGrp="1"/>
          </p:cNvSpPr>
          <p:nvPr>
            <p:ph type="ctrTitle"/>
          </p:nvPr>
        </p:nvSpPr>
        <p:spPr>
          <a:xfrm>
            <a:off x="152400" y="228600"/>
            <a:ext cx="8013551" cy="801584"/>
          </a:xfrm>
        </p:spPr>
        <p:txBody>
          <a:bodyPr/>
          <a:lstStyle/>
          <a:p>
            <a:pPr marL="182880" indent="0">
              <a:buNone/>
            </a:pPr>
            <a:r>
              <a:rPr lang="en-US" sz="4000" u="sng" dirty="0" smtClean="0">
                <a:latin typeface="Bodoni MT Black" pitchFamily="18" charset="0"/>
              </a:rPr>
              <a:t>TOOLS</a:t>
            </a:r>
            <a:endParaRPr lang="en-US" sz="4000" u="sng" dirty="0">
              <a:latin typeface="Bodoni MT Black" pitchFamily="18" charset="0"/>
            </a:endParaRPr>
          </a:p>
        </p:txBody>
      </p:sp>
    </p:spTree>
    <p:extLst>
      <p:ext uri="{BB962C8B-B14F-4D97-AF65-F5344CB8AC3E}">
        <p14:creationId xmlns:p14="http://schemas.microsoft.com/office/powerpoint/2010/main" val="244590923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257800" y="5715000"/>
            <a:ext cx="5637010" cy="433855"/>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0" y="1524000"/>
            <a:ext cx="9144000" cy="1371600"/>
          </a:xfrm>
        </p:spPr>
        <p:txBody>
          <a:bodyPr/>
          <a:lstStyle/>
          <a:p>
            <a:pPr marL="182880" indent="0">
              <a:buNone/>
            </a:pPr>
            <a:r>
              <a:rPr lang="en-US" sz="6600" u="sng" dirty="0" smtClean="0">
                <a:latin typeface="Bodoni MT Black" pitchFamily="18" charset="0"/>
              </a:rPr>
              <a:t>CONFINED SPACE</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722418"/>
            <a:ext cx="4683579" cy="2705100"/>
          </a:xfrm>
          <a:prstGeom prst="rect">
            <a:avLst/>
          </a:prstGeom>
        </p:spPr>
      </p:pic>
    </p:spTree>
    <p:extLst>
      <p:ext uri="{BB962C8B-B14F-4D97-AF65-F5344CB8AC3E}">
        <p14:creationId xmlns:p14="http://schemas.microsoft.com/office/powerpoint/2010/main" val="1867613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15400" cy="5562599"/>
          </a:xfrm>
        </p:spPr>
        <p:txBody>
          <a:bodyPr>
            <a:normAutofit/>
          </a:bodyPr>
          <a:lstStyle/>
          <a:p>
            <a:r>
              <a:rPr lang="en-US" sz="2400" b="1" u="sng" dirty="0" smtClean="0">
                <a:latin typeface="Lucida Fax" pitchFamily="18" charset="0"/>
              </a:rPr>
              <a:t>DEFINITION</a:t>
            </a:r>
          </a:p>
          <a:p>
            <a:endParaRPr lang="en-US" sz="2400" b="1" u="sng" dirty="0" smtClean="0">
              <a:latin typeface="Lucida Fax" pitchFamily="18" charset="0"/>
            </a:endParaRPr>
          </a:p>
          <a:p>
            <a:r>
              <a:rPr lang="en-US" sz="2400" dirty="0" smtClean="0">
                <a:latin typeface="Lucida Fax" pitchFamily="18" charset="0"/>
              </a:rPr>
              <a:t>CONFINED SPACE AS ONE LIMITED OPENING FOR ENTRY OR EXIT, INSAFFICENT NATURNAL VENTILATION AND NOT DESIGNED FOR CONTINUOUS WORKER OCCUPENCY </a:t>
            </a:r>
          </a:p>
        </p:txBody>
      </p:sp>
      <p:sp>
        <p:nvSpPr>
          <p:cNvPr id="3" name="Title 2"/>
          <p:cNvSpPr>
            <a:spLocks noGrp="1"/>
          </p:cNvSpPr>
          <p:nvPr>
            <p:ph type="ctrTitle"/>
          </p:nvPr>
        </p:nvSpPr>
        <p:spPr>
          <a:xfrm>
            <a:off x="0" y="152400"/>
            <a:ext cx="8991600" cy="762000"/>
          </a:xfrm>
        </p:spPr>
        <p:txBody>
          <a:bodyPr/>
          <a:lstStyle/>
          <a:p>
            <a:pPr marL="182880" indent="0">
              <a:buNone/>
            </a:pPr>
            <a:r>
              <a:rPr lang="en-US" sz="4000" u="sng" dirty="0" smtClean="0">
                <a:latin typeface="Bodoni MT Black" pitchFamily="18" charset="0"/>
              </a:rPr>
              <a:t>CONFINED SPACE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97184"/>
            <a:ext cx="4735286" cy="2651760"/>
          </a:xfrm>
          <a:prstGeom prst="rect">
            <a:avLst/>
          </a:prstGeom>
        </p:spPr>
      </p:pic>
    </p:spTree>
    <p:extLst>
      <p:ext uri="{BB962C8B-B14F-4D97-AF65-F5344CB8AC3E}">
        <p14:creationId xmlns:p14="http://schemas.microsoft.com/office/powerpoint/2010/main" val="14921142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143000"/>
            <a:ext cx="8839200" cy="5638800"/>
          </a:xfrm>
        </p:spPr>
        <p:txBody>
          <a:bodyPr>
            <a:normAutofit/>
          </a:bodyPr>
          <a:lstStyle/>
          <a:p>
            <a:r>
              <a:rPr lang="en-US" sz="2400" b="1" u="sng" dirty="0" smtClean="0">
                <a:latin typeface="Lucida Fax" pitchFamily="18" charset="0"/>
              </a:rPr>
              <a:t>EXAMPLES OF CONFINED SPACES</a:t>
            </a:r>
            <a:endParaRPr lang="en-US" sz="2400" b="1" u="sng" dirty="0">
              <a:latin typeface="Lucida Fax" pitchFamily="18" charset="0"/>
            </a:endParaRPr>
          </a:p>
          <a:p>
            <a:pPr marL="342900" indent="-342900">
              <a:buFont typeface="Wingdings" pitchFamily="2" charset="2"/>
              <a:buChar char="q"/>
            </a:pPr>
            <a:r>
              <a:rPr lang="en-US" sz="2400" b="1" dirty="0">
                <a:latin typeface="Lucida Fax" pitchFamily="18" charset="0"/>
              </a:rPr>
              <a:t> </a:t>
            </a:r>
            <a:r>
              <a:rPr lang="en-US" sz="2400" dirty="0" smtClean="0">
                <a:latin typeface="Lucida Fax" pitchFamily="18" charset="0"/>
              </a:rPr>
              <a:t>STORAGE TANKS</a:t>
            </a:r>
          </a:p>
          <a:p>
            <a:pPr marL="342900" indent="-342900">
              <a:buFont typeface="Wingdings" pitchFamily="2" charset="2"/>
              <a:buChar char="q"/>
            </a:pPr>
            <a:r>
              <a:rPr lang="en-US" sz="2400" b="1" dirty="0">
                <a:latin typeface="Lucida Fax" pitchFamily="18" charset="0"/>
              </a:rPr>
              <a:t> </a:t>
            </a:r>
            <a:r>
              <a:rPr lang="en-US" sz="2400" dirty="0" smtClean="0">
                <a:latin typeface="Lucida Fax" pitchFamily="18" charset="0"/>
              </a:rPr>
              <a:t>MANHOLES</a:t>
            </a:r>
          </a:p>
          <a:p>
            <a:pPr marL="342900" indent="-342900">
              <a:buFont typeface="Wingdings" pitchFamily="2" charset="2"/>
              <a:buChar char="q"/>
            </a:pPr>
            <a:r>
              <a:rPr lang="en-US" sz="2400" b="1" dirty="0">
                <a:latin typeface="Lucida Fax" pitchFamily="18" charset="0"/>
              </a:rPr>
              <a:t> </a:t>
            </a:r>
            <a:r>
              <a:rPr lang="en-US" sz="2400" dirty="0" smtClean="0">
                <a:latin typeface="Lucida Fax" pitchFamily="18" charset="0"/>
              </a:rPr>
              <a:t>PIPE LINES</a:t>
            </a:r>
          </a:p>
          <a:p>
            <a:pPr marL="342900" indent="-342900">
              <a:buFont typeface="Wingdings" pitchFamily="2" charset="2"/>
              <a:buChar char="q"/>
            </a:pPr>
            <a:r>
              <a:rPr lang="en-US" sz="2400" b="1" dirty="0">
                <a:latin typeface="Lucida Fax" pitchFamily="18" charset="0"/>
              </a:rPr>
              <a:t> </a:t>
            </a:r>
            <a:r>
              <a:rPr lang="en-US" sz="2400" dirty="0" smtClean="0">
                <a:latin typeface="Lucida Fax" pitchFamily="18" charset="0"/>
              </a:rPr>
              <a:t>OIL PITS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WELLS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DUCTS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VESSELLS</a:t>
            </a:r>
            <a:endParaRPr lang="en-US" sz="2400" dirty="0">
              <a:latin typeface="Lucida Fax" pitchFamily="18" charset="0"/>
            </a:endParaRPr>
          </a:p>
        </p:txBody>
      </p:sp>
      <p:sp>
        <p:nvSpPr>
          <p:cNvPr id="3" name="Title 2"/>
          <p:cNvSpPr>
            <a:spLocks noGrp="1"/>
          </p:cNvSpPr>
          <p:nvPr>
            <p:ph type="ctrTitle"/>
          </p:nvPr>
        </p:nvSpPr>
        <p:spPr>
          <a:xfrm>
            <a:off x="152400" y="228600"/>
            <a:ext cx="8839200" cy="762000"/>
          </a:xfrm>
        </p:spPr>
        <p:txBody>
          <a:bodyPr/>
          <a:lstStyle/>
          <a:p>
            <a:pPr marL="182880" indent="0">
              <a:buNone/>
            </a:pPr>
            <a:r>
              <a:rPr lang="en-US" sz="4000" u="sng" dirty="0" smtClean="0">
                <a:latin typeface="Bodoni MT Black" pitchFamily="18" charset="0"/>
              </a:rPr>
              <a:t>CONFINED SPACE</a:t>
            </a:r>
            <a:endParaRPr lang="en-US" sz="4000" u="sng" dirty="0">
              <a:latin typeface="Bodoni MT Black"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626174"/>
            <a:ext cx="2531294" cy="17373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627203"/>
            <a:ext cx="2600325" cy="17621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3476501"/>
            <a:ext cx="2886075" cy="15811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3632" y="3476501"/>
            <a:ext cx="2466975" cy="154642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225" y="4995305"/>
            <a:ext cx="2695575" cy="169545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500" y="5057651"/>
            <a:ext cx="2619375" cy="167677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0750" y="5076700"/>
            <a:ext cx="2847975" cy="1600200"/>
          </a:xfrm>
          <a:prstGeom prst="rect">
            <a:avLst/>
          </a:prstGeom>
        </p:spPr>
      </p:pic>
    </p:spTree>
    <p:extLst>
      <p:ext uri="{BB962C8B-B14F-4D97-AF65-F5344CB8AC3E}">
        <p14:creationId xmlns:p14="http://schemas.microsoft.com/office/powerpoint/2010/main" val="6273741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normAutofit/>
          </a:bodyPr>
          <a:lstStyle/>
          <a:p>
            <a:r>
              <a:rPr lang="en-US" sz="2400" b="1" u="sng" dirty="0" smtClean="0">
                <a:latin typeface="Lucida Fax" pitchFamily="18" charset="0"/>
              </a:rPr>
              <a:t>HAZARDS OF CONFINED SPACE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OXYGEN DEFICIENT ATMOSPHERE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OXYGEN ENRICHED ATMOSPHERE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FLAMMABLE ATMOSPHERE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TOXIC ATMOSPHERE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MECHANICAL AND ELECTRICAL HAZARDS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ENGULFMENT HAZARDS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WET SURFACE,FALLING OBJECTS</a:t>
            </a:r>
          </a:p>
          <a:p>
            <a:pPr marL="342900" indent="-342900">
              <a:buFont typeface="Wingdings" pitchFamily="2" charset="2"/>
              <a:buChar char="q"/>
            </a:pPr>
            <a:r>
              <a:rPr lang="en-US" sz="2400" dirty="0" smtClean="0">
                <a:latin typeface="Lucida Fax" pitchFamily="18" charset="0"/>
              </a:rPr>
              <a:t> HIGH NOISE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POISONOUS CREATURE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HIGH TEMPERATURE</a:t>
            </a:r>
            <a:endParaRPr lang="en-US" sz="2400" dirty="0">
              <a:latin typeface="Lucida Fax" pitchFamily="18" charset="0"/>
            </a:endParaRPr>
          </a:p>
        </p:txBody>
      </p:sp>
      <p:sp>
        <p:nvSpPr>
          <p:cNvPr id="3" name="Title 2"/>
          <p:cNvSpPr>
            <a:spLocks noGrp="1"/>
          </p:cNvSpPr>
          <p:nvPr>
            <p:ph type="ctrTitle"/>
          </p:nvPr>
        </p:nvSpPr>
        <p:spPr>
          <a:xfrm>
            <a:off x="35626" y="228600"/>
            <a:ext cx="8915400" cy="685801"/>
          </a:xfrm>
        </p:spPr>
        <p:txBody>
          <a:bodyPr/>
          <a:lstStyle/>
          <a:p>
            <a:pPr marL="182880" indent="0">
              <a:buNone/>
            </a:pPr>
            <a:r>
              <a:rPr lang="en-US" sz="4000" u="sng" dirty="0" smtClean="0">
                <a:latin typeface="Bodoni MT Black" pitchFamily="18" charset="0"/>
              </a:rPr>
              <a:t>CONFINED SPACE</a:t>
            </a:r>
            <a:endParaRPr lang="en-US" sz="4000" u="sng" dirty="0">
              <a:latin typeface="Bodoni MT Black" pitchFamily="18" charset="0"/>
            </a:endParaRPr>
          </a:p>
        </p:txBody>
      </p:sp>
    </p:spTree>
    <p:extLst>
      <p:ext uri="{BB962C8B-B14F-4D97-AF65-F5344CB8AC3E}">
        <p14:creationId xmlns:p14="http://schemas.microsoft.com/office/powerpoint/2010/main" val="19852254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839200" cy="5562599"/>
          </a:xfrm>
        </p:spPr>
        <p:txBody>
          <a:bodyPr>
            <a:normAutofit/>
          </a:bodyPr>
          <a:lstStyle/>
          <a:p>
            <a:r>
              <a:rPr lang="en-US" sz="2400" b="1" u="sng" dirty="0" smtClean="0">
                <a:latin typeface="Lucida Fax" pitchFamily="18" charset="0"/>
              </a:rPr>
              <a:t>POTENIAL HAZARDS IN CONFINED SPACE</a:t>
            </a:r>
          </a:p>
          <a:p>
            <a:r>
              <a:rPr lang="en-US" sz="2400" b="1" u="sng" dirty="0" smtClean="0">
                <a:latin typeface="Lucida Fax" pitchFamily="18" charset="0"/>
              </a:rPr>
              <a:t>OXYGEN DEFICIENCY</a:t>
            </a:r>
            <a:endParaRPr lang="en-US" sz="2400" b="1" u="sng" dirty="0">
              <a:latin typeface="Lucida Fax" pitchFamily="18" charset="0"/>
            </a:endParaRPr>
          </a:p>
          <a:p>
            <a:pPr marL="342900" indent="-342900">
              <a:buFont typeface="Wingdings" pitchFamily="2" charset="2"/>
              <a:buChar char="q"/>
            </a:pPr>
            <a:r>
              <a:rPr lang="en-US" sz="2400" dirty="0" smtClean="0">
                <a:latin typeface="Lucida Fax" pitchFamily="18" charset="0"/>
              </a:rPr>
              <a:t> &lt; 19.5% -23.5% OXYGEN CONCENTRATION</a:t>
            </a:r>
          </a:p>
          <a:p>
            <a:r>
              <a:rPr lang="en-US" sz="2400" b="1" u="sng" dirty="0" smtClean="0">
                <a:latin typeface="Lucida Fax" pitchFamily="18" charset="0"/>
              </a:rPr>
              <a:t>TOXIC MATERIALS</a:t>
            </a:r>
            <a:endParaRPr lang="en-US" sz="2400" b="1" u="sng" dirty="0">
              <a:latin typeface="Lucida Fax" pitchFamily="18" charset="0"/>
            </a:endParaRPr>
          </a:p>
          <a:p>
            <a:pPr marL="342900" indent="-342900">
              <a:buFont typeface="Wingdings" pitchFamily="2" charset="2"/>
              <a:buChar char="q"/>
            </a:pPr>
            <a:r>
              <a:rPr lang="en-US" sz="2400" dirty="0" smtClean="0">
                <a:latin typeface="Lucida Fax" pitchFamily="18" charset="0"/>
              </a:rPr>
              <a:t> GASOLINE FUMES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CARBON MONOXIDE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HYDROGEN SULFIDE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WELDING FUMES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CORROSIVES</a:t>
            </a:r>
            <a:endParaRPr lang="en-US" sz="2400" dirty="0">
              <a:latin typeface="Lucida Fax" pitchFamily="18" charset="0"/>
            </a:endParaRPr>
          </a:p>
        </p:txBody>
      </p:sp>
      <p:sp>
        <p:nvSpPr>
          <p:cNvPr id="3" name="Title 2"/>
          <p:cNvSpPr>
            <a:spLocks noGrp="1"/>
          </p:cNvSpPr>
          <p:nvPr>
            <p:ph type="ctrTitle"/>
          </p:nvPr>
        </p:nvSpPr>
        <p:spPr>
          <a:xfrm>
            <a:off x="76200" y="152401"/>
            <a:ext cx="8915400" cy="761999"/>
          </a:xfrm>
        </p:spPr>
        <p:txBody>
          <a:bodyPr/>
          <a:lstStyle/>
          <a:p>
            <a:pPr marL="182880" indent="0">
              <a:buNone/>
            </a:pPr>
            <a:r>
              <a:rPr lang="en-US" sz="4000" u="sng" dirty="0">
                <a:latin typeface="Bodoni MT Black" pitchFamily="18" charset="0"/>
              </a:rPr>
              <a:t>CONFINED SPACE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119" y="2514600"/>
            <a:ext cx="2319391" cy="2971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743200"/>
            <a:ext cx="2590800" cy="3107377"/>
          </a:xfrm>
          <a:prstGeom prst="rect">
            <a:avLst/>
          </a:prstGeom>
        </p:spPr>
      </p:pic>
    </p:spTree>
    <p:extLst>
      <p:ext uri="{BB962C8B-B14F-4D97-AF65-F5344CB8AC3E}">
        <p14:creationId xmlns:p14="http://schemas.microsoft.com/office/powerpoint/2010/main" val="314480874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143000"/>
            <a:ext cx="8839200" cy="5562599"/>
          </a:xfrm>
        </p:spPr>
        <p:txBody>
          <a:bodyPr>
            <a:normAutofit/>
          </a:bodyPr>
          <a:lstStyle/>
          <a:p>
            <a:r>
              <a:rPr lang="en-US" sz="2400" b="1" u="sng" dirty="0" smtClean="0">
                <a:latin typeface="Lucida Fax" pitchFamily="18" charset="0"/>
              </a:rPr>
              <a:t>COMBUSTIBLES MATERIALS</a:t>
            </a:r>
          </a:p>
          <a:p>
            <a:pPr marL="342900" indent="-342900">
              <a:buFont typeface="Wingdings" pitchFamily="2" charset="2"/>
              <a:buChar char="q"/>
            </a:pPr>
            <a:r>
              <a:rPr lang="en-US" sz="2400" dirty="0" smtClean="0">
                <a:latin typeface="Lucida Fax" pitchFamily="18" charset="0"/>
              </a:rPr>
              <a:t> METHANE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HYDROGEN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ACETYLENE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PROPANE</a:t>
            </a:r>
          </a:p>
          <a:p>
            <a:pPr marL="342900" indent="-342900">
              <a:buFont typeface="Wingdings" pitchFamily="2" charset="2"/>
              <a:buChar char="q"/>
            </a:pPr>
            <a:endParaRPr lang="en-US" sz="2400" b="1" u="sng" dirty="0">
              <a:latin typeface="Lucida Fax" pitchFamily="18" charset="0"/>
            </a:endParaRPr>
          </a:p>
          <a:p>
            <a:r>
              <a:rPr lang="en-US" sz="2400" b="1" u="sng" dirty="0" smtClean="0">
                <a:latin typeface="Lucida Fax" pitchFamily="18" charset="0"/>
              </a:rPr>
              <a:t>ELECTRICITY OR MECHANICAL HAZARDS</a:t>
            </a:r>
          </a:p>
          <a:p>
            <a:pPr marL="342900" indent="-342900">
              <a:buFont typeface="Wingdings" pitchFamily="2" charset="2"/>
              <a:buChar char="q"/>
            </a:pPr>
            <a:r>
              <a:rPr lang="en-US" sz="2400" dirty="0" smtClean="0">
                <a:latin typeface="Lucida Fax" pitchFamily="18" charset="0"/>
              </a:rPr>
              <a:t> MIXER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CRUSHER</a:t>
            </a:r>
            <a:endParaRPr lang="en-US" sz="2400" dirty="0">
              <a:latin typeface="Lucida Fax" pitchFamily="18" charset="0"/>
            </a:endParaRPr>
          </a:p>
        </p:txBody>
      </p:sp>
      <p:sp>
        <p:nvSpPr>
          <p:cNvPr id="3" name="Title 2"/>
          <p:cNvSpPr>
            <a:spLocks noGrp="1"/>
          </p:cNvSpPr>
          <p:nvPr>
            <p:ph type="ctrTitle"/>
          </p:nvPr>
        </p:nvSpPr>
        <p:spPr>
          <a:xfrm>
            <a:off x="152400" y="152400"/>
            <a:ext cx="7708751" cy="762000"/>
          </a:xfrm>
        </p:spPr>
        <p:txBody>
          <a:bodyPr/>
          <a:lstStyle/>
          <a:p>
            <a:pPr marL="182880" indent="0">
              <a:buNone/>
            </a:pPr>
            <a:r>
              <a:rPr lang="en-US" sz="4000" u="sng" dirty="0">
                <a:latin typeface="Bodoni MT Black" pitchFamily="18" charset="0"/>
              </a:rPr>
              <a:t>CONFINED SPACE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244" y="1524000"/>
            <a:ext cx="3781425" cy="2476323"/>
          </a:xfrm>
          <a:prstGeom prst="rect">
            <a:avLst/>
          </a:prstGeom>
        </p:spPr>
      </p:pic>
    </p:spTree>
    <p:extLst>
      <p:ext uri="{BB962C8B-B14F-4D97-AF65-F5344CB8AC3E}">
        <p14:creationId xmlns:p14="http://schemas.microsoft.com/office/powerpoint/2010/main" val="2895593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600200"/>
            <a:ext cx="8794375" cy="3124200"/>
          </a:xfrm>
        </p:spPr>
        <p:txBody>
          <a:bodyPr>
            <a:normAutofit/>
          </a:bodyPr>
          <a:lstStyle/>
          <a:p>
            <a:pPr marL="342900" indent="-342900">
              <a:buFont typeface="Wingdings" panose="05000000000000000000" pitchFamily="2" charset="2"/>
              <a:buChar char="q"/>
            </a:pPr>
            <a:r>
              <a:rPr lang="en-IN" sz="2400" dirty="0" smtClean="0">
                <a:latin typeface="Lucida Fax" panose="02060602050505020204" pitchFamily="18" charset="0"/>
              </a:rPr>
              <a:t> INCIPIENT STAGE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SMOULDRING STAGE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FLAME STAGE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HEAT STAGE</a:t>
            </a:r>
            <a:endParaRPr lang="en-IN" sz="2400" dirty="0">
              <a:latin typeface="Lucida Fax" panose="02060602050505020204" pitchFamily="18" charset="0"/>
            </a:endParaRPr>
          </a:p>
        </p:txBody>
      </p:sp>
      <p:sp>
        <p:nvSpPr>
          <p:cNvPr id="3" name="Title 2"/>
          <p:cNvSpPr>
            <a:spLocks noGrp="1"/>
          </p:cNvSpPr>
          <p:nvPr>
            <p:ph type="ctrTitle"/>
          </p:nvPr>
        </p:nvSpPr>
        <p:spPr>
          <a:xfrm>
            <a:off x="152400" y="152401"/>
            <a:ext cx="8794375" cy="838199"/>
          </a:xfrm>
        </p:spPr>
        <p:txBody>
          <a:bodyPr/>
          <a:lstStyle/>
          <a:p>
            <a:pPr marL="182880" indent="0">
              <a:buNone/>
            </a:pPr>
            <a:r>
              <a:rPr lang="en-IN" sz="4000" u="sng" dirty="0" smtClean="0">
                <a:latin typeface="Bodoni MT Black" panose="02070A03080606020203" pitchFamily="18" charset="0"/>
              </a:rPr>
              <a:t>STAGES OF FIRE</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17992237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867399"/>
          </a:xfrm>
        </p:spPr>
        <p:txBody>
          <a:bodyPr>
            <a:normAutofit/>
          </a:bodyPr>
          <a:lstStyle/>
          <a:p>
            <a:r>
              <a:rPr lang="en-US" sz="2400" b="1" u="sng" dirty="0" smtClean="0">
                <a:latin typeface="Lucida Fax" pitchFamily="18" charset="0"/>
              </a:rPr>
              <a:t>ATMOSPHERIC HAZARDS</a:t>
            </a:r>
          </a:p>
          <a:p>
            <a:endParaRPr lang="en-US" sz="2400" b="1" u="sng" dirty="0" smtClean="0">
              <a:latin typeface="Lucida Fax" pitchFamily="18" charset="0"/>
            </a:endParaRPr>
          </a:p>
          <a:p>
            <a:pPr marL="342900" indent="-342900">
              <a:buFont typeface="Wingdings" pitchFamily="2" charset="2"/>
              <a:buChar char="q"/>
            </a:pPr>
            <a:r>
              <a:rPr lang="en-US" sz="2400" dirty="0" smtClean="0">
                <a:latin typeface="Lucida Fax" pitchFamily="18" charset="0"/>
              </a:rPr>
              <a:t> OXYGEN DEFICIENCY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OXYGEN ENRICHMENT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COMBUSTTIBLE/ FLAMMABLE MATERIALS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TOXIC GASES</a:t>
            </a:r>
            <a:endParaRPr lang="en-US" sz="2400" dirty="0">
              <a:latin typeface="Lucida Fax" pitchFamily="18" charset="0"/>
            </a:endParaRPr>
          </a:p>
        </p:txBody>
      </p:sp>
      <p:sp>
        <p:nvSpPr>
          <p:cNvPr id="3" name="Title 2"/>
          <p:cNvSpPr>
            <a:spLocks noGrp="1"/>
          </p:cNvSpPr>
          <p:nvPr>
            <p:ph type="ctrTitle"/>
          </p:nvPr>
        </p:nvSpPr>
        <p:spPr>
          <a:xfrm>
            <a:off x="76200" y="152399"/>
            <a:ext cx="8915400" cy="762001"/>
          </a:xfrm>
        </p:spPr>
        <p:txBody>
          <a:bodyPr/>
          <a:lstStyle/>
          <a:p>
            <a:pPr marL="182880" indent="0">
              <a:buNone/>
            </a:pPr>
            <a:r>
              <a:rPr lang="en-US" sz="4000" u="sng" dirty="0" smtClean="0">
                <a:latin typeface="Bodoni MT Black" pitchFamily="18" charset="0"/>
              </a:rPr>
              <a:t>CONFINED SPACE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3962400"/>
            <a:ext cx="2947555" cy="213251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962400"/>
            <a:ext cx="2466975" cy="2132511"/>
          </a:xfrm>
          <a:prstGeom prst="rect">
            <a:avLst/>
          </a:prstGeom>
        </p:spPr>
      </p:pic>
    </p:spTree>
    <p:extLst>
      <p:ext uri="{BB962C8B-B14F-4D97-AF65-F5344CB8AC3E}">
        <p14:creationId xmlns:p14="http://schemas.microsoft.com/office/powerpoint/2010/main" val="36956598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599"/>
            <a:ext cx="8839200" cy="5638801"/>
          </a:xfrm>
        </p:spPr>
        <p:txBody>
          <a:bodyPr>
            <a:normAutofit/>
          </a:bodyPr>
          <a:lstStyle/>
          <a:p>
            <a:r>
              <a:rPr lang="en-US" sz="2400" b="1" u="sng" dirty="0" smtClean="0">
                <a:latin typeface="Lucida Fax" pitchFamily="18" charset="0"/>
              </a:rPr>
              <a:t>OXYGEN DEFICIENT ATMOSPHERES</a:t>
            </a:r>
          </a:p>
          <a:p>
            <a:endParaRPr lang="en-US" sz="2400" u="sng" dirty="0">
              <a:latin typeface="Lucida Fax" pitchFamily="18" charset="0"/>
            </a:endParaRPr>
          </a:p>
        </p:txBody>
      </p:sp>
      <p:sp>
        <p:nvSpPr>
          <p:cNvPr id="3" name="Title 2"/>
          <p:cNvSpPr>
            <a:spLocks noGrp="1"/>
          </p:cNvSpPr>
          <p:nvPr>
            <p:ph type="ctrTitle"/>
          </p:nvPr>
        </p:nvSpPr>
        <p:spPr>
          <a:xfrm>
            <a:off x="0" y="76200"/>
            <a:ext cx="8915400" cy="762000"/>
          </a:xfrm>
        </p:spPr>
        <p:txBody>
          <a:bodyPr/>
          <a:lstStyle/>
          <a:p>
            <a:pPr marL="182880" indent="0">
              <a:buNone/>
            </a:pPr>
            <a:r>
              <a:rPr lang="en-US" sz="4000" u="sng" dirty="0" smtClean="0">
                <a:latin typeface="Bodoni MT Black" pitchFamily="18" charset="0"/>
              </a:rPr>
              <a:t>CONFINED SPACE</a:t>
            </a:r>
            <a:endParaRPr lang="en-US" sz="4000" u="sng" dirty="0">
              <a:latin typeface="Bodoni MT Black"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043360830"/>
              </p:ext>
            </p:extLst>
          </p:nvPr>
        </p:nvGraphicFramePr>
        <p:xfrm>
          <a:off x="457200" y="1676400"/>
          <a:ext cx="7467600" cy="4613365"/>
        </p:xfrm>
        <a:graphic>
          <a:graphicData uri="http://schemas.openxmlformats.org/drawingml/2006/table">
            <a:tbl>
              <a:tblPr firstRow="1" bandRow="1">
                <a:tableStyleId>{5C22544A-7EE6-4342-B048-85BDC9FD1C3A}</a:tableStyleId>
              </a:tblPr>
              <a:tblGrid>
                <a:gridCol w="1680210"/>
                <a:gridCol w="5787390"/>
              </a:tblGrid>
              <a:tr h="642257">
                <a:tc>
                  <a:txBody>
                    <a:bodyPr/>
                    <a:lstStyle/>
                    <a:p>
                      <a:r>
                        <a:rPr lang="en-US" sz="2000" b="0" dirty="0" smtClean="0">
                          <a:solidFill>
                            <a:schemeClr val="tx1"/>
                          </a:solidFill>
                          <a:latin typeface="Lucida Fax" pitchFamily="18" charset="0"/>
                        </a:rPr>
                        <a:t>19.5%</a:t>
                      </a:r>
                      <a:endParaRPr lang="en-US" sz="2000" b="0" dirty="0">
                        <a:solidFill>
                          <a:schemeClr val="tx1"/>
                        </a:solidFill>
                        <a:latin typeface="Lucida Fax" pitchFamily="18" charset="0"/>
                      </a:endParaRPr>
                    </a:p>
                  </a:txBody>
                  <a:tcPr/>
                </a:tc>
                <a:tc>
                  <a:txBody>
                    <a:bodyPr/>
                    <a:lstStyle/>
                    <a:p>
                      <a:r>
                        <a:rPr lang="en-US" sz="2000" b="0" dirty="0" smtClean="0">
                          <a:solidFill>
                            <a:schemeClr val="tx1"/>
                          </a:solidFill>
                          <a:latin typeface="Lucida Fax" pitchFamily="18" charset="0"/>
                        </a:rPr>
                        <a:t>SAFE ZONE, MINIMUM</a:t>
                      </a:r>
                      <a:r>
                        <a:rPr lang="en-US" sz="2000" b="0" baseline="0" dirty="0" smtClean="0">
                          <a:solidFill>
                            <a:schemeClr val="tx1"/>
                          </a:solidFill>
                          <a:latin typeface="Lucida Fax" pitchFamily="18" charset="0"/>
                        </a:rPr>
                        <a:t> FOR SAFE ENTRY</a:t>
                      </a:r>
                    </a:p>
                  </a:txBody>
                  <a:tcPr/>
                </a:tc>
              </a:tr>
              <a:tr h="642257">
                <a:tc>
                  <a:txBody>
                    <a:bodyPr/>
                    <a:lstStyle/>
                    <a:p>
                      <a:r>
                        <a:rPr lang="en-US" sz="2000" dirty="0" smtClean="0">
                          <a:latin typeface="Lucida Fax" pitchFamily="18" charset="0"/>
                        </a:rPr>
                        <a:t>15-19%</a:t>
                      </a:r>
                      <a:endParaRPr lang="en-US" sz="2000" dirty="0">
                        <a:latin typeface="Lucida Fax" pitchFamily="18" charset="0"/>
                      </a:endParaRPr>
                    </a:p>
                  </a:txBody>
                  <a:tcPr/>
                </a:tc>
                <a:tc>
                  <a:txBody>
                    <a:bodyPr/>
                    <a:lstStyle/>
                    <a:p>
                      <a:r>
                        <a:rPr lang="en-US" sz="2000" dirty="0" smtClean="0">
                          <a:latin typeface="Lucida Fax" pitchFamily="18" charset="0"/>
                        </a:rPr>
                        <a:t>DECREASED</a:t>
                      </a:r>
                      <a:r>
                        <a:rPr lang="en-US" sz="2000" baseline="0" dirty="0" smtClean="0">
                          <a:latin typeface="Lucida Fax" pitchFamily="18" charset="0"/>
                        </a:rPr>
                        <a:t> ABILITY </a:t>
                      </a:r>
                      <a:r>
                        <a:rPr lang="en-US" sz="2000" baseline="0" smtClean="0">
                          <a:latin typeface="Lucida Fax" pitchFamily="18" charset="0"/>
                        </a:rPr>
                        <a:t>TO WORK.</a:t>
                      </a:r>
                      <a:endParaRPr lang="en-US" sz="2000" baseline="0" dirty="0" smtClean="0">
                        <a:latin typeface="Lucida Fax" pitchFamily="18" charset="0"/>
                      </a:endParaRPr>
                    </a:p>
                    <a:p>
                      <a:endParaRPr lang="en-US" sz="2000" dirty="0">
                        <a:latin typeface="Lucida Fax" pitchFamily="18" charset="0"/>
                      </a:endParaRPr>
                    </a:p>
                  </a:txBody>
                  <a:tcPr/>
                </a:tc>
              </a:tr>
              <a:tr h="642257">
                <a:tc>
                  <a:txBody>
                    <a:bodyPr/>
                    <a:lstStyle/>
                    <a:p>
                      <a:r>
                        <a:rPr lang="en-US" sz="2000" dirty="0" smtClean="0">
                          <a:latin typeface="Lucida Fax" pitchFamily="18" charset="0"/>
                        </a:rPr>
                        <a:t>12-14</a:t>
                      </a:r>
                      <a:r>
                        <a:rPr lang="en-US" sz="2000" baseline="0" dirty="0" smtClean="0">
                          <a:latin typeface="Lucida Fax" pitchFamily="18" charset="0"/>
                        </a:rPr>
                        <a:t> %</a:t>
                      </a:r>
                      <a:endParaRPr lang="en-US" sz="2000" dirty="0">
                        <a:latin typeface="Lucida Fax" pitchFamily="18" charset="0"/>
                      </a:endParaRPr>
                    </a:p>
                  </a:txBody>
                  <a:tcPr/>
                </a:tc>
                <a:tc>
                  <a:txBody>
                    <a:bodyPr/>
                    <a:lstStyle/>
                    <a:p>
                      <a:r>
                        <a:rPr lang="en-US" sz="2000" dirty="0" smtClean="0">
                          <a:latin typeface="Lucida Fax" pitchFamily="18" charset="0"/>
                        </a:rPr>
                        <a:t>RESPIRATION INCREASES. POOR JUDGMENT</a:t>
                      </a:r>
                      <a:endParaRPr lang="en-US" sz="2000" dirty="0">
                        <a:latin typeface="Lucida Fax" pitchFamily="18" charset="0"/>
                      </a:endParaRPr>
                    </a:p>
                  </a:txBody>
                  <a:tcPr/>
                </a:tc>
              </a:tr>
              <a:tr h="642257">
                <a:tc>
                  <a:txBody>
                    <a:bodyPr/>
                    <a:lstStyle/>
                    <a:p>
                      <a:r>
                        <a:rPr lang="en-US" sz="2000" dirty="0" smtClean="0">
                          <a:latin typeface="Lucida Fax" pitchFamily="18" charset="0"/>
                        </a:rPr>
                        <a:t>10-12%</a:t>
                      </a:r>
                      <a:endParaRPr lang="en-US" sz="2000" dirty="0">
                        <a:latin typeface="Lucida Fax" pitchFamily="18" charset="0"/>
                      </a:endParaRPr>
                    </a:p>
                  </a:txBody>
                  <a:tcPr/>
                </a:tc>
                <a:tc>
                  <a:txBody>
                    <a:bodyPr/>
                    <a:lstStyle/>
                    <a:p>
                      <a:r>
                        <a:rPr lang="en-US" sz="2000" dirty="0" smtClean="0">
                          <a:latin typeface="Lucida Fax" pitchFamily="18" charset="0"/>
                        </a:rPr>
                        <a:t>RESPIRATION INCREASES. LIPS BLUE</a:t>
                      </a:r>
                      <a:endParaRPr lang="en-US" sz="2000" dirty="0">
                        <a:latin typeface="Lucida Fax" pitchFamily="18" charset="0"/>
                      </a:endParaRPr>
                    </a:p>
                  </a:txBody>
                  <a:tcPr/>
                </a:tc>
              </a:tr>
              <a:tr h="642257">
                <a:tc>
                  <a:txBody>
                    <a:bodyPr/>
                    <a:lstStyle/>
                    <a:p>
                      <a:r>
                        <a:rPr lang="en-US" sz="2000" dirty="0" smtClean="0">
                          <a:latin typeface="Lucida Fax" pitchFamily="18" charset="0"/>
                        </a:rPr>
                        <a:t>8-10%</a:t>
                      </a:r>
                      <a:endParaRPr lang="en-US" sz="2000" dirty="0">
                        <a:latin typeface="Lucida Fax" pitchFamily="18" charset="0"/>
                      </a:endParaRPr>
                    </a:p>
                  </a:txBody>
                  <a:tcPr/>
                </a:tc>
                <a:tc>
                  <a:txBody>
                    <a:bodyPr/>
                    <a:lstStyle/>
                    <a:p>
                      <a:r>
                        <a:rPr lang="en-US" sz="2000" dirty="0" smtClean="0">
                          <a:latin typeface="Lucida Fax" pitchFamily="18" charset="0"/>
                        </a:rPr>
                        <a:t>MENTAL FAILURE, UNCONSCIOUSNESS, VOMITING, NAUSEA</a:t>
                      </a:r>
                      <a:endParaRPr lang="en-US" sz="2000" dirty="0">
                        <a:latin typeface="Lucida Fax" pitchFamily="18" charset="0"/>
                      </a:endParaRPr>
                    </a:p>
                  </a:txBody>
                  <a:tcPr/>
                </a:tc>
              </a:tr>
              <a:tr h="642257">
                <a:tc>
                  <a:txBody>
                    <a:bodyPr/>
                    <a:lstStyle/>
                    <a:p>
                      <a:r>
                        <a:rPr lang="en-US" sz="2000" dirty="0" smtClean="0">
                          <a:latin typeface="Lucida Fax" pitchFamily="18" charset="0"/>
                        </a:rPr>
                        <a:t>6-8%</a:t>
                      </a:r>
                      <a:endParaRPr lang="en-US" sz="2000" dirty="0">
                        <a:latin typeface="Lucida Fax" pitchFamily="18" charset="0"/>
                      </a:endParaRPr>
                    </a:p>
                  </a:txBody>
                  <a:tcPr/>
                </a:tc>
                <a:tc>
                  <a:txBody>
                    <a:bodyPr/>
                    <a:lstStyle/>
                    <a:p>
                      <a:r>
                        <a:rPr lang="en-US" sz="2000" dirty="0" smtClean="0">
                          <a:latin typeface="Lucida Fax" pitchFamily="18" charset="0"/>
                        </a:rPr>
                        <a:t>DIFFICULT BREATHING, DEATH</a:t>
                      </a:r>
                      <a:r>
                        <a:rPr lang="en-US" sz="2000" baseline="0" dirty="0" smtClean="0">
                          <a:latin typeface="Lucida Fax" pitchFamily="18" charset="0"/>
                        </a:rPr>
                        <a:t> IN MINUTES</a:t>
                      </a:r>
                      <a:endParaRPr lang="en-US" sz="2000" dirty="0">
                        <a:latin typeface="Lucida Fax" pitchFamily="18" charset="0"/>
                      </a:endParaRPr>
                    </a:p>
                  </a:txBody>
                  <a:tcPr/>
                </a:tc>
              </a:tr>
              <a:tr h="642257">
                <a:tc>
                  <a:txBody>
                    <a:bodyPr/>
                    <a:lstStyle/>
                    <a:p>
                      <a:r>
                        <a:rPr lang="en-US" sz="2000" dirty="0" smtClean="0">
                          <a:latin typeface="Lucida Fax" pitchFamily="18" charset="0"/>
                        </a:rPr>
                        <a:t>4-6%</a:t>
                      </a:r>
                      <a:endParaRPr lang="en-US" sz="2000" dirty="0">
                        <a:latin typeface="Lucida Fax" pitchFamily="18" charset="0"/>
                      </a:endParaRPr>
                    </a:p>
                  </a:txBody>
                  <a:tcPr/>
                </a:tc>
                <a:tc>
                  <a:txBody>
                    <a:bodyPr/>
                    <a:lstStyle/>
                    <a:p>
                      <a:r>
                        <a:rPr lang="en-US" sz="2000" dirty="0" smtClean="0">
                          <a:latin typeface="Lucida Fax" pitchFamily="18" charset="0"/>
                        </a:rPr>
                        <a:t>COMA IN 40 SECONDS, DEATH</a:t>
                      </a:r>
                      <a:endParaRPr lang="en-US" sz="2000" dirty="0">
                        <a:latin typeface="Lucida Fax" pitchFamily="18" charset="0"/>
                      </a:endParaRPr>
                    </a:p>
                  </a:txBody>
                  <a:tcPr/>
                </a:tc>
              </a:tr>
            </a:tbl>
          </a:graphicData>
        </a:graphic>
      </p:graphicFrame>
    </p:spTree>
    <p:extLst>
      <p:ext uri="{BB962C8B-B14F-4D97-AF65-F5344CB8AC3E}">
        <p14:creationId xmlns:p14="http://schemas.microsoft.com/office/powerpoint/2010/main" val="166651978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562599"/>
          </a:xfrm>
        </p:spPr>
        <p:txBody>
          <a:bodyPr>
            <a:normAutofit/>
          </a:bodyPr>
          <a:lstStyle/>
          <a:p>
            <a:r>
              <a:rPr lang="en-US" sz="2400" b="1" u="sng" dirty="0" smtClean="0">
                <a:latin typeface="Lucida Fax" pitchFamily="18" charset="0"/>
              </a:rPr>
              <a:t>OXYGEN ENRICHED ATMOSPHERE</a:t>
            </a:r>
          </a:p>
          <a:p>
            <a:pPr marL="342900" indent="-342900">
              <a:buFont typeface="Wingdings" pitchFamily="2" charset="2"/>
              <a:buChar char="q"/>
            </a:pPr>
            <a:r>
              <a:rPr lang="en-US" sz="2400" dirty="0" smtClean="0">
                <a:latin typeface="Lucida Fax" pitchFamily="18" charset="0"/>
              </a:rPr>
              <a:t> OXYGEN LEVEL ABOVE 23.5%</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CAUSES FLAMMABLE AND COMBUSTIBLE MATERIALS TO BURN VIOLENTLY WHEN IGNITED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NEVER USE PURE OXYGEN TO VENTILATE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NEVER STORE OR PLACE COMPRESSED TANKS IN A CONFINED SPACE</a:t>
            </a:r>
            <a:endParaRPr lang="en-US" sz="2400" dirty="0">
              <a:latin typeface="Lucida Fax" pitchFamily="18" charset="0"/>
            </a:endParaRPr>
          </a:p>
        </p:txBody>
      </p:sp>
      <p:sp>
        <p:nvSpPr>
          <p:cNvPr id="3" name="Title 2"/>
          <p:cNvSpPr>
            <a:spLocks noGrp="1"/>
          </p:cNvSpPr>
          <p:nvPr>
            <p:ph type="ctrTitle"/>
          </p:nvPr>
        </p:nvSpPr>
        <p:spPr>
          <a:xfrm>
            <a:off x="152400" y="152400"/>
            <a:ext cx="8915400" cy="725383"/>
          </a:xfrm>
        </p:spPr>
        <p:txBody>
          <a:bodyPr/>
          <a:lstStyle/>
          <a:p>
            <a:pPr marL="182880" indent="0">
              <a:buNone/>
            </a:pPr>
            <a:r>
              <a:rPr lang="en-US" sz="4000" u="sng" dirty="0" smtClean="0">
                <a:latin typeface="Bodoni MT Black" pitchFamily="18" charset="0"/>
              </a:rPr>
              <a:t>CONFINED SPACE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4114800"/>
            <a:ext cx="3609975" cy="2505075"/>
          </a:xfrm>
          <a:prstGeom prst="rect">
            <a:avLst/>
          </a:prstGeom>
        </p:spPr>
      </p:pic>
    </p:spTree>
    <p:extLst>
      <p:ext uri="{BB962C8B-B14F-4D97-AF65-F5344CB8AC3E}">
        <p14:creationId xmlns:p14="http://schemas.microsoft.com/office/powerpoint/2010/main" val="20973538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562599"/>
          </a:xfrm>
        </p:spPr>
        <p:txBody>
          <a:bodyPr>
            <a:normAutofit/>
          </a:bodyPr>
          <a:lstStyle/>
          <a:p>
            <a:r>
              <a:rPr lang="en-US" sz="2400" b="1" u="sng" dirty="0" smtClean="0">
                <a:latin typeface="Lucida Fax" pitchFamily="18" charset="0"/>
              </a:rPr>
              <a:t>GENERAL HAZARDS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LIMITED ACCESS &amp; EGRESS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LIMITED ILLUMINATION AND VENTILATION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SLIP AND FALL ON WET SURFACE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HIGH TEMPURATURE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POISONOUS CREATURES</a:t>
            </a:r>
          </a:p>
          <a:p>
            <a:endParaRPr lang="en-US" sz="2400" dirty="0">
              <a:latin typeface="Lucida Fax" pitchFamily="18" charset="0"/>
            </a:endParaRPr>
          </a:p>
        </p:txBody>
      </p:sp>
      <p:sp>
        <p:nvSpPr>
          <p:cNvPr id="3" name="Title 2"/>
          <p:cNvSpPr>
            <a:spLocks noGrp="1"/>
          </p:cNvSpPr>
          <p:nvPr>
            <p:ph type="ctrTitle"/>
          </p:nvPr>
        </p:nvSpPr>
        <p:spPr>
          <a:xfrm>
            <a:off x="76200" y="152401"/>
            <a:ext cx="8915400" cy="685799"/>
          </a:xfrm>
        </p:spPr>
        <p:txBody>
          <a:bodyPr/>
          <a:lstStyle/>
          <a:p>
            <a:pPr marL="182880" indent="0">
              <a:buNone/>
            </a:pPr>
            <a:r>
              <a:rPr lang="en-US" sz="4000" u="sng" dirty="0">
                <a:latin typeface="Bodoni MT Black" pitchFamily="18" charset="0"/>
              </a:rPr>
              <a:t>CONFINED SPACE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3983182"/>
            <a:ext cx="3153659" cy="23622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983182"/>
            <a:ext cx="3305175" cy="2362200"/>
          </a:xfrm>
          <a:prstGeom prst="rect">
            <a:avLst/>
          </a:prstGeom>
        </p:spPr>
      </p:pic>
    </p:spTree>
    <p:extLst>
      <p:ext uri="{BB962C8B-B14F-4D97-AF65-F5344CB8AC3E}">
        <p14:creationId xmlns:p14="http://schemas.microsoft.com/office/powerpoint/2010/main" val="40187229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15400" cy="5638799"/>
          </a:xfrm>
        </p:spPr>
        <p:txBody>
          <a:bodyPr>
            <a:normAutofit/>
          </a:bodyPr>
          <a:lstStyle/>
          <a:p>
            <a:r>
              <a:rPr lang="en-US" sz="2400" b="1" u="sng" dirty="0" smtClean="0">
                <a:latin typeface="Lucida Fax" pitchFamily="18" charset="0"/>
              </a:rPr>
              <a:t>ENGULFMENT HAZARDS</a:t>
            </a:r>
          </a:p>
          <a:p>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POSSIBILITY OF ENGULFMENT BY FLOODING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WATER OR SEWAGE FLOW</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LOOSE, GRANULAR MATERIALS</a:t>
            </a:r>
            <a:endParaRPr lang="en-US" sz="2400" dirty="0">
              <a:latin typeface="Lucida Fax" pitchFamily="18" charset="0"/>
            </a:endParaRPr>
          </a:p>
        </p:txBody>
      </p:sp>
      <p:sp>
        <p:nvSpPr>
          <p:cNvPr id="3" name="Title 2"/>
          <p:cNvSpPr>
            <a:spLocks noGrp="1"/>
          </p:cNvSpPr>
          <p:nvPr>
            <p:ph type="ctrTitle"/>
          </p:nvPr>
        </p:nvSpPr>
        <p:spPr>
          <a:xfrm>
            <a:off x="76200" y="152400"/>
            <a:ext cx="8915400" cy="685800"/>
          </a:xfrm>
        </p:spPr>
        <p:txBody>
          <a:bodyPr/>
          <a:lstStyle/>
          <a:p>
            <a:pPr marL="182880" indent="0">
              <a:buNone/>
            </a:pPr>
            <a:r>
              <a:rPr lang="en-US" sz="4000" u="sng" dirty="0">
                <a:latin typeface="Bodoni MT Black" pitchFamily="18" charset="0"/>
              </a:rPr>
              <a:t>CONFINED SPACE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810000"/>
            <a:ext cx="3052762"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810000"/>
            <a:ext cx="2971800" cy="2286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810000"/>
            <a:ext cx="2390899" cy="2286000"/>
          </a:xfrm>
          <a:prstGeom prst="rect">
            <a:avLst/>
          </a:prstGeom>
        </p:spPr>
      </p:pic>
    </p:spTree>
    <p:extLst>
      <p:ext uri="{BB962C8B-B14F-4D97-AF65-F5344CB8AC3E}">
        <p14:creationId xmlns:p14="http://schemas.microsoft.com/office/powerpoint/2010/main" val="9241844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638799"/>
          </a:xfrm>
        </p:spPr>
        <p:txBody>
          <a:bodyPr>
            <a:normAutofit/>
          </a:bodyPr>
          <a:lstStyle/>
          <a:p>
            <a:r>
              <a:rPr lang="en-US" sz="2400" b="1" u="sng" dirty="0" smtClean="0">
                <a:latin typeface="Lucida Fax" pitchFamily="18" charset="0"/>
              </a:rPr>
              <a:t>MECHANICAL AND ELECTRICAL HAZARDS</a:t>
            </a:r>
            <a:endParaRPr lang="en-US" sz="2400" b="1" u="sng" dirty="0">
              <a:latin typeface="Lucida Fax" pitchFamily="18" charset="0"/>
            </a:endParaRPr>
          </a:p>
          <a:p>
            <a:pPr marL="342900" indent="-342900">
              <a:buFont typeface="Wingdings" pitchFamily="2" charset="2"/>
              <a:buChar char="q"/>
            </a:pPr>
            <a:r>
              <a:rPr lang="en-US" sz="2400" dirty="0" smtClean="0">
                <a:latin typeface="Lucida Fax" pitchFamily="18" charset="0"/>
              </a:rPr>
              <a:t> UNEXPECTED MOVEMENTS OF MECHANICAL EQUIPMENTS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ELECTRIC SHOCK</a:t>
            </a:r>
            <a:endParaRPr lang="en-US" sz="2400" dirty="0">
              <a:latin typeface="Lucida Fax" pitchFamily="18" charset="0"/>
            </a:endParaRPr>
          </a:p>
        </p:txBody>
      </p:sp>
      <p:sp>
        <p:nvSpPr>
          <p:cNvPr id="3" name="Title 2"/>
          <p:cNvSpPr>
            <a:spLocks noGrp="1"/>
          </p:cNvSpPr>
          <p:nvPr>
            <p:ph type="ctrTitle"/>
          </p:nvPr>
        </p:nvSpPr>
        <p:spPr>
          <a:xfrm>
            <a:off x="152400" y="228600"/>
            <a:ext cx="8991600" cy="761999"/>
          </a:xfrm>
        </p:spPr>
        <p:txBody>
          <a:bodyPr/>
          <a:lstStyle/>
          <a:p>
            <a:pPr marL="182880" indent="0">
              <a:buNone/>
            </a:pPr>
            <a:r>
              <a:rPr lang="en-US" sz="4000" u="sng" dirty="0">
                <a:latin typeface="Bodoni MT Black" pitchFamily="18" charset="0"/>
              </a:rPr>
              <a:t>CONFINED SPACE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581399"/>
            <a:ext cx="3590925" cy="24202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563586"/>
            <a:ext cx="3429000" cy="2420257"/>
          </a:xfrm>
          <a:prstGeom prst="rect">
            <a:avLst/>
          </a:prstGeom>
        </p:spPr>
      </p:pic>
    </p:spTree>
    <p:extLst>
      <p:ext uri="{BB962C8B-B14F-4D97-AF65-F5344CB8AC3E}">
        <p14:creationId xmlns:p14="http://schemas.microsoft.com/office/powerpoint/2010/main" val="21743697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600200"/>
            <a:ext cx="8915400" cy="5105400"/>
          </a:xfrm>
        </p:spPr>
        <p:txBody>
          <a:bodyPr>
            <a:normAutofit lnSpcReduction="10000"/>
          </a:bodyPr>
          <a:lstStyle/>
          <a:p>
            <a:pPr marL="342900" indent="-342900">
              <a:buFont typeface="Wingdings" pitchFamily="2" charset="2"/>
              <a:buChar char="q"/>
            </a:pPr>
            <a:r>
              <a:rPr lang="en-US" sz="2400" dirty="0" smtClean="0">
                <a:latin typeface="Lucida Fax" pitchFamily="18" charset="0"/>
              </a:rPr>
              <a:t> CHECK OXYGEN LEVEL, PERMISSIBLE IS 19.5% TO 23.5%</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CHECK FOR FLAMMABLE GASES, BELOW 10% OF ITS LEL</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CHECK THE CONCENTRATION OF TOXIC GASES AVAILABLE AND MEASURE WITH PPM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VENTILATION AND ILLUMINATION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ISOLATE THE SPACE BEFORE ENTERING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WORKER MUST BE TRAINED AND QULIFIED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PROVIED A SAFETY ATTENDANT OUT SIDE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SUITABLE PPE’S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EXTRA LOW VOLTAGE EQUIPMENTS (24 v)</a:t>
            </a:r>
            <a:endParaRPr lang="en-US" sz="2400" dirty="0">
              <a:latin typeface="Lucida Fax" pitchFamily="18" charset="0"/>
            </a:endParaRPr>
          </a:p>
        </p:txBody>
      </p:sp>
      <p:sp>
        <p:nvSpPr>
          <p:cNvPr id="3" name="Title 2"/>
          <p:cNvSpPr>
            <a:spLocks noGrp="1"/>
          </p:cNvSpPr>
          <p:nvPr>
            <p:ph type="ctrTitle"/>
          </p:nvPr>
        </p:nvSpPr>
        <p:spPr>
          <a:xfrm>
            <a:off x="152400" y="76200"/>
            <a:ext cx="8763000" cy="1371599"/>
          </a:xfrm>
        </p:spPr>
        <p:txBody>
          <a:bodyPr/>
          <a:lstStyle/>
          <a:p>
            <a:pPr marL="182880" indent="0">
              <a:buNone/>
            </a:pPr>
            <a:r>
              <a:rPr lang="en-US" sz="4000" u="sng" dirty="0">
                <a:latin typeface="Bodoni MT Black" pitchFamily="18" charset="0"/>
              </a:rPr>
              <a:t>CONFINED SPACE</a:t>
            </a:r>
            <a:r>
              <a:rPr lang="en-US" sz="4000" u="sng" dirty="0" smtClean="0">
                <a:latin typeface="Bodoni MT Black" pitchFamily="18" charset="0"/>
              </a:rPr>
              <a:t> SAFETY ARREGEMENTS</a:t>
            </a:r>
            <a:endParaRPr lang="en-US" sz="4000" u="sng" dirty="0">
              <a:latin typeface="Bodoni MT Black" pitchFamily="18" charset="0"/>
            </a:endParaRPr>
          </a:p>
        </p:txBody>
      </p:sp>
    </p:spTree>
    <p:extLst>
      <p:ext uri="{BB962C8B-B14F-4D97-AF65-F5344CB8AC3E}">
        <p14:creationId xmlns:p14="http://schemas.microsoft.com/office/powerpoint/2010/main" val="25899051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524000"/>
            <a:ext cx="8915400" cy="5181599"/>
          </a:xfrm>
        </p:spPr>
        <p:txBody>
          <a:bodyPr>
            <a:normAutofit/>
          </a:bodyPr>
          <a:lstStyle/>
          <a:p>
            <a:pPr marL="342900" indent="-342900">
              <a:buFont typeface="Wingdings" pitchFamily="2" charset="2"/>
              <a:buChar char="q"/>
            </a:pPr>
            <a:r>
              <a:rPr lang="en-US" sz="2400" dirty="0" smtClean="0">
                <a:latin typeface="Lucida Fax" pitchFamily="18" charset="0"/>
              </a:rPr>
              <a:t> PERSONAL ENTRY/ EXIT LOG SHEET SHALL BE MAINTAINED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FOR COLUMNS, TANKS AND OTHER SLUDGE CONTAMINATED CONFINED SPACES, FIRST ENTRY SHALL BE WITH AIRLINE RESPIRATOR ONLY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ALL MAN WAYS SHALL BE BARRICADED AND </a:t>
            </a:r>
            <a:r>
              <a:rPr lang="en-US" sz="2400" u="sng" dirty="0" smtClean="0">
                <a:latin typeface="Lucida Fax" pitchFamily="18" charset="0"/>
              </a:rPr>
              <a:t>NO ENTRY WITH OUT PERMIT </a:t>
            </a:r>
            <a:r>
              <a:rPr lang="en-US" sz="2400" dirty="0" smtClean="0">
                <a:latin typeface="Lucida Fax" pitchFamily="18" charset="0"/>
              </a:rPr>
              <a:t>SIGN SHALL BE POSTED</a:t>
            </a:r>
            <a:endParaRPr lang="en-US" sz="2400" dirty="0">
              <a:latin typeface="Lucida Fax" pitchFamily="18" charset="0"/>
            </a:endParaRPr>
          </a:p>
        </p:txBody>
      </p:sp>
      <p:sp>
        <p:nvSpPr>
          <p:cNvPr id="3" name="Title 2"/>
          <p:cNvSpPr>
            <a:spLocks noGrp="1"/>
          </p:cNvSpPr>
          <p:nvPr>
            <p:ph type="ctrTitle"/>
          </p:nvPr>
        </p:nvSpPr>
        <p:spPr>
          <a:xfrm>
            <a:off x="152400" y="24741"/>
            <a:ext cx="8534400" cy="1346860"/>
          </a:xfrm>
        </p:spPr>
        <p:txBody>
          <a:bodyPr/>
          <a:lstStyle/>
          <a:p>
            <a:pPr marL="182880" indent="0">
              <a:buNone/>
            </a:pPr>
            <a:r>
              <a:rPr lang="en-US" sz="4000" u="sng" dirty="0">
                <a:latin typeface="Bodoni MT Black" pitchFamily="18" charset="0"/>
              </a:rPr>
              <a:t>CONFINED SPACE SAFETY ARREGEMENTS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82" y="4419600"/>
            <a:ext cx="1866900" cy="22288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419600"/>
            <a:ext cx="3076575" cy="22288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4419600"/>
            <a:ext cx="2133600" cy="2228850"/>
          </a:xfrm>
          <a:prstGeom prst="rect">
            <a:avLst/>
          </a:prstGeom>
        </p:spPr>
      </p:pic>
    </p:spTree>
    <p:extLst>
      <p:ext uri="{BB962C8B-B14F-4D97-AF65-F5344CB8AC3E}">
        <p14:creationId xmlns:p14="http://schemas.microsoft.com/office/powerpoint/2010/main" val="11305917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676400"/>
            <a:ext cx="8915400" cy="5105399"/>
          </a:xfrm>
        </p:spPr>
        <p:txBody>
          <a:bodyPr>
            <a:normAutofit/>
          </a:bodyPr>
          <a:lstStyle/>
          <a:p>
            <a:r>
              <a:rPr lang="en-IN" sz="2400" b="1" u="sng" dirty="0" smtClean="0">
                <a:latin typeface="Lucida Fax" panose="02060602050505020204" pitchFamily="18" charset="0"/>
              </a:rPr>
              <a:t>MECHANICAL VENTILATION</a:t>
            </a:r>
            <a:endParaRPr lang="en-IN" sz="2400" b="1" u="sng" dirty="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a:t>
            </a:r>
            <a:r>
              <a:rPr lang="en-IN" sz="2400" smtClean="0">
                <a:latin typeface="Lucida Fax" panose="02060602050505020204" pitchFamily="18" charset="0"/>
              </a:rPr>
              <a:t>BY USING </a:t>
            </a:r>
            <a:r>
              <a:rPr lang="en-IN" sz="2400" dirty="0" smtClean="0">
                <a:latin typeface="Lucida Fax" panose="02060602050505020204" pitchFamily="18" charset="0"/>
              </a:rPr>
              <a:t>FILTERED COMPRESSED AIR</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BY USING A BLOWER FAN </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BY USING AN EXHAUST FAN</a:t>
            </a:r>
          </a:p>
          <a:p>
            <a:pPr marL="342900" indent="-342900">
              <a:buFont typeface="Wingdings" panose="05000000000000000000" pitchFamily="2" charset="2"/>
              <a:buChar char="q"/>
            </a:pPr>
            <a:endParaRPr lang="en-IN" sz="2400" dirty="0">
              <a:latin typeface="Lucida Fax" panose="02060602050505020204" pitchFamily="18" charset="0"/>
            </a:endParaRPr>
          </a:p>
        </p:txBody>
      </p:sp>
      <p:sp>
        <p:nvSpPr>
          <p:cNvPr id="3" name="Title 2"/>
          <p:cNvSpPr>
            <a:spLocks noGrp="1"/>
          </p:cNvSpPr>
          <p:nvPr>
            <p:ph type="ctrTitle"/>
          </p:nvPr>
        </p:nvSpPr>
        <p:spPr>
          <a:xfrm>
            <a:off x="76200" y="67118"/>
            <a:ext cx="8610600" cy="1380681"/>
          </a:xfrm>
        </p:spPr>
        <p:txBody>
          <a:bodyPr/>
          <a:lstStyle/>
          <a:p>
            <a:pPr marL="182880" indent="0">
              <a:buNone/>
            </a:pPr>
            <a:r>
              <a:rPr lang="en-US" sz="4000" u="sng" dirty="0">
                <a:latin typeface="Bodoni MT Black" pitchFamily="18" charset="0"/>
              </a:rPr>
              <a:t>CONFINED SPACE SAFETY ARREGEMENTS</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2438400" cy="18097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646742"/>
            <a:ext cx="2828925" cy="16192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4800600"/>
            <a:ext cx="2828925" cy="18097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828" y="4800600"/>
            <a:ext cx="2447344" cy="1809750"/>
          </a:xfrm>
          <a:prstGeom prst="rect">
            <a:avLst/>
          </a:prstGeom>
        </p:spPr>
      </p:pic>
    </p:spTree>
    <p:extLst>
      <p:ext uri="{BB962C8B-B14F-4D97-AF65-F5344CB8AC3E}">
        <p14:creationId xmlns:p14="http://schemas.microsoft.com/office/powerpoint/2010/main" val="391857098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normAutofit/>
          </a:bodyPr>
          <a:lstStyle/>
          <a:p>
            <a:endParaRPr lang="en-US" sz="2400" b="1" u="sng" dirty="0" smtClean="0">
              <a:latin typeface="Lucida Fax" pitchFamily="18" charset="0"/>
            </a:endParaRPr>
          </a:p>
          <a:p>
            <a:r>
              <a:rPr lang="en-US" sz="2400" b="1" u="sng" dirty="0" smtClean="0">
                <a:latin typeface="Lucida Fax" pitchFamily="18" charset="0"/>
              </a:rPr>
              <a:t>WHO IS ENTRANT</a:t>
            </a:r>
          </a:p>
          <a:p>
            <a:endParaRPr lang="en-US" sz="2400" b="1" u="sng" dirty="0" smtClean="0">
              <a:latin typeface="Lucida Fax" pitchFamily="18" charset="0"/>
            </a:endParaRPr>
          </a:p>
          <a:p>
            <a:r>
              <a:rPr lang="en-US" sz="2400" dirty="0" smtClean="0">
                <a:latin typeface="Lucida Fax" pitchFamily="18" charset="0"/>
              </a:rPr>
              <a:t>THE EMPLOYEE WHO WILL PHYSICALLY ENTER THE CONFINED SPACE TO PERFORM THE WORK.WHO MUST BE TRAINED AND EXPERIENCED PERSON.</a:t>
            </a:r>
          </a:p>
          <a:p>
            <a:endParaRPr lang="en-US" sz="2400" dirty="0">
              <a:latin typeface="Lucida Fax" pitchFamily="18" charset="0"/>
            </a:endParaRPr>
          </a:p>
          <a:p>
            <a:endParaRPr lang="en-US" sz="2400" dirty="0" smtClean="0">
              <a:latin typeface="Lucida Fax" pitchFamily="18" charset="0"/>
            </a:endParaRPr>
          </a:p>
          <a:p>
            <a:endParaRPr lang="en-US" sz="2400" dirty="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76200" y="152401"/>
            <a:ext cx="8534400" cy="762000"/>
          </a:xfrm>
        </p:spPr>
        <p:txBody>
          <a:bodyPr/>
          <a:lstStyle/>
          <a:p>
            <a:pPr marL="182880" indent="0">
              <a:buNone/>
            </a:pPr>
            <a:r>
              <a:rPr lang="en-US" sz="4000" u="sng" dirty="0">
                <a:latin typeface="Bodoni MT Black" pitchFamily="18" charset="0"/>
              </a:rPr>
              <a:t>CONFINED SPACE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397" y="4055693"/>
            <a:ext cx="2819400" cy="25980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581399"/>
            <a:ext cx="2410161" cy="3053515"/>
          </a:xfrm>
          <a:prstGeom prst="rect">
            <a:avLst/>
          </a:prstGeom>
        </p:spPr>
      </p:pic>
    </p:spTree>
    <p:extLst>
      <p:ext uri="{BB962C8B-B14F-4D97-AF65-F5344CB8AC3E}">
        <p14:creationId xmlns:p14="http://schemas.microsoft.com/office/powerpoint/2010/main" val="376223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714999"/>
          </a:xfrm>
        </p:spPr>
        <p:txBody>
          <a:bodyPr>
            <a:normAutofit/>
          </a:bodyPr>
          <a:lstStyle/>
          <a:p>
            <a:r>
              <a:rPr lang="en-IN" sz="2400" b="1" dirty="0" smtClean="0">
                <a:latin typeface="Lucida Fax" panose="02060602050505020204" pitchFamily="18" charset="0"/>
              </a:rPr>
              <a:t> </a:t>
            </a:r>
            <a:r>
              <a:rPr lang="en-IN" sz="2400" b="1" u="sng" dirty="0" smtClean="0">
                <a:latin typeface="Lucida Fax" panose="02060602050505020204" pitchFamily="18" charset="0"/>
              </a:rPr>
              <a:t>INCIPIENT STAGE</a:t>
            </a:r>
            <a:endParaRPr lang="en-IN" sz="2400" b="1" dirty="0" smtClean="0">
              <a:latin typeface="Lucida Fax" panose="02060602050505020204" pitchFamily="18" charset="0"/>
            </a:endParaRPr>
          </a:p>
          <a:p>
            <a:r>
              <a:rPr lang="en-IN" sz="2400" dirty="0" smtClean="0">
                <a:latin typeface="Lucida Fax" panose="02060602050505020204" pitchFamily="18" charset="0"/>
              </a:rPr>
              <a:t>INVISIBLE PRODUCTS OF COMBUSTION GIVEN OFF, NO VISIBLE SMOKE, FLAAME OR HEAT.</a:t>
            </a:r>
          </a:p>
          <a:p>
            <a:r>
              <a:rPr lang="en-IN" sz="2400" b="1" u="sng" dirty="0" smtClean="0">
                <a:latin typeface="Lucida Fax" panose="02060602050505020204" pitchFamily="18" charset="0"/>
              </a:rPr>
              <a:t>SMOULDRING STAGE</a:t>
            </a:r>
          </a:p>
          <a:p>
            <a:r>
              <a:rPr lang="en-IN" sz="2400" u="sng" dirty="0">
                <a:latin typeface="Lucida Fax" panose="02060602050505020204" pitchFamily="18" charset="0"/>
              </a:rPr>
              <a:t> </a:t>
            </a:r>
            <a:r>
              <a:rPr lang="en-IN" sz="2400" dirty="0" smtClean="0">
                <a:latin typeface="Lucida Fax" panose="02060602050505020204" pitchFamily="18" charset="0"/>
              </a:rPr>
              <a:t>COMBUSTION PRODUCTS NOW VISIBLE AS SMOKE. FLAME OR HEAT STILL NOT PRESENT.</a:t>
            </a:r>
          </a:p>
          <a:p>
            <a:r>
              <a:rPr lang="en-IN" sz="2400" b="1" u="sng" smtClean="0">
                <a:latin typeface="Lucida Fax" panose="02060602050505020204" pitchFamily="18" charset="0"/>
              </a:rPr>
              <a:t>FLAME STAGE</a:t>
            </a:r>
            <a:endParaRPr lang="en-IN" sz="2400" b="1" u="sng" dirty="0" smtClean="0">
              <a:latin typeface="Lucida Fax" panose="02060602050505020204" pitchFamily="18" charset="0"/>
            </a:endParaRPr>
          </a:p>
          <a:p>
            <a:r>
              <a:rPr lang="en-IN" sz="2400" dirty="0" smtClean="0">
                <a:latin typeface="Lucida Fax" panose="02060602050505020204" pitchFamily="18" charset="0"/>
              </a:rPr>
              <a:t>ACTUAL FIRE NOW EXITS</a:t>
            </a:r>
          </a:p>
          <a:p>
            <a:r>
              <a:rPr lang="en-IN" sz="2400" b="1" u="sng" dirty="0" smtClean="0">
                <a:latin typeface="Lucida Fax" panose="02060602050505020204" pitchFamily="18" charset="0"/>
              </a:rPr>
              <a:t>HEAT STAGE </a:t>
            </a:r>
          </a:p>
          <a:p>
            <a:r>
              <a:rPr lang="en-IN" sz="2400" dirty="0" smtClean="0">
                <a:latin typeface="Lucida Fax" panose="02060602050505020204" pitchFamily="18" charset="0"/>
              </a:rPr>
              <a:t>UNCONTROLLED HEAT AND IT IS RAPIDLY EXPANDING IN SPACE</a:t>
            </a:r>
            <a:endParaRPr lang="en-IN" sz="2400" dirty="0">
              <a:latin typeface="Lucida Fax" panose="02060602050505020204" pitchFamily="18" charset="0"/>
            </a:endParaRPr>
          </a:p>
        </p:txBody>
      </p:sp>
      <p:sp>
        <p:nvSpPr>
          <p:cNvPr id="3" name="Title 2"/>
          <p:cNvSpPr>
            <a:spLocks noGrp="1"/>
          </p:cNvSpPr>
          <p:nvPr>
            <p:ph type="ctrTitle"/>
          </p:nvPr>
        </p:nvSpPr>
        <p:spPr>
          <a:xfrm>
            <a:off x="704624" y="76200"/>
            <a:ext cx="7175351" cy="914400"/>
          </a:xfrm>
        </p:spPr>
        <p:txBody>
          <a:bodyPr/>
          <a:lstStyle/>
          <a:p>
            <a:pPr marL="182880" indent="0">
              <a:buNone/>
            </a:pPr>
            <a:r>
              <a:rPr lang="en-IN" sz="4000" u="sng" dirty="0">
                <a:latin typeface="Bodoni MT Black" panose="02070A03080606020203" pitchFamily="18" charset="0"/>
              </a:rPr>
              <a:t>STAGES OF FIRE</a:t>
            </a:r>
            <a:endParaRPr lang="en-IN" sz="4000" dirty="0">
              <a:latin typeface="Bodoni MT Black" panose="02070A03080606020203" pitchFamily="18" charset="0"/>
            </a:endParaRPr>
          </a:p>
        </p:txBody>
      </p:sp>
    </p:spTree>
    <p:extLst>
      <p:ext uri="{BB962C8B-B14F-4D97-AF65-F5344CB8AC3E}">
        <p14:creationId xmlns:p14="http://schemas.microsoft.com/office/powerpoint/2010/main" val="42637580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143000"/>
            <a:ext cx="8915400" cy="5562600"/>
          </a:xfrm>
        </p:spPr>
        <p:txBody>
          <a:bodyPr>
            <a:normAutofit/>
          </a:bodyPr>
          <a:lstStyle/>
          <a:p>
            <a:endParaRPr lang="en-US" sz="2400" b="1" u="sng" dirty="0" smtClean="0">
              <a:latin typeface="Lucida Fax" pitchFamily="18" charset="0"/>
            </a:endParaRPr>
          </a:p>
          <a:p>
            <a:r>
              <a:rPr lang="en-US" sz="2400" b="1" u="sng" dirty="0" smtClean="0">
                <a:latin typeface="Lucida Fax" pitchFamily="18" charset="0"/>
              </a:rPr>
              <a:t>WHO IS HOLE WATCHER/ SAFETY ATTENDANT</a:t>
            </a:r>
          </a:p>
          <a:p>
            <a:endParaRPr lang="en-US" sz="2400" b="1" u="sng" dirty="0" smtClean="0">
              <a:latin typeface="Lucida Fax" pitchFamily="18" charset="0"/>
            </a:endParaRPr>
          </a:p>
          <a:p>
            <a:r>
              <a:rPr lang="en-US" sz="2400" dirty="0">
                <a:latin typeface="Lucida Fax" pitchFamily="18" charset="0"/>
              </a:rPr>
              <a:t> </a:t>
            </a:r>
            <a:r>
              <a:rPr lang="en-US" sz="2400" dirty="0" smtClean="0">
                <a:latin typeface="Lucida Fax" pitchFamily="18" charset="0"/>
              </a:rPr>
              <a:t>THE ATTENDANT IS THE PERSON STAMP OUTSIDE THE CONFINED SPACE AND IS RESPONSIBLE FOR ASSISTING THE ENTRANT IN EXTING THE CONFINED SPACE AND CALLING FOR EMERGENCY ASSISTANCE WHILE REQUIRED</a:t>
            </a:r>
            <a:endParaRPr lang="en-US" sz="2400" dirty="0">
              <a:latin typeface="Lucida Fax" pitchFamily="18" charset="0"/>
            </a:endParaRPr>
          </a:p>
        </p:txBody>
      </p:sp>
      <p:sp>
        <p:nvSpPr>
          <p:cNvPr id="3" name="Title 2"/>
          <p:cNvSpPr>
            <a:spLocks noGrp="1"/>
          </p:cNvSpPr>
          <p:nvPr>
            <p:ph type="ctrTitle"/>
          </p:nvPr>
        </p:nvSpPr>
        <p:spPr>
          <a:xfrm>
            <a:off x="76200" y="152401"/>
            <a:ext cx="8915400" cy="761999"/>
          </a:xfrm>
        </p:spPr>
        <p:txBody>
          <a:bodyPr/>
          <a:lstStyle/>
          <a:p>
            <a:pPr marL="182880" indent="0">
              <a:buNone/>
            </a:pPr>
            <a:r>
              <a:rPr lang="en-US" sz="4000" u="sng" dirty="0">
                <a:latin typeface="Bodoni MT Black" pitchFamily="18" charset="0"/>
              </a:rPr>
              <a:t>CONFINED SPACE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4320638"/>
            <a:ext cx="3305174" cy="23849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4320638"/>
            <a:ext cx="2410161" cy="2384962"/>
          </a:xfrm>
          <a:prstGeom prst="rect">
            <a:avLst/>
          </a:prstGeom>
        </p:spPr>
      </p:pic>
    </p:spTree>
    <p:extLst>
      <p:ext uri="{BB962C8B-B14F-4D97-AF65-F5344CB8AC3E}">
        <p14:creationId xmlns:p14="http://schemas.microsoft.com/office/powerpoint/2010/main" val="10820966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5000"/>
          </a:xfrm>
        </p:spPr>
        <p:txBody>
          <a:bodyPr>
            <a:normAutofit fontScale="92500"/>
          </a:bodyPr>
          <a:lstStyle/>
          <a:p>
            <a:pPr marL="342900" indent="-342900">
              <a:buFont typeface="Wingdings" panose="05000000000000000000" pitchFamily="2" charset="2"/>
              <a:buChar char="q"/>
            </a:pPr>
            <a:r>
              <a:rPr lang="en-IN" sz="2400" dirty="0" smtClean="0">
                <a:latin typeface="Lucida Fax" panose="02060602050505020204" pitchFamily="18" charset="0"/>
              </a:rPr>
              <a:t> CHECK OXYGEN LEVEL</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CHECK FLAMMABLE GASES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CHECK TOXIC GASES</a:t>
            </a:r>
          </a:p>
          <a:p>
            <a:pPr marL="342900" indent="-342900">
              <a:buFont typeface="Wingdings" panose="05000000000000000000" pitchFamily="2" charset="2"/>
              <a:buChar char="q"/>
            </a:pPr>
            <a:r>
              <a:rPr lang="en-US" sz="2400" dirty="0" smtClean="0">
                <a:latin typeface="Lucida Fax" pitchFamily="18" charset="0"/>
              </a:rPr>
              <a:t> PERSONAL ENTRY/ EXIT LOG SHEET SHALL BE MAINTAINED</a:t>
            </a:r>
            <a:endParaRPr lang="en-IN" sz="2400" dirty="0" smtClean="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PERMIT AVAIABLE ON LOCATION </a:t>
            </a:r>
            <a:r>
              <a:rPr lang="en-IN" sz="2400" smtClean="0">
                <a:latin typeface="Lucida Fax" panose="02060602050505020204" pitchFamily="18" charset="0"/>
              </a:rPr>
              <a:t>AND CHECK VALIDITY </a:t>
            </a:r>
            <a:endParaRPr lang="en-IN" sz="2400" dirty="0" smtClean="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RESCUE PROCEDURE DISSCUSSED WITH WORKERS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AIR SUPPLY AVAIBLE ON LOCATION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PROPER VENTILATION AND ILLUMINATION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USE EXTRA LOW VOLTAGE EQUIPMENTS</a:t>
            </a:r>
          </a:p>
          <a:p>
            <a:pPr marL="342900" indent="-342900">
              <a:buFont typeface="Wingdings" panose="05000000000000000000" pitchFamily="2" charset="2"/>
              <a:buChar char="q"/>
            </a:pPr>
            <a:r>
              <a:rPr lang="en-IN" sz="2400" dirty="0">
                <a:latin typeface="Lucida Fax" panose="02060602050505020204" pitchFamily="18" charset="0"/>
              </a:rPr>
              <a:t> </a:t>
            </a:r>
            <a:r>
              <a:rPr lang="en-US" sz="2400" dirty="0">
                <a:latin typeface="Lucida Fax" pitchFamily="18" charset="0"/>
              </a:rPr>
              <a:t>ALL MAN WAYS SHALL BE BARRICADED AND </a:t>
            </a:r>
            <a:r>
              <a:rPr lang="en-US" sz="2400" u="sng" dirty="0">
                <a:latin typeface="Lucida Fax" pitchFamily="18" charset="0"/>
              </a:rPr>
              <a:t>NO ENTRY WITH OUT PERMIT </a:t>
            </a:r>
            <a:r>
              <a:rPr lang="en-US" sz="2400" dirty="0">
                <a:latin typeface="Lucida Fax" pitchFamily="18" charset="0"/>
              </a:rPr>
              <a:t>SIGN SHALL BE POSTED</a:t>
            </a:r>
          </a:p>
          <a:p>
            <a:pPr marL="342900" indent="-342900">
              <a:buFont typeface="Wingdings" panose="05000000000000000000" pitchFamily="2" charset="2"/>
              <a:buChar char="q"/>
            </a:pPr>
            <a:r>
              <a:rPr lang="en-IN" sz="2400" dirty="0">
                <a:latin typeface="Lucida Fax" panose="02060602050505020204" pitchFamily="18" charset="0"/>
              </a:rPr>
              <a:t>ALL RECOMMORED PPES ARE USED</a:t>
            </a:r>
          </a:p>
          <a:p>
            <a:pPr marL="342900" indent="-342900">
              <a:buFont typeface="Wingdings" panose="05000000000000000000" pitchFamily="2" charset="2"/>
              <a:buChar char="q"/>
            </a:pPr>
            <a:endParaRPr lang="en-IN" sz="2400" dirty="0">
              <a:latin typeface="Lucida Fax" panose="02060602050505020204" pitchFamily="18" charset="0"/>
            </a:endParaRPr>
          </a:p>
        </p:txBody>
      </p:sp>
      <p:sp>
        <p:nvSpPr>
          <p:cNvPr id="3" name="Title 2"/>
          <p:cNvSpPr>
            <a:spLocks noGrp="1"/>
          </p:cNvSpPr>
          <p:nvPr>
            <p:ph type="ctrTitle"/>
          </p:nvPr>
        </p:nvSpPr>
        <p:spPr>
          <a:xfrm>
            <a:off x="0" y="304800"/>
            <a:ext cx="8915400" cy="533400"/>
          </a:xfrm>
        </p:spPr>
        <p:txBody>
          <a:bodyPr/>
          <a:lstStyle/>
          <a:p>
            <a:pPr marL="182880" indent="0">
              <a:buNone/>
            </a:pPr>
            <a:r>
              <a:rPr lang="en-IN" sz="2400" u="sng" dirty="0" smtClean="0">
                <a:latin typeface="Lucida Fax" panose="02060602050505020204" pitchFamily="18" charset="0"/>
              </a:rPr>
              <a:t>HOLE WATCH- DUTIES &amp; </a:t>
            </a:r>
            <a:r>
              <a:rPr lang="en-IN" sz="2400" u="sng" dirty="0">
                <a:latin typeface="Lucida Fax" panose="02060602050505020204" pitchFamily="18" charset="0"/>
              </a:rPr>
              <a:t>RESPONSIBILITY</a:t>
            </a:r>
            <a:br>
              <a:rPr lang="en-IN" sz="2400" u="sng" dirty="0">
                <a:latin typeface="Lucida Fax" panose="02060602050505020204" pitchFamily="18" charset="0"/>
              </a:rPr>
            </a:br>
            <a:endParaRPr lang="en-IN" sz="2400" u="sng" dirty="0">
              <a:latin typeface="Lucida Fax" panose="02060602050505020204" pitchFamily="18" charset="0"/>
            </a:endParaRPr>
          </a:p>
        </p:txBody>
      </p:sp>
    </p:spTree>
    <p:extLst>
      <p:ext uri="{BB962C8B-B14F-4D97-AF65-F5344CB8AC3E}">
        <p14:creationId xmlns:p14="http://schemas.microsoft.com/office/powerpoint/2010/main" val="18946184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638800"/>
          </a:xfrm>
        </p:spPr>
        <p:txBody>
          <a:bodyPr>
            <a:normAutofit/>
          </a:bodyPr>
          <a:lstStyle/>
          <a:p>
            <a:r>
              <a:rPr lang="en-US" sz="2400" b="1" u="sng" dirty="0" smtClean="0">
                <a:latin typeface="Lucida Fax" pitchFamily="18" charset="0"/>
              </a:rPr>
              <a:t>CONFINED SPACE- GENARAL TIPS</a:t>
            </a:r>
          </a:p>
          <a:p>
            <a:pPr marL="342900" indent="-342900">
              <a:buFont typeface="Wingdings" pitchFamily="2" charset="2"/>
              <a:buChar char="q"/>
            </a:pPr>
            <a:r>
              <a:rPr lang="en-US" sz="2400" dirty="0" smtClean="0">
                <a:latin typeface="Lucida Fax" pitchFamily="18" charset="0"/>
              </a:rPr>
              <a:t> THERE SHOULD BE GOOD COMMUNICATION BETWEEN ENTRANT AND ATTENDANT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CONDUCT THE GAS TEST EVERY HOUR AND  TEST ALL AREA OF CONFINED SPACE TOP, MIDDLE, AND BOTTOM OF THIS SPACE.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BECAUSE SOME GAS HEAVIR THAN AIR SOME GAS LIGHT THAN AIR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COMMON CHANCE TOXIC GASES IN CONFINED SPACE ARE CO AND H2S</a:t>
            </a:r>
          </a:p>
          <a:p>
            <a:endParaRPr lang="en-US" sz="2400" dirty="0" smtClean="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152400" y="76201"/>
            <a:ext cx="8839200" cy="685799"/>
          </a:xfrm>
        </p:spPr>
        <p:txBody>
          <a:bodyPr/>
          <a:lstStyle/>
          <a:p>
            <a:pPr marL="182880" indent="0">
              <a:buNone/>
            </a:pPr>
            <a:r>
              <a:rPr lang="en-US" sz="4000" u="sng" dirty="0">
                <a:latin typeface="Bodoni MT Black" pitchFamily="18" charset="0"/>
              </a:rPr>
              <a:t>CONFINED SPACE</a:t>
            </a:r>
          </a:p>
        </p:txBody>
      </p:sp>
    </p:spTree>
    <p:extLst>
      <p:ext uri="{BB962C8B-B14F-4D97-AF65-F5344CB8AC3E}">
        <p14:creationId xmlns:p14="http://schemas.microsoft.com/office/powerpoint/2010/main" val="42869847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562600" y="6324600"/>
            <a:ext cx="5637010" cy="219664"/>
          </a:xfrm>
        </p:spPr>
        <p:txBody>
          <a:bodyPr>
            <a:noAutofit/>
          </a:bodyPr>
          <a:lstStyle/>
          <a:p>
            <a:r>
              <a:rPr lang="en-US" sz="1400" dirty="0" smtClean="0">
                <a:latin typeface="Lucida Fax" pitchFamily="18" charset="0"/>
              </a:rPr>
              <a:t>GLOBAL SAFETY  STUDIES</a:t>
            </a:r>
            <a:endParaRPr lang="en-US" sz="1400" dirty="0">
              <a:latin typeface="Lucida Fax" pitchFamily="18" charset="0"/>
            </a:endParaRPr>
          </a:p>
        </p:txBody>
      </p:sp>
      <p:sp>
        <p:nvSpPr>
          <p:cNvPr id="3" name="Title 2"/>
          <p:cNvSpPr>
            <a:spLocks noGrp="1"/>
          </p:cNvSpPr>
          <p:nvPr>
            <p:ph type="ctrTitle"/>
          </p:nvPr>
        </p:nvSpPr>
        <p:spPr>
          <a:xfrm>
            <a:off x="304800" y="990600"/>
            <a:ext cx="8610600" cy="1981200"/>
          </a:xfrm>
        </p:spPr>
        <p:txBody>
          <a:bodyPr/>
          <a:lstStyle/>
          <a:p>
            <a:pPr marL="182880" indent="0">
              <a:buNone/>
            </a:pPr>
            <a:r>
              <a:rPr lang="en-US" sz="6600" u="sng" dirty="0">
                <a:latin typeface="Bodoni MT Black" pitchFamily="18" charset="0"/>
              </a:rPr>
              <a:t>H2S-</a:t>
            </a:r>
            <a:r>
              <a:rPr lang="en-US" sz="6600" dirty="0">
                <a:latin typeface="Bodoni MT Black" pitchFamily="18" charset="0"/>
              </a:rPr>
              <a:t>  </a:t>
            </a:r>
            <a:r>
              <a:rPr lang="en-US" sz="6000" u="sng" dirty="0">
                <a:latin typeface="Bodoni MT Black" pitchFamily="18" charset="0"/>
              </a:rPr>
              <a:t>HYDROGEN SULPHIDE</a:t>
            </a:r>
            <a:endParaRPr lang="en-US" sz="6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733800"/>
            <a:ext cx="4572000" cy="2834640"/>
          </a:xfrm>
          <a:prstGeom prst="rect">
            <a:avLst/>
          </a:prstGeom>
        </p:spPr>
      </p:pic>
    </p:spTree>
    <p:extLst>
      <p:ext uri="{BB962C8B-B14F-4D97-AF65-F5344CB8AC3E}">
        <p14:creationId xmlns:p14="http://schemas.microsoft.com/office/powerpoint/2010/main" val="358044624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92974" y="1524000"/>
            <a:ext cx="8915400" cy="4495800"/>
          </a:xfrm>
        </p:spPr>
        <p:txBody>
          <a:bodyPr>
            <a:normAutofit/>
          </a:bodyPr>
          <a:lstStyle/>
          <a:p>
            <a:r>
              <a:rPr lang="en-US" sz="2400" b="1" u="sng" dirty="0" smtClean="0">
                <a:latin typeface="Lucida Fax" pitchFamily="18" charset="0"/>
              </a:rPr>
              <a:t>DEFINITION </a:t>
            </a:r>
          </a:p>
          <a:p>
            <a:r>
              <a:rPr lang="en-US" sz="2400" dirty="0" smtClean="0">
                <a:latin typeface="Lucida Fax" pitchFamily="18" charset="0"/>
              </a:rPr>
              <a:t>IT IS MAINLY FORMED BY CHEMICAL REACTION AND BIOLOGICAL DE COMBINATION.</a:t>
            </a:r>
          </a:p>
          <a:p>
            <a:r>
              <a:rPr lang="en-US" sz="2400" dirty="0" smtClean="0">
                <a:latin typeface="Lucida Fax" pitchFamily="18" charset="0"/>
              </a:rPr>
              <a:t>H2S IS ONE OF THE DANGEROUS NATURAL GASES .</a:t>
            </a:r>
          </a:p>
          <a:p>
            <a:endParaRPr lang="en-US" sz="2400" dirty="0">
              <a:latin typeface="Lucida Fax" pitchFamily="18" charset="0"/>
            </a:endParaRPr>
          </a:p>
          <a:p>
            <a:r>
              <a:rPr lang="en-US" sz="2400" b="1" u="sng" dirty="0" smtClean="0">
                <a:latin typeface="Lucida Fax" pitchFamily="18" charset="0"/>
              </a:rPr>
              <a:t>INDUSTRIAL SOURCES OF H2S.</a:t>
            </a:r>
            <a:endParaRPr lang="en-US" sz="2400" b="1" u="sng" dirty="0">
              <a:latin typeface="Lucida Fax" pitchFamily="18" charset="0"/>
            </a:endParaRPr>
          </a:p>
          <a:p>
            <a:r>
              <a:rPr lang="en-US" sz="2400" dirty="0" smtClean="0">
                <a:latin typeface="Lucida Fax" pitchFamily="18" charset="0"/>
              </a:rPr>
              <a:t>GAS PROCESSING, OIL/ GAS PRODUCTION &amp; DRILLING RIGS, HYDROCARBON REFINING, OIL STORAGE TANKS, SEWAGE TREATMENT PLANTS, ETC.</a:t>
            </a:r>
          </a:p>
        </p:txBody>
      </p:sp>
      <p:sp>
        <p:nvSpPr>
          <p:cNvPr id="3" name="Title 2"/>
          <p:cNvSpPr>
            <a:spLocks noGrp="1"/>
          </p:cNvSpPr>
          <p:nvPr>
            <p:ph type="ctrTitle"/>
          </p:nvPr>
        </p:nvSpPr>
        <p:spPr>
          <a:xfrm>
            <a:off x="152400" y="457200"/>
            <a:ext cx="8763000" cy="838200"/>
          </a:xfrm>
        </p:spPr>
        <p:txBody>
          <a:bodyPr/>
          <a:lstStyle/>
          <a:p>
            <a:pPr marL="182880" indent="0">
              <a:buNone/>
            </a:pPr>
            <a:r>
              <a:rPr lang="en-US" sz="4000" u="sng" dirty="0" smtClean="0">
                <a:latin typeface="Bodoni MT Black" pitchFamily="18" charset="0"/>
              </a:rPr>
              <a:t>H2S-</a:t>
            </a:r>
            <a:r>
              <a:rPr lang="en-US" sz="4000" dirty="0" smtClean="0">
                <a:latin typeface="Bodoni MT Black" pitchFamily="18" charset="0"/>
              </a:rPr>
              <a:t>  </a:t>
            </a:r>
            <a:r>
              <a:rPr lang="en-US" sz="4000" u="sng" dirty="0" smtClean="0">
                <a:latin typeface="Bodoni MT Black" pitchFamily="18" charset="0"/>
              </a:rPr>
              <a:t>HYDROGEN SULPHIDE</a:t>
            </a:r>
            <a:endParaRPr lang="en-US" sz="4000" u="sng" dirty="0">
              <a:latin typeface="Bodoni MT Black" pitchFamily="18" charset="0"/>
            </a:endParaRPr>
          </a:p>
        </p:txBody>
      </p:sp>
    </p:spTree>
    <p:extLst>
      <p:ext uri="{BB962C8B-B14F-4D97-AF65-F5344CB8AC3E}">
        <p14:creationId xmlns:p14="http://schemas.microsoft.com/office/powerpoint/2010/main" val="15400361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04800" y="1828800"/>
            <a:ext cx="8610600" cy="4114800"/>
          </a:xfrm>
        </p:spPr>
        <p:txBody>
          <a:bodyPr>
            <a:normAutofit lnSpcReduction="10000"/>
          </a:bodyPr>
          <a:lstStyle/>
          <a:p>
            <a:r>
              <a:rPr lang="en-US" sz="2400" b="1" u="sng" dirty="0" smtClean="0">
                <a:latin typeface="Lucida Fax" pitchFamily="18" charset="0"/>
              </a:rPr>
              <a:t>PROPERTIES OF H2S.</a:t>
            </a:r>
          </a:p>
          <a:p>
            <a:pPr marL="342900" indent="-342900">
              <a:buFont typeface="Wingdings" pitchFamily="2" charset="2"/>
              <a:buChar char="q"/>
            </a:pPr>
            <a:r>
              <a:rPr lang="en-US" sz="2400" dirty="0" smtClean="0">
                <a:latin typeface="Lucida Fax" pitchFamily="18" charset="0"/>
              </a:rPr>
              <a:t> TOXICITY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COLORLESS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ODORLESS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HEAVIER THAN AIR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FLAMMABILITY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SOLUBILITY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CORROSIVITY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H2S IS DISPERSED BY THE WIND	</a:t>
            </a:r>
          </a:p>
        </p:txBody>
      </p:sp>
      <p:sp>
        <p:nvSpPr>
          <p:cNvPr id="3" name="Title 2"/>
          <p:cNvSpPr>
            <a:spLocks noGrp="1"/>
          </p:cNvSpPr>
          <p:nvPr>
            <p:ph type="ctrTitle"/>
          </p:nvPr>
        </p:nvSpPr>
        <p:spPr>
          <a:xfrm>
            <a:off x="152400" y="533400"/>
            <a:ext cx="8915400" cy="990600"/>
          </a:xfrm>
        </p:spPr>
        <p:txBody>
          <a:bodyPr/>
          <a:lstStyle/>
          <a:p>
            <a:pPr marL="182880" indent="0">
              <a:buNone/>
            </a:pPr>
            <a:r>
              <a:rPr lang="en-US" sz="4000" u="sng" dirty="0">
                <a:latin typeface="Bodoni MT Black" pitchFamily="18" charset="0"/>
              </a:rPr>
              <a:t>H2S-</a:t>
            </a:r>
            <a:r>
              <a:rPr lang="en-US" sz="4000" dirty="0">
                <a:latin typeface="Bodoni MT Black" pitchFamily="18" charset="0"/>
              </a:rPr>
              <a:t>  </a:t>
            </a:r>
            <a:r>
              <a:rPr lang="en-US" sz="4000" u="sng" dirty="0">
                <a:latin typeface="Bodoni MT Black" pitchFamily="18" charset="0"/>
              </a:rPr>
              <a:t>HYDROGEN SULPHIDE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665021"/>
            <a:ext cx="3362324" cy="2286000"/>
          </a:xfrm>
          <a:prstGeom prst="rect">
            <a:avLst/>
          </a:prstGeom>
        </p:spPr>
      </p:pic>
    </p:spTree>
    <p:extLst>
      <p:ext uri="{BB962C8B-B14F-4D97-AF65-F5344CB8AC3E}">
        <p14:creationId xmlns:p14="http://schemas.microsoft.com/office/powerpoint/2010/main" val="327244478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15400" cy="5638799"/>
          </a:xfrm>
        </p:spPr>
        <p:txBody>
          <a:bodyPr>
            <a:normAutofit/>
          </a:bodyPr>
          <a:lstStyle/>
          <a:p>
            <a:r>
              <a:rPr lang="en-IN" sz="2400" b="1" u="sng" dirty="0" smtClean="0">
                <a:latin typeface="Lucida Fax" panose="02060602050505020204" pitchFamily="18" charset="0"/>
              </a:rPr>
              <a:t>EMERGENCY / FIRST AID MEASURE</a:t>
            </a:r>
          </a:p>
          <a:p>
            <a:endParaRPr lang="en-IN" sz="2400" b="1" u="sng" dirty="0" smtClean="0">
              <a:latin typeface="Lucida Fax" panose="02060602050505020204" pitchFamily="18" charset="0"/>
            </a:endParaRPr>
          </a:p>
          <a:p>
            <a:r>
              <a:rPr lang="en-IN" sz="2400" b="1" dirty="0" smtClean="0">
                <a:latin typeface="Lucida Fax" panose="02060602050505020204" pitchFamily="18" charset="0"/>
              </a:rPr>
              <a:t>INHALATION;</a:t>
            </a:r>
            <a:r>
              <a:rPr lang="en-IN" sz="2400" dirty="0" smtClean="0">
                <a:latin typeface="Lucida Fax" panose="02060602050505020204" pitchFamily="18" charset="0"/>
              </a:rPr>
              <a:t> REMOVE THE VICTIM TO FRESH AIR AREA, PROVIDE ARTIFICIAL RESPIRATION OR OXYGEN IF NEEDED.</a:t>
            </a:r>
          </a:p>
          <a:p>
            <a:endParaRPr lang="en-IN" sz="2400" dirty="0" smtClean="0">
              <a:latin typeface="Lucida Fax" panose="02060602050505020204" pitchFamily="18" charset="0"/>
            </a:endParaRPr>
          </a:p>
          <a:p>
            <a:r>
              <a:rPr lang="en-IN" sz="2400" b="1" dirty="0" smtClean="0">
                <a:latin typeface="Lucida Fax" panose="02060602050505020204" pitchFamily="18" charset="0"/>
              </a:rPr>
              <a:t>EYES; </a:t>
            </a:r>
            <a:r>
              <a:rPr lang="en-IN" sz="2400" dirty="0" smtClean="0">
                <a:latin typeface="Lucida Fax" panose="02060602050505020204" pitchFamily="18" charset="0"/>
              </a:rPr>
              <a:t>IRRIGATE WITH PLENTY OF WATER FOR 15 MINS.</a:t>
            </a:r>
          </a:p>
          <a:p>
            <a:endParaRPr lang="en-IN" sz="2400" dirty="0" smtClean="0">
              <a:latin typeface="Lucida Fax" panose="02060602050505020204" pitchFamily="18" charset="0"/>
            </a:endParaRPr>
          </a:p>
          <a:p>
            <a:r>
              <a:rPr lang="en-IN" sz="2400" b="1" dirty="0" smtClean="0">
                <a:latin typeface="Lucida Fax" panose="02060602050505020204" pitchFamily="18" charset="0"/>
              </a:rPr>
              <a:t>SKIN; </a:t>
            </a:r>
            <a:r>
              <a:rPr lang="en-IN" sz="2400" dirty="0" smtClean="0">
                <a:latin typeface="Lucida Fax" panose="02060602050505020204" pitchFamily="18" charset="0"/>
              </a:rPr>
              <a:t>REMOVE THE CONTAMINATED CLOTHING AND WASH THE AFFECTED AREA WITH PLENTY OF WATER AND SOAP.SEEK MEDICAL AID IMMEDIATELY</a:t>
            </a:r>
            <a:endParaRPr lang="en-IN" sz="2400" b="1" dirty="0">
              <a:latin typeface="Lucida Fax" panose="02060602050505020204" pitchFamily="18" charset="0"/>
            </a:endParaRPr>
          </a:p>
        </p:txBody>
      </p:sp>
      <p:sp>
        <p:nvSpPr>
          <p:cNvPr id="3" name="Title 2"/>
          <p:cNvSpPr>
            <a:spLocks noGrp="1"/>
          </p:cNvSpPr>
          <p:nvPr>
            <p:ph type="ctrTitle"/>
          </p:nvPr>
        </p:nvSpPr>
        <p:spPr>
          <a:xfrm>
            <a:off x="0" y="152401"/>
            <a:ext cx="8991600" cy="762000"/>
          </a:xfrm>
        </p:spPr>
        <p:txBody>
          <a:bodyPr/>
          <a:lstStyle/>
          <a:p>
            <a:pPr marL="182880" indent="0">
              <a:buNone/>
            </a:pPr>
            <a:r>
              <a:rPr lang="en-US" sz="4000" u="sng" dirty="0">
                <a:latin typeface="Bodoni MT Black" pitchFamily="18" charset="0"/>
              </a:rPr>
              <a:t>H2S-</a:t>
            </a:r>
            <a:r>
              <a:rPr lang="en-US" sz="4000" dirty="0">
                <a:latin typeface="Bodoni MT Black" pitchFamily="18" charset="0"/>
              </a:rPr>
              <a:t>  </a:t>
            </a:r>
            <a:r>
              <a:rPr lang="en-US" sz="4000" u="sng" dirty="0">
                <a:latin typeface="Bodoni MT Black" pitchFamily="18" charset="0"/>
              </a:rPr>
              <a:t>HYDROGEN SULPHIDE</a:t>
            </a:r>
            <a:endParaRPr lang="en-IN" sz="4000" dirty="0">
              <a:latin typeface="Bodoni MT Black" panose="02070A03080606020203" pitchFamily="18" charset="0"/>
            </a:endParaRPr>
          </a:p>
        </p:txBody>
      </p:sp>
    </p:spTree>
    <p:extLst>
      <p:ext uri="{BB962C8B-B14F-4D97-AF65-F5344CB8AC3E}">
        <p14:creationId xmlns:p14="http://schemas.microsoft.com/office/powerpoint/2010/main" val="260649333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828800"/>
            <a:ext cx="8534400" cy="3505200"/>
          </a:xfrm>
        </p:spPr>
        <p:txBody>
          <a:bodyPr>
            <a:normAutofit/>
          </a:bodyPr>
          <a:lstStyle/>
          <a:p>
            <a:r>
              <a:rPr lang="en-US" sz="2400" b="1" u="sng" dirty="0" smtClean="0">
                <a:latin typeface="Lucida Fax" pitchFamily="18" charset="0"/>
              </a:rPr>
              <a:t>PROPERTIES OF SO</a:t>
            </a:r>
            <a:r>
              <a:rPr lang="en-US" sz="2000" b="1" u="sng" dirty="0" smtClean="0">
                <a:latin typeface="Lucida Fax" pitchFamily="18" charset="0"/>
              </a:rPr>
              <a:t>2</a:t>
            </a:r>
          </a:p>
          <a:p>
            <a:pPr marL="342900" indent="-342900">
              <a:buFont typeface="Wingdings" pitchFamily="2" charset="2"/>
              <a:buChar char="q"/>
            </a:pPr>
            <a:r>
              <a:rPr lang="en-US" sz="2400" dirty="0" smtClean="0">
                <a:latin typeface="Lucida Fax" pitchFamily="18" charset="0"/>
              </a:rPr>
              <a:t> HIGHLY TOXIC IF INHALED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COLORLESS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HEAVIER THAN H2S AND AIR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HIGHLY CORROSIVE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NON-FLAMMABLE				</a:t>
            </a:r>
            <a:endParaRPr lang="en-US" sz="2400" dirty="0">
              <a:latin typeface="Lucida Fax" pitchFamily="18" charset="0"/>
            </a:endParaRPr>
          </a:p>
        </p:txBody>
      </p:sp>
      <p:sp>
        <p:nvSpPr>
          <p:cNvPr id="3" name="Title 2"/>
          <p:cNvSpPr>
            <a:spLocks noGrp="1"/>
          </p:cNvSpPr>
          <p:nvPr>
            <p:ph type="ctrTitle"/>
          </p:nvPr>
        </p:nvSpPr>
        <p:spPr>
          <a:xfrm>
            <a:off x="128649" y="381000"/>
            <a:ext cx="8991600" cy="914400"/>
          </a:xfrm>
        </p:spPr>
        <p:txBody>
          <a:bodyPr/>
          <a:lstStyle/>
          <a:p>
            <a:pPr marL="182880" indent="0">
              <a:buNone/>
            </a:pPr>
            <a:r>
              <a:rPr lang="en-US" sz="4000" u="sng" dirty="0" smtClean="0">
                <a:latin typeface="Bodoni MT Black" pitchFamily="18" charset="0"/>
              </a:rPr>
              <a:t>SO</a:t>
            </a:r>
            <a:r>
              <a:rPr lang="en-US" sz="2800" u="sng" dirty="0" smtClean="0">
                <a:latin typeface="Lucida Fax" pitchFamily="18" charset="0"/>
              </a:rPr>
              <a:t>2</a:t>
            </a:r>
            <a:r>
              <a:rPr lang="en-US" sz="2400" u="sng" dirty="0" smtClean="0">
                <a:latin typeface="Lucida Fax" pitchFamily="18" charset="0"/>
              </a:rPr>
              <a:t>- </a:t>
            </a:r>
            <a:r>
              <a:rPr lang="en-US" sz="4000" u="sng" dirty="0" smtClean="0">
                <a:latin typeface="Bodoni MT Black" pitchFamily="18" charset="0"/>
              </a:rPr>
              <a:t>SULFUR DIOXIDE</a:t>
            </a:r>
            <a:endParaRPr lang="en-US" sz="2400" u="sng" dirty="0">
              <a:latin typeface="Lucida Fax"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3733800"/>
            <a:ext cx="3543300" cy="2838945"/>
          </a:xfrm>
          <a:prstGeom prst="rect">
            <a:avLst/>
          </a:prstGeom>
        </p:spPr>
      </p:pic>
    </p:spTree>
    <p:extLst>
      <p:ext uri="{BB962C8B-B14F-4D97-AF65-F5344CB8AC3E}">
        <p14:creationId xmlns:p14="http://schemas.microsoft.com/office/powerpoint/2010/main" val="12436096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066800"/>
            <a:ext cx="8458200" cy="5105400"/>
          </a:xfrm>
        </p:spPr>
        <p:txBody>
          <a:bodyPr/>
          <a:lstStyle/>
          <a:p>
            <a:endParaRPr lang="en-US" i="1" dirty="0" smtClean="0"/>
          </a:p>
          <a:p>
            <a:r>
              <a:rPr lang="en-US" i="1" dirty="0" smtClean="0"/>
              <a:t>	</a:t>
            </a:r>
            <a:endParaRPr lang="en-US" i="1" dirty="0"/>
          </a:p>
        </p:txBody>
      </p:sp>
      <p:sp>
        <p:nvSpPr>
          <p:cNvPr id="3" name="Title 2"/>
          <p:cNvSpPr>
            <a:spLocks noGrp="1"/>
          </p:cNvSpPr>
          <p:nvPr>
            <p:ph type="ctrTitle"/>
          </p:nvPr>
        </p:nvSpPr>
        <p:spPr>
          <a:xfrm>
            <a:off x="152400" y="457200"/>
            <a:ext cx="8991600" cy="762000"/>
          </a:xfrm>
        </p:spPr>
        <p:txBody>
          <a:bodyPr/>
          <a:lstStyle/>
          <a:p>
            <a:pPr marL="182880" indent="0">
              <a:buNone/>
            </a:pPr>
            <a:r>
              <a:rPr lang="en-US" sz="4000" u="sng" dirty="0" smtClean="0">
                <a:latin typeface="Bodoni MT Black" pitchFamily="18" charset="0"/>
              </a:rPr>
              <a:t>H2S TOXICITY TABLE</a:t>
            </a:r>
            <a:endParaRPr lang="en-US" sz="4000" u="sng" dirty="0">
              <a:latin typeface="Bodoni MT Black" pitchFamily="18" charset="0"/>
            </a:endParaRPr>
          </a:p>
        </p:txBody>
      </p:sp>
      <p:graphicFrame>
        <p:nvGraphicFramePr>
          <p:cNvPr id="8" name="Table 7"/>
          <p:cNvGraphicFramePr>
            <a:graphicFrameLocks noGrp="1"/>
          </p:cNvGraphicFramePr>
          <p:nvPr>
            <p:extLst/>
          </p:nvPr>
        </p:nvGraphicFramePr>
        <p:xfrm>
          <a:off x="457200" y="1600200"/>
          <a:ext cx="7543800" cy="4460240"/>
        </p:xfrm>
        <a:graphic>
          <a:graphicData uri="http://schemas.openxmlformats.org/drawingml/2006/table">
            <a:tbl>
              <a:tblPr firstRow="1" bandRow="1">
                <a:tableStyleId>{5C22544A-7EE6-4342-B048-85BDC9FD1C3A}</a:tableStyleId>
              </a:tblPr>
              <a:tblGrid>
                <a:gridCol w="3505200"/>
                <a:gridCol w="4038600"/>
              </a:tblGrid>
              <a:tr h="370840">
                <a:tc>
                  <a:txBody>
                    <a:bodyPr/>
                    <a:lstStyle/>
                    <a:p>
                      <a:r>
                        <a:rPr lang="en-US" sz="2000" b="1" u="sng" dirty="0" smtClean="0">
                          <a:solidFill>
                            <a:schemeClr val="tx1"/>
                          </a:solidFill>
                          <a:latin typeface="Lucida Fax" pitchFamily="18" charset="0"/>
                        </a:rPr>
                        <a:t>H2S CONCENTRATION</a:t>
                      </a:r>
                      <a:endParaRPr lang="en-US" sz="2000" b="1" u="sng" dirty="0">
                        <a:solidFill>
                          <a:schemeClr val="tx1"/>
                        </a:solidFill>
                        <a:latin typeface="Lucida Fax" pitchFamily="18" charset="0"/>
                      </a:endParaRPr>
                    </a:p>
                  </a:txBody>
                  <a:tcPr/>
                </a:tc>
                <a:tc>
                  <a:txBody>
                    <a:bodyPr/>
                    <a:lstStyle/>
                    <a:p>
                      <a:r>
                        <a:rPr lang="en-US" sz="2000" b="1" u="sng" dirty="0" smtClean="0">
                          <a:solidFill>
                            <a:schemeClr val="tx1"/>
                          </a:solidFill>
                          <a:latin typeface="Lucida Fax" pitchFamily="18" charset="0"/>
                        </a:rPr>
                        <a:t>EFFECT</a:t>
                      </a:r>
                      <a:r>
                        <a:rPr lang="en-US" sz="2000" b="1" u="sng" baseline="0" dirty="0" smtClean="0">
                          <a:solidFill>
                            <a:schemeClr val="tx1"/>
                          </a:solidFill>
                          <a:latin typeface="Lucida Fax" pitchFamily="18" charset="0"/>
                        </a:rPr>
                        <a:t> ON VICTIM</a:t>
                      </a:r>
                      <a:endParaRPr lang="en-US" sz="2000" b="1" u="sng" dirty="0">
                        <a:solidFill>
                          <a:schemeClr val="tx1"/>
                        </a:solidFill>
                        <a:latin typeface="Lucida Fax" pitchFamily="18" charset="0"/>
                      </a:endParaRPr>
                    </a:p>
                  </a:txBody>
                  <a:tcPr/>
                </a:tc>
              </a:tr>
              <a:tr h="370840">
                <a:tc>
                  <a:txBody>
                    <a:bodyPr/>
                    <a:lstStyle/>
                    <a:p>
                      <a:r>
                        <a:rPr lang="en-US" sz="2000" dirty="0" smtClean="0">
                          <a:latin typeface="Lucida Fax" pitchFamily="18" charset="0"/>
                        </a:rPr>
                        <a:t>LESS</a:t>
                      </a:r>
                      <a:r>
                        <a:rPr lang="en-US" sz="2000" baseline="0" dirty="0" smtClean="0">
                          <a:latin typeface="Lucida Fax" pitchFamily="18" charset="0"/>
                        </a:rPr>
                        <a:t> THAN 1 PPM</a:t>
                      </a:r>
                      <a:endParaRPr lang="en-US" sz="2000" dirty="0">
                        <a:latin typeface="Lucida Fax" pitchFamily="18" charset="0"/>
                      </a:endParaRPr>
                    </a:p>
                  </a:txBody>
                  <a:tcPr/>
                </a:tc>
                <a:tc>
                  <a:txBody>
                    <a:bodyPr/>
                    <a:lstStyle/>
                    <a:p>
                      <a:r>
                        <a:rPr lang="en-US" sz="2000" dirty="0" smtClean="0">
                          <a:latin typeface="Lucida Fax" pitchFamily="18" charset="0"/>
                        </a:rPr>
                        <a:t>DETECTABLE BY SMELL</a:t>
                      </a:r>
                      <a:endParaRPr lang="en-US" sz="2000" dirty="0">
                        <a:latin typeface="Lucida Fax" pitchFamily="18" charset="0"/>
                      </a:endParaRPr>
                    </a:p>
                  </a:txBody>
                  <a:tcPr/>
                </a:tc>
              </a:tr>
              <a:tr h="370840">
                <a:tc>
                  <a:txBody>
                    <a:bodyPr/>
                    <a:lstStyle/>
                    <a:p>
                      <a:r>
                        <a:rPr lang="en-US" sz="2000" dirty="0" smtClean="0">
                          <a:latin typeface="Lucida Fax" pitchFamily="18" charset="0"/>
                        </a:rPr>
                        <a:t>10</a:t>
                      </a:r>
                      <a:r>
                        <a:rPr lang="en-US" sz="2000" baseline="0" dirty="0" smtClean="0">
                          <a:latin typeface="Lucida Fax" pitchFamily="18" charset="0"/>
                        </a:rPr>
                        <a:t> PPM </a:t>
                      </a:r>
                      <a:endParaRPr lang="en-US" sz="2000" dirty="0">
                        <a:latin typeface="Lucida Fax" pitchFamily="18" charset="0"/>
                      </a:endParaRPr>
                    </a:p>
                  </a:txBody>
                  <a:tcPr/>
                </a:tc>
                <a:tc>
                  <a:txBody>
                    <a:bodyPr/>
                    <a:lstStyle/>
                    <a:p>
                      <a:r>
                        <a:rPr lang="en-US" sz="2000" dirty="0" smtClean="0">
                          <a:latin typeface="Lucida Fax" pitchFamily="18" charset="0"/>
                        </a:rPr>
                        <a:t>POSSIBLE</a:t>
                      </a:r>
                      <a:r>
                        <a:rPr lang="en-US" sz="2000" baseline="0" dirty="0" smtClean="0">
                          <a:latin typeface="Lucida Fax" pitchFamily="18" charset="0"/>
                        </a:rPr>
                        <a:t> HEADACHE</a:t>
                      </a:r>
                      <a:endParaRPr lang="en-US" sz="2000" dirty="0">
                        <a:latin typeface="Lucida Fax" pitchFamily="18" charset="0"/>
                      </a:endParaRPr>
                    </a:p>
                  </a:txBody>
                  <a:tcPr/>
                </a:tc>
              </a:tr>
              <a:tr h="370840">
                <a:tc>
                  <a:txBody>
                    <a:bodyPr/>
                    <a:lstStyle/>
                    <a:p>
                      <a:r>
                        <a:rPr lang="en-US" sz="2000" dirty="0" smtClean="0">
                          <a:latin typeface="Lucida Fax" pitchFamily="18" charset="0"/>
                        </a:rPr>
                        <a:t>ABOVE</a:t>
                      </a:r>
                      <a:r>
                        <a:rPr lang="en-US" sz="2000" baseline="0" dirty="0" smtClean="0">
                          <a:latin typeface="Lucida Fax" pitchFamily="18" charset="0"/>
                        </a:rPr>
                        <a:t> 30 PPM</a:t>
                      </a:r>
                      <a:endParaRPr lang="en-US" sz="2000" dirty="0">
                        <a:latin typeface="Lucida Fax" pitchFamily="18" charset="0"/>
                      </a:endParaRPr>
                    </a:p>
                  </a:txBody>
                  <a:tcPr/>
                </a:tc>
                <a:tc>
                  <a:txBody>
                    <a:bodyPr/>
                    <a:lstStyle/>
                    <a:p>
                      <a:r>
                        <a:rPr lang="en-US" sz="2000" dirty="0" smtClean="0">
                          <a:latin typeface="Lucida Fax" pitchFamily="18" charset="0"/>
                        </a:rPr>
                        <a:t>EYE &amp; RESPIRATORY IRRITATION</a:t>
                      </a:r>
                      <a:endParaRPr lang="en-US" sz="2000" dirty="0">
                        <a:latin typeface="Lucida Fax" pitchFamily="18" charset="0"/>
                      </a:endParaRPr>
                    </a:p>
                  </a:txBody>
                  <a:tcPr/>
                </a:tc>
              </a:tr>
              <a:tr h="370840">
                <a:tc>
                  <a:txBody>
                    <a:bodyPr/>
                    <a:lstStyle/>
                    <a:p>
                      <a:r>
                        <a:rPr lang="en-US" sz="2000" dirty="0" smtClean="0">
                          <a:latin typeface="Lucida Fax" pitchFamily="18" charset="0"/>
                        </a:rPr>
                        <a:t>ABOVE 100 PPM </a:t>
                      </a:r>
                      <a:endParaRPr lang="en-US" sz="2000" dirty="0">
                        <a:latin typeface="Lucida Fax" pitchFamily="18" charset="0"/>
                      </a:endParaRPr>
                    </a:p>
                  </a:txBody>
                  <a:tcPr/>
                </a:tc>
                <a:tc>
                  <a:txBody>
                    <a:bodyPr/>
                    <a:lstStyle/>
                    <a:p>
                      <a:r>
                        <a:rPr lang="en-US" sz="2000" dirty="0" smtClean="0">
                          <a:latin typeface="Lucida Fax" pitchFamily="18" charset="0"/>
                        </a:rPr>
                        <a:t>LOSS</a:t>
                      </a:r>
                      <a:r>
                        <a:rPr lang="en-US" sz="2000" baseline="0" dirty="0" smtClean="0">
                          <a:latin typeface="Lucida Fax" pitchFamily="18" charset="0"/>
                        </a:rPr>
                        <a:t> OF SENSE OF SMELL</a:t>
                      </a:r>
                      <a:endParaRPr lang="en-US" sz="2000" dirty="0">
                        <a:latin typeface="Lucida Fax" pitchFamily="18" charset="0"/>
                      </a:endParaRPr>
                    </a:p>
                  </a:txBody>
                  <a:tcPr/>
                </a:tc>
              </a:tr>
              <a:tr h="370840">
                <a:tc>
                  <a:txBody>
                    <a:bodyPr/>
                    <a:lstStyle/>
                    <a:p>
                      <a:r>
                        <a:rPr lang="en-US" sz="2000" dirty="0" smtClean="0">
                          <a:latin typeface="Lucida Fax" pitchFamily="18" charset="0"/>
                        </a:rPr>
                        <a:t>ABOVE</a:t>
                      </a:r>
                      <a:r>
                        <a:rPr lang="en-US" sz="2000" baseline="0" dirty="0" smtClean="0">
                          <a:latin typeface="Lucida Fax" pitchFamily="18" charset="0"/>
                        </a:rPr>
                        <a:t>  500 PPM</a:t>
                      </a:r>
                      <a:endParaRPr lang="en-US" sz="2000" dirty="0">
                        <a:latin typeface="Lucida Fax" pitchFamily="18" charset="0"/>
                      </a:endParaRPr>
                    </a:p>
                  </a:txBody>
                  <a:tcPr/>
                </a:tc>
                <a:tc>
                  <a:txBody>
                    <a:bodyPr/>
                    <a:lstStyle/>
                    <a:p>
                      <a:r>
                        <a:rPr lang="en-US" sz="2000" dirty="0" smtClean="0">
                          <a:latin typeface="Lucida Fax" pitchFamily="18" charset="0"/>
                        </a:rPr>
                        <a:t>DIZZINESS, NAUSEA, ABDOMINAL PAINS</a:t>
                      </a:r>
                      <a:endParaRPr lang="en-US" sz="2000" dirty="0">
                        <a:latin typeface="Lucida Fax" pitchFamily="18" charset="0"/>
                      </a:endParaRPr>
                    </a:p>
                  </a:txBody>
                  <a:tcPr/>
                </a:tc>
              </a:tr>
              <a:tr h="370840">
                <a:tc>
                  <a:txBody>
                    <a:bodyPr/>
                    <a:lstStyle/>
                    <a:p>
                      <a:r>
                        <a:rPr lang="en-US" sz="2000" dirty="0" smtClean="0">
                          <a:latin typeface="Lucida Fax" pitchFamily="18" charset="0"/>
                        </a:rPr>
                        <a:t>700</a:t>
                      </a:r>
                      <a:r>
                        <a:rPr lang="en-US" sz="2000" baseline="0" dirty="0" smtClean="0">
                          <a:latin typeface="Lucida Fax" pitchFamily="18" charset="0"/>
                        </a:rPr>
                        <a:t> TO 1000 PPM</a:t>
                      </a:r>
                      <a:endParaRPr lang="en-US" sz="2000" dirty="0">
                        <a:latin typeface="Lucida Fax" pitchFamily="18" charset="0"/>
                      </a:endParaRPr>
                    </a:p>
                  </a:txBody>
                  <a:tcPr/>
                </a:tc>
                <a:tc>
                  <a:txBody>
                    <a:bodyPr/>
                    <a:lstStyle/>
                    <a:p>
                      <a:r>
                        <a:rPr lang="en-US" sz="2000" dirty="0" smtClean="0">
                          <a:latin typeface="Lucida Fax" pitchFamily="18" charset="0"/>
                        </a:rPr>
                        <a:t>RAPID UNCONSCIOUSNESS</a:t>
                      </a:r>
                    </a:p>
                    <a:p>
                      <a:endParaRPr lang="en-US" sz="2000" dirty="0">
                        <a:latin typeface="Lucida Fax" pitchFamily="18" charset="0"/>
                      </a:endParaRPr>
                    </a:p>
                  </a:txBody>
                  <a:tcPr/>
                </a:tc>
              </a:tr>
              <a:tr h="370840">
                <a:tc>
                  <a:txBody>
                    <a:bodyPr/>
                    <a:lstStyle/>
                    <a:p>
                      <a:r>
                        <a:rPr lang="en-US" sz="2000" dirty="0" smtClean="0">
                          <a:latin typeface="Lucida Fax" pitchFamily="18" charset="0"/>
                        </a:rPr>
                        <a:t>ABOVE</a:t>
                      </a:r>
                      <a:r>
                        <a:rPr lang="en-US" sz="2000" baseline="0" dirty="0" smtClean="0">
                          <a:latin typeface="Lucida Fax" pitchFamily="18" charset="0"/>
                        </a:rPr>
                        <a:t> 1000 PPM</a:t>
                      </a:r>
                      <a:endParaRPr lang="en-US" sz="2000" dirty="0">
                        <a:latin typeface="Lucida Fax" pitchFamily="18" charset="0"/>
                      </a:endParaRPr>
                    </a:p>
                  </a:txBody>
                  <a:tcPr/>
                </a:tc>
                <a:tc>
                  <a:txBody>
                    <a:bodyPr/>
                    <a:lstStyle/>
                    <a:p>
                      <a:r>
                        <a:rPr lang="en-US" sz="2000" dirty="0" smtClean="0">
                          <a:latin typeface="Lucida Fax" pitchFamily="18" charset="0"/>
                        </a:rPr>
                        <a:t>RAPID COLLAPSE</a:t>
                      </a:r>
                      <a:r>
                        <a:rPr lang="en-US" sz="2000" baseline="0" dirty="0" smtClean="0">
                          <a:latin typeface="Lucida Fax" pitchFamily="18" charset="0"/>
                        </a:rPr>
                        <a:t> AND DEATH</a:t>
                      </a:r>
                      <a:endParaRPr lang="en-US" sz="2000" dirty="0">
                        <a:latin typeface="Lucida Fax" pitchFamily="18" charset="0"/>
                      </a:endParaRPr>
                    </a:p>
                  </a:txBody>
                  <a:tcPr/>
                </a:tc>
              </a:tr>
              <a:tr h="37592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7912807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04355" y="1447800"/>
            <a:ext cx="8991600" cy="5257800"/>
          </a:xfrm>
        </p:spPr>
        <p:txBody>
          <a:bodyPr>
            <a:normAutofit/>
          </a:bodyPr>
          <a:lstStyle/>
          <a:p>
            <a:pPr marL="342900" indent="-342900">
              <a:buFont typeface="Wingdings" pitchFamily="2" charset="2"/>
              <a:buChar char="q"/>
            </a:pPr>
            <a:r>
              <a:rPr lang="en-US" sz="2400" dirty="0" smtClean="0">
                <a:latin typeface="Lucida Fax" pitchFamily="18" charset="0"/>
              </a:rPr>
              <a:t> PORTABLE  MULTI-GAS DETECTORS.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AREA MULTI-GAS DETECTORS.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PERSONAL H2S GAS MONITOR.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FIXED GAS DETECTORS. </a:t>
            </a:r>
          </a:p>
          <a:p>
            <a:r>
              <a:rPr lang="en-US" sz="2400" dirty="0" smtClean="0">
                <a:latin typeface="Lucida Fax" pitchFamily="18" charset="0"/>
              </a:rPr>
              <a:t>															</a:t>
            </a:r>
            <a:endParaRPr lang="en-US" sz="2400" dirty="0">
              <a:latin typeface="Lucida Fax" pitchFamily="18" charset="0"/>
            </a:endParaRPr>
          </a:p>
        </p:txBody>
      </p:sp>
      <p:sp>
        <p:nvSpPr>
          <p:cNvPr id="3" name="Title 2"/>
          <p:cNvSpPr>
            <a:spLocks noGrp="1"/>
          </p:cNvSpPr>
          <p:nvPr>
            <p:ph type="ctrTitle"/>
          </p:nvPr>
        </p:nvSpPr>
        <p:spPr>
          <a:xfrm>
            <a:off x="35626" y="304800"/>
            <a:ext cx="9067800" cy="685799"/>
          </a:xfrm>
        </p:spPr>
        <p:txBody>
          <a:bodyPr/>
          <a:lstStyle/>
          <a:p>
            <a:pPr marL="182880" indent="0">
              <a:buNone/>
            </a:pPr>
            <a:r>
              <a:rPr lang="en-US" sz="4000" u="sng" dirty="0" smtClean="0">
                <a:latin typeface="Bodoni MT Black" pitchFamily="18" charset="0"/>
              </a:rPr>
              <a:t>TYPES OF GAS DETECTORS</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219200"/>
            <a:ext cx="2419350" cy="24193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200400"/>
            <a:ext cx="1790700" cy="172402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1" y="4062413"/>
            <a:ext cx="2371230" cy="253847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3590" y="4648262"/>
            <a:ext cx="2343150" cy="195262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3497283"/>
            <a:ext cx="2673927" cy="190500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4778859"/>
            <a:ext cx="1470314" cy="1962211"/>
          </a:xfrm>
          <a:prstGeom prst="rect">
            <a:avLst/>
          </a:prstGeom>
        </p:spPr>
      </p:pic>
    </p:spTree>
    <p:extLst>
      <p:ext uri="{BB962C8B-B14F-4D97-AF65-F5344CB8AC3E}">
        <p14:creationId xmlns:p14="http://schemas.microsoft.com/office/powerpoint/2010/main" val="3410936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295400"/>
            <a:ext cx="8991600" cy="541020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3" name="Title 2"/>
          <p:cNvSpPr>
            <a:spLocks noGrp="1"/>
          </p:cNvSpPr>
          <p:nvPr>
            <p:ph type="ctrTitle"/>
          </p:nvPr>
        </p:nvSpPr>
        <p:spPr>
          <a:xfrm>
            <a:off x="0" y="381000"/>
            <a:ext cx="8153400" cy="685799"/>
          </a:xfrm>
        </p:spPr>
        <p:txBody>
          <a:bodyPr/>
          <a:lstStyle/>
          <a:p>
            <a:pPr marL="182880" indent="0">
              <a:buNone/>
            </a:pPr>
            <a:r>
              <a:rPr lang="en-US" sz="4000" u="sng" dirty="0" smtClean="0">
                <a:latin typeface="Bodoni MT Black" pitchFamily="18" charset="0"/>
              </a:rPr>
              <a:t>EXTINGUISHING METHODS</a:t>
            </a:r>
            <a:endParaRPr lang="en-US" sz="4000" u="sng" dirty="0">
              <a:latin typeface="Bodoni MT Black"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983" y="1815548"/>
            <a:ext cx="5476296" cy="3657600"/>
          </a:xfrm>
          <a:prstGeom prst="rect">
            <a:avLst/>
          </a:prstGeom>
        </p:spPr>
      </p:pic>
    </p:spTree>
    <p:extLst>
      <p:ext uri="{BB962C8B-B14F-4D97-AF65-F5344CB8AC3E}">
        <p14:creationId xmlns:p14="http://schemas.microsoft.com/office/powerpoint/2010/main" val="289651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gtEl>
                                        <p:attrNameLst>
                                          <p:attrName>style.color</p:attrName>
                                        </p:attrNameLst>
                                      </p:cBhvr>
                                      <p:to>
                                        <p:clrVal>
                                          <a:schemeClr val="accent2"/>
                                        </p:clrVal>
                                      </p:to>
                                    </p:set>
                                    <p:set>
                                      <p:cBhvr>
                                        <p:cTn id="7" dur="500" fill="hold"/>
                                        <p:tgtEl>
                                          <p:spTgt spid="3"/>
                                        </p:tgtEl>
                                        <p:attrNameLst>
                                          <p:attrName>fillcolor</p:attrName>
                                        </p:attrNameLst>
                                      </p:cBhvr>
                                      <p:to>
                                        <p:clrVal>
                                          <a:schemeClr val="accent2"/>
                                        </p:clrVal>
                                      </p:to>
                                    </p:set>
                                    <p:set>
                                      <p:cBhvr>
                                        <p:cTn id="8"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799"/>
            <a:ext cx="8839199" cy="5562601"/>
          </a:xfrm>
        </p:spPr>
        <p:txBody>
          <a:bodyPr>
            <a:normAutofit/>
          </a:bodyPr>
          <a:lstStyle/>
          <a:p>
            <a:r>
              <a:rPr lang="en-US" sz="2400" b="1" u="sng" dirty="0">
                <a:latin typeface="Lucida Fax" pitchFamily="18" charset="0"/>
              </a:rPr>
              <a:t>PORTABLE  MULTI-GAS DETECTORS.</a:t>
            </a:r>
          </a:p>
          <a:p>
            <a:r>
              <a:rPr lang="en-US" sz="2400" dirty="0" smtClean="0">
                <a:latin typeface="Lucida Fax" pitchFamily="18" charset="0"/>
              </a:rPr>
              <a:t>THE PORTABLE GAS DETECTORS ARE FITTED WITH ELECTRO CHEMICAL SENSORS AND USED TO TEST </a:t>
            </a:r>
            <a:r>
              <a:rPr lang="en-US" sz="2400" b="1" dirty="0" smtClean="0">
                <a:latin typeface="Lucida Fax" pitchFamily="18" charset="0"/>
              </a:rPr>
              <a:t>OXYGEN, TOXIC, AND FLAMMABLE </a:t>
            </a:r>
            <a:r>
              <a:rPr lang="en-US" sz="2400" b="1" smtClean="0">
                <a:latin typeface="Lucida Fax" pitchFamily="18" charset="0"/>
              </a:rPr>
              <a:t>GAS</a:t>
            </a:r>
            <a:r>
              <a:rPr lang="en-US" sz="2400" smtClean="0">
                <a:latin typeface="Lucida Fax" pitchFamily="18" charset="0"/>
              </a:rPr>
              <a:t> LEVELS </a:t>
            </a:r>
            <a:r>
              <a:rPr lang="en-US" sz="2400" dirty="0" smtClean="0">
                <a:latin typeface="Lucida Fax" pitchFamily="18" charset="0"/>
              </a:rPr>
              <a:t>IN THE  WORK  TO COMPLY WITH THE PERMIT TO WORK. THE DETECTOR PRODUCES AN AUDIBLE ALARM, A FLASHING VISUAL ALARM AND VIBRATING ALARM ON GAS DETECTION AT </a:t>
            </a:r>
            <a:r>
              <a:rPr lang="en-US" sz="2400" b="1" dirty="0" smtClean="0">
                <a:latin typeface="Lucida Fax" pitchFamily="18" charset="0"/>
              </a:rPr>
              <a:t>TLV </a:t>
            </a:r>
            <a:r>
              <a:rPr lang="en-US" sz="2400" dirty="0" smtClean="0">
                <a:latin typeface="Lucida Fax" pitchFamily="18" charset="0"/>
              </a:rPr>
              <a:t>OR ABOVE.</a:t>
            </a:r>
          </a:p>
          <a:p>
            <a:endParaRPr lang="en-US" sz="2400" dirty="0">
              <a:latin typeface="Lucida Fax" pitchFamily="18" charset="0"/>
            </a:endParaRPr>
          </a:p>
          <a:p>
            <a:r>
              <a:rPr lang="en-US" sz="2400" dirty="0" smtClean="0">
                <a:latin typeface="Lucida Fax" pitchFamily="18" charset="0"/>
              </a:rPr>
              <a:t>			</a:t>
            </a:r>
            <a:endParaRPr lang="en-US" sz="2400" dirty="0">
              <a:latin typeface="Lucida Fax" pitchFamily="18" charset="0"/>
            </a:endParaRPr>
          </a:p>
        </p:txBody>
      </p:sp>
      <p:sp>
        <p:nvSpPr>
          <p:cNvPr id="3" name="Title 2"/>
          <p:cNvSpPr>
            <a:spLocks noGrp="1"/>
          </p:cNvSpPr>
          <p:nvPr>
            <p:ph type="ctrTitle"/>
          </p:nvPr>
        </p:nvSpPr>
        <p:spPr>
          <a:xfrm>
            <a:off x="152400" y="76201"/>
            <a:ext cx="8763000" cy="1219200"/>
          </a:xfrm>
        </p:spPr>
        <p:txBody>
          <a:bodyPr/>
          <a:lstStyle/>
          <a:p>
            <a:pPr marL="182880" indent="0">
              <a:buNone/>
            </a:pPr>
            <a:r>
              <a:rPr lang="en-US" sz="4000" u="sng" dirty="0">
                <a:latin typeface="Bodoni MT Black" pitchFamily="18" charset="0"/>
              </a:rPr>
              <a:t>GAS DETECTORS</a:t>
            </a:r>
            <a:endParaRPr lang="en-US" sz="4000" dirty="0">
              <a:latin typeface="Bodoni MT Black"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3886200"/>
            <a:ext cx="1905000" cy="2514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67200"/>
            <a:ext cx="1924050" cy="23812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4381500"/>
            <a:ext cx="1905000" cy="2171700"/>
          </a:xfrm>
          <a:prstGeom prst="rect">
            <a:avLst/>
          </a:prstGeom>
        </p:spPr>
      </p:pic>
    </p:spTree>
    <p:extLst>
      <p:ext uri="{BB962C8B-B14F-4D97-AF65-F5344CB8AC3E}">
        <p14:creationId xmlns:p14="http://schemas.microsoft.com/office/powerpoint/2010/main" val="2031614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066800"/>
            <a:ext cx="8991600" cy="5105399"/>
          </a:xfrm>
        </p:spPr>
        <p:txBody>
          <a:bodyPr/>
          <a:lstStyle/>
          <a:p>
            <a:r>
              <a:rPr lang="en-US" sz="2400" b="1" u="sng" dirty="0">
                <a:latin typeface="Lucida Fax" pitchFamily="18" charset="0"/>
              </a:rPr>
              <a:t>AREA MULTI-GAS DETECTORS.</a:t>
            </a:r>
          </a:p>
          <a:p>
            <a:r>
              <a:rPr lang="en-US" sz="2400" dirty="0" smtClean="0">
                <a:latin typeface="Lucida Fax" pitchFamily="18" charset="0"/>
              </a:rPr>
              <a:t>USED AS A SINGLE UNIT OR LINKED TOGETHER FOR AREA PROTECTION . MONITORS FOR DANGEROUS LEVELS OF </a:t>
            </a:r>
            <a:r>
              <a:rPr lang="en-US" sz="2400" b="1" dirty="0" smtClean="0">
                <a:latin typeface="Lucida Fax" pitchFamily="18" charset="0"/>
              </a:rPr>
              <a:t>OXYGEN, METHANE, H2S, AND CORBON MONOXIDE.</a:t>
            </a:r>
          </a:p>
          <a:p>
            <a:endParaRPr lang="en-US" sz="2400" b="1" dirty="0">
              <a:latin typeface="Lucida Fax" pitchFamily="18" charset="0"/>
            </a:endParaRPr>
          </a:p>
          <a:p>
            <a:endParaRPr lang="en-US" sz="2400" dirty="0" smtClean="0">
              <a:latin typeface="Lucida Fax" pitchFamily="18" charset="0"/>
            </a:endParaRPr>
          </a:p>
          <a:p>
            <a:r>
              <a:rPr lang="en-US" sz="2400" dirty="0">
                <a:latin typeface="Lucida Fax" pitchFamily="18" charset="0"/>
              </a:rPr>
              <a:t>	</a:t>
            </a:r>
            <a:r>
              <a:rPr lang="en-US" sz="2400" dirty="0" smtClean="0">
                <a:latin typeface="Lucida Fax" pitchFamily="18" charset="0"/>
              </a:rPr>
              <a:t>	</a:t>
            </a:r>
            <a:endParaRPr lang="en-US" sz="2400" dirty="0">
              <a:latin typeface="Lucida Fax" pitchFamily="18" charset="0"/>
            </a:endParaRPr>
          </a:p>
        </p:txBody>
      </p:sp>
      <p:sp>
        <p:nvSpPr>
          <p:cNvPr id="3" name="Title 2"/>
          <p:cNvSpPr>
            <a:spLocks noGrp="1"/>
          </p:cNvSpPr>
          <p:nvPr>
            <p:ph type="ctrTitle"/>
          </p:nvPr>
        </p:nvSpPr>
        <p:spPr>
          <a:xfrm>
            <a:off x="0" y="228600"/>
            <a:ext cx="8991600" cy="762000"/>
          </a:xfrm>
        </p:spPr>
        <p:txBody>
          <a:bodyPr/>
          <a:lstStyle/>
          <a:p>
            <a:pPr marL="182880" indent="0">
              <a:buNone/>
            </a:pPr>
            <a:r>
              <a:rPr lang="en-US" sz="4000" u="sng" dirty="0">
                <a:latin typeface="Bodoni MT Black" pitchFamily="18" charset="0"/>
              </a:rPr>
              <a:t>GAS DETECTORS</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82" y="3448235"/>
            <a:ext cx="2438400" cy="2419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843" y="3600451"/>
            <a:ext cx="2432957" cy="24193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3448235"/>
            <a:ext cx="2667000" cy="2419349"/>
          </a:xfrm>
          <a:prstGeom prst="rect">
            <a:avLst/>
          </a:prstGeom>
        </p:spPr>
      </p:pic>
    </p:spTree>
    <p:extLst>
      <p:ext uri="{BB962C8B-B14F-4D97-AF65-F5344CB8AC3E}">
        <p14:creationId xmlns:p14="http://schemas.microsoft.com/office/powerpoint/2010/main" val="301412353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791200"/>
          </a:xfrm>
        </p:spPr>
        <p:txBody>
          <a:bodyPr>
            <a:normAutofit/>
          </a:bodyPr>
          <a:lstStyle/>
          <a:p>
            <a:r>
              <a:rPr lang="en-US" sz="2400" b="1" u="sng" dirty="0">
                <a:latin typeface="Lucida Fax" pitchFamily="18" charset="0"/>
              </a:rPr>
              <a:t>PERSONAL H2S GAS MONITOR.</a:t>
            </a:r>
          </a:p>
          <a:p>
            <a:r>
              <a:rPr lang="en-US" sz="2400" dirty="0" smtClean="0">
                <a:latin typeface="Lucida Fax" pitchFamily="18" charset="0"/>
              </a:rPr>
              <a:t>PERSONAL H2S GAS MONITOR IS TWO YEAR , MAINTENANCE AND CALIBRATION FREE, DISPOSABLE SINGLE GAS MONITOR. THE GAS MONITOR PRODUCES A LOUD AUDIBLE ALARM, A VIBRATION,AND A BRIGHT FLASHING VISUAL ALARM ON </a:t>
            </a:r>
            <a:r>
              <a:rPr lang="en-US" sz="2400" b="1" dirty="0" smtClean="0">
                <a:latin typeface="Lucida Fax" pitchFamily="18" charset="0"/>
              </a:rPr>
              <a:t>H2S </a:t>
            </a:r>
            <a:r>
              <a:rPr lang="en-US" sz="2400" dirty="0" smtClean="0">
                <a:latin typeface="Lucida Fax" pitchFamily="18" charset="0"/>
              </a:rPr>
              <a:t>DETECTION AT 10 PPM OR ABOVE. </a:t>
            </a:r>
          </a:p>
          <a:p>
            <a:r>
              <a:rPr lang="en-US" sz="2400" b="1" dirty="0" smtClean="0">
                <a:solidFill>
                  <a:srgbClr val="FF0000"/>
                </a:solidFill>
                <a:latin typeface="Lucida Fax" pitchFamily="18" charset="0"/>
              </a:rPr>
              <a:t>NOTE : PERSONAL H2S GAS MONITOR SHOULD NOT BE USED FOR GAS TESTING.</a:t>
            </a:r>
          </a:p>
          <a:p>
            <a:r>
              <a:rPr lang="en-US" sz="2400" dirty="0">
                <a:solidFill>
                  <a:srgbClr val="FF0000"/>
                </a:solidFill>
                <a:latin typeface="Lucida Fax" pitchFamily="18" charset="0"/>
              </a:rPr>
              <a:t>	</a:t>
            </a:r>
            <a:r>
              <a:rPr lang="en-US" sz="2400" dirty="0" smtClean="0">
                <a:solidFill>
                  <a:srgbClr val="FF0000"/>
                </a:solidFill>
                <a:latin typeface="Lucida Fax" pitchFamily="18" charset="0"/>
              </a:rPr>
              <a:t>			</a:t>
            </a:r>
            <a:r>
              <a:rPr lang="en-US" sz="2400" dirty="0" smtClean="0">
                <a:solidFill>
                  <a:schemeClr val="tx1"/>
                </a:solidFill>
                <a:latin typeface="Lucida Fax" pitchFamily="18" charset="0"/>
              </a:rPr>
              <a:t>	</a:t>
            </a:r>
            <a:endParaRPr lang="en-US" sz="2400" dirty="0">
              <a:solidFill>
                <a:schemeClr val="tx1"/>
              </a:solidFill>
              <a:latin typeface="Lucida Fax" pitchFamily="18" charset="0"/>
            </a:endParaRPr>
          </a:p>
        </p:txBody>
      </p:sp>
      <p:sp>
        <p:nvSpPr>
          <p:cNvPr id="3" name="Title 2"/>
          <p:cNvSpPr>
            <a:spLocks noGrp="1"/>
          </p:cNvSpPr>
          <p:nvPr>
            <p:ph type="ctrTitle"/>
          </p:nvPr>
        </p:nvSpPr>
        <p:spPr>
          <a:xfrm>
            <a:off x="0" y="228601"/>
            <a:ext cx="9048997" cy="685800"/>
          </a:xfrm>
        </p:spPr>
        <p:txBody>
          <a:bodyPr/>
          <a:lstStyle/>
          <a:p>
            <a:pPr marL="182880" indent="0">
              <a:buNone/>
            </a:pPr>
            <a:r>
              <a:rPr lang="en-US" sz="4000" u="sng" dirty="0">
                <a:latin typeface="Bodoni MT Black" pitchFamily="18" charset="0"/>
              </a:rPr>
              <a:t>GAS DETECTORS</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657726"/>
            <a:ext cx="2143125" cy="21431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4665455"/>
            <a:ext cx="1809750" cy="21353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0850" y="4657726"/>
            <a:ext cx="2343150" cy="2143125"/>
          </a:xfrm>
          <a:prstGeom prst="rect">
            <a:avLst/>
          </a:prstGeom>
        </p:spPr>
      </p:pic>
    </p:spTree>
    <p:extLst>
      <p:ext uri="{BB962C8B-B14F-4D97-AF65-F5344CB8AC3E}">
        <p14:creationId xmlns:p14="http://schemas.microsoft.com/office/powerpoint/2010/main" val="352848964"/>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066800"/>
            <a:ext cx="9067800" cy="5714999"/>
          </a:xfrm>
        </p:spPr>
        <p:txBody>
          <a:bodyPr>
            <a:normAutofit/>
          </a:bodyPr>
          <a:lstStyle/>
          <a:p>
            <a:r>
              <a:rPr lang="en-US" sz="2400" b="1" u="sng" dirty="0">
                <a:latin typeface="Lucida Fax" pitchFamily="18" charset="0"/>
              </a:rPr>
              <a:t>FIXED GAS DETECTORS. </a:t>
            </a:r>
          </a:p>
          <a:p>
            <a:r>
              <a:rPr lang="en-US" sz="2400" dirty="0" smtClean="0">
                <a:latin typeface="Lucida Fax" pitchFamily="18" charset="0"/>
              </a:rPr>
              <a:t>FIXED GAS DETECTORS ARE USED AS A </a:t>
            </a:r>
            <a:r>
              <a:rPr lang="en-US" sz="2400" b="1" dirty="0" smtClean="0">
                <a:latin typeface="Lucida Fax" pitchFamily="18" charset="0"/>
              </a:rPr>
              <a:t>H2S </a:t>
            </a:r>
            <a:r>
              <a:rPr lang="en-US" sz="2400" dirty="0" smtClean="0">
                <a:latin typeface="Lucida Fax" pitchFamily="18" charset="0"/>
              </a:rPr>
              <a:t>MONITORING  DEVICE ON INSTALLATIONS. THIS CAN BE LINKED TO CONTROL ROOM BY WHICH,  WE CAN IDENTIFY THE EXACT LOCATION OF DETECTION.</a:t>
            </a:r>
          </a:p>
          <a:p>
            <a:r>
              <a:rPr lang="en-US" sz="2400" dirty="0">
                <a:latin typeface="Lucida Fax" pitchFamily="18" charset="0"/>
              </a:rPr>
              <a:t>	</a:t>
            </a:r>
            <a:r>
              <a:rPr lang="en-US" sz="2400" dirty="0" smtClean="0">
                <a:latin typeface="Lucida Fax" pitchFamily="18" charset="0"/>
              </a:rPr>
              <a:t>			</a:t>
            </a:r>
          </a:p>
          <a:p>
            <a:r>
              <a:rPr lang="en-US" sz="2400" dirty="0" smtClean="0">
                <a:latin typeface="Lucida Fax" pitchFamily="18" charset="0"/>
              </a:rPr>
              <a:t>		</a:t>
            </a:r>
            <a:endParaRPr lang="en-US" sz="2400" dirty="0">
              <a:latin typeface="Lucida Fax" pitchFamily="18" charset="0"/>
            </a:endParaRPr>
          </a:p>
        </p:txBody>
      </p:sp>
      <p:sp>
        <p:nvSpPr>
          <p:cNvPr id="3" name="Title 2"/>
          <p:cNvSpPr>
            <a:spLocks noGrp="1"/>
          </p:cNvSpPr>
          <p:nvPr>
            <p:ph type="ctrTitle"/>
          </p:nvPr>
        </p:nvSpPr>
        <p:spPr>
          <a:xfrm>
            <a:off x="0" y="228600"/>
            <a:ext cx="8013551" cy="838200"/>
          </a:xfrm>
        </p:spPr>
        <p:txBody>
          <a:bodyPr/>
          <a:lstStyle/>
          <a:p>
            <a:pPr marL="182880" indent="0">
              <a:buNone/>
            </a:pPr>
            <a:r>
              <a:rPr lang="en-US" sz="4000" u="sng" dirty="0">
                <a:latin typeface="Bodoni MT Black" pitchFamily="18" charset="0"/>
              </a:rPr>
              <a:t>GAS DETECTORS</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14675"/>
            <a:ext cx="3000375" cy="1524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035443"/>
            <a:ext cx="2324100" cy="19621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0" y="3014662"/>
            <a:ext cx="1143000" cy="17240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916" y="4760025"/>
            <a:ext cx="2619375" cy="174307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600" y="4893375"/>
            <a:ext cx="2838450" cy="1609725"/>
          </a:xfrm>
          <a:prstGeom prst="rect">
            <a:avLst/>
          </a:prstGeom>
        </p:spPr>
      </p:pic>
    </p:spTree>
    <p:extLst>
      <p:ext uri="{BB962C8B-B14F-4D97-AF65-F5344CB8AC3E}">
        <p14:creationId xmlns:p14="http://schemas.microsoft.com/office/powerpoint/2010/main" val="20267580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791200" y="6019800"/>
            <a:ext cx="5637010" cy="457200"/>
          </a:xfrm>
        </p:spPr>
        <p:txBody>
          <a:bodyPr>
            <a:normAutofit/>
          </a:bodyPr>
          <a:lstStyle/>
          <a:p>
            <a:r>
              <a:rPr lang="en-IN" sz="1600" dirty="0" smtClean="0">
                <a:latin typeface="Lucida Fax" panose="02060602050505020204" pitchFamily="18" charset="0"/>
              </a:rPr>
              <a:t>GLOBAL SAFETY STUDIES</a:t>
            </a:r>
            <a:endParaRPr lang="en-IN" sz="1600" dirty="0">
              <a:latin typeface="Lucida Fax" panose="02060602050505020204" pitchFamily="18" charset="0"/>
            </a:endParaRPr>
          </a:p>
        </p:txBody>
      </p:sp>
      <p:sp>
        <p:nvSpPr>
          <p:cNvPr id="3" name="Title 2"/>
          <p:cNvSpPr>
            <a:spLocks noGrp="1"/>
          </p:cNvSpPr>
          <p:nvPr>
            <p:ph type="ctrTitle"/>
          </p:nvPr>
        </p:nvSpPr>
        <p:spPr>
          <a:xfrm>
            <a:off x="304800" y="685800"/>
            <a:ext cx="8610600" cy="5181600"/>
          </a:xfrm>
        </p:spPr>
        <p:txBody>
          <a:bodyPr/>
          <a:lstStyle/>
          <a:p>
            <a:pPr marL="182880" indent="0">
              <a:buNone/>
            </a:pPr>
            <a:r>
              <a:rPr lang="en-IN" sz="6600" u="sng" dirty="0" smtClean="0">
                <a:latin typeface="Bodoni MT Black" panose="02070A03080606020203" pitchFamily="18" charset="0"/>
              </a:rPr>
              <a:t>FIRST-AID</a:t>
            </a:r>
            <a:endParaRPr lang="en-IN" sz="66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33600"/>
            <a:ext cx="5462587" cy="3243263"/>
          </a:xfrm>
          <a:prstGeom prst="rect">
            <a:avLst/>
          </a:prstGeom>
        </p:spPr>
      </p:pic>
    </p:spTree>
    <p:extLst>
      <p:ext uri="{BB962C8B-B14F-4D97-AF65-F5344CB8AC3E}">
        <p14:creationId xmlns:p14="http://schemas.microsoft.com/office/powerpoint/2010/main" val="295297618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638800"/>
          </a:xfrm>
        </p:spPr>
        <p:txBody>
          <a:bodyPr>
            <a:normAutofit/>
          </a:bodyPr>
          <a:lstStyle/>
          <a:p>
            <a:r>
              <a:rPr lang="en-IN" sz="2400" dirty="0" smtClean="0">
                <a:latin typeface="Lucida Fax" panose="02060602050505020204" pitchFamily="18" charset="0"/>
              </a:rPr>
              <a:t>IN THE EVENT OF AN ACCIDENT, YOU SHOULD ACT IN THE FOLLOWING WAY;</a:t>
            </a:r>
          </a:p>
          <a:p>
            <a:pPr marL="342900" indent="-342900">
              <a:buFont typeface="Wingdings" panose="05000000000000000000" pitchFamily="2" charset="2"/>
              <a:buChar char="q"/>
            </a:pPr>
            <a:endParaRPr lang="en-IN" sz="2400" dirty="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PREVENT MORE PEOPLE FROM BEING INJURED</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CALL THE SUPERVISOR OR THE PERSON RESPONSIBLE FOR FIRST AID TREATMENT. CALL AMBULANCE IF NECESSARY</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AID THE INJURED PERSON</a:t>
            </a:r>
            <a:endParaRPr lang="en-IN" sz="2400" dirty="0">
              <a:latin typeface="Lucida Fax" panose="02060602050505020204" pitchFamily="18" charset="0"/>
            </a:endParaRPr>
          </a:p>
        </p:txBody>
      </p:sp>
      <p:sp>
        <p:nvSpPr>
          <p:cNvPr id="3" name="Title 2"/>
          <p:cNvSpPr>
            <a:spLocks noGrp="1"/>
          </p:cNvSpPr>
          <p:nvPr>
            <p:ph type="ctrTitle"/>
          </p:nvPr>
        </p:nvSpPr>
        <p:spPr>
          <a:xfrm>
            <a:off x="152400" y="152400"/>
            <a:ext cx="8763000" cy="720639"/>
          </a:xfrm>
        </p:spPr>
        <p:txBody>
          <a:bodyPr/>
          <a:lstStyle/>
          <a:p>
            <a:pPr marL="182880" indent="0">
              <a:buNone/>
            </a:pPr>
            <a:r>
              <a:rPr lang="en-IN" sz="4000" u="sng" dirty="0" smtClean="0">
                <a:latin typeface="Bodoni MT Black" panose="02070A03080606020203" pitchFamily="18" charset="0"/>
              </a:rPr>
              <a:t>FIRST-AID</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279201446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143000"/>
            <a:ext cx="8839200" cy="5410199"/>
          </a:xfrm>
        </p:spPr>
        <p:txBody>
          <a:bodyPr>
            <a:normAutofit/>
          </a:bodyPr>
          <a:lstStyle/>
          <a:p>
            <a:r>
              <a:rPr lang="en-IN" sz="2400" b="1" u="sng" dirty="0" smtClean="0">
                <a:latin typeface="Lucida Fax" panose="02060602050505020204" pitchFamily="18" charset="0"/>
              </a:rPr>
              <a:t>AIMS OF FIRST AID</a:t>
            </a:r>
          </a:p>
          <a:p>
            <a:pPr marL="342900" indent="-342900">
              <a:buFont typeface="Wingdings" panose="05000000000000000000" pitchFamily="2" charset="2"/>
              <a:buChar char="q"/>
            </a:pPr>
            <a:endParaRPr lang="en-IN" sz="2400" b="1" u="sng" dirty="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PRESERVE LIFE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TO PREVENT CONDITION IS WORSEING</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TO PROMOTE RECOVERY</a:t>
            </a:r>
          </a:p>
          <a:p>
            <a:pPr marL="342900" indent="-342900">
              <a:buFont typeface="Wingdings" panose="05000000000000000000" pitchFamily="2" charset="2"/>
              <a:buChar char="q"/>
            </a:pPr>
            <a:endParaRPr lang="en-IN" sz="2400" dirty="0">
              <a:latin typeface="Lucida Fax" panose="02060602050505020204" pitchFamily="18" charset="0"/>
            </a:endParaRPr>
          </a:p>
          <a:p>
            <a:pPr marL="342900" indent="-342900">
              <a:buFont typeface="Wingdings" panose="05000000000000000000" pitchFamily="2" charset="2"/>
              <a:buChar char="q"/>
            </a:pPr>
            <a:endParaRPr lang="en-IN" sz="2400" dirty="0" smtClean="0">
              <a:latin typeface="Lucida Fax" panose="02060602050505020204" pitchFamily="18" charset="0"/>
            </a:endParaRPr>
          </a:p>
          <a:p>
            <a:pPr marL="342900" indent="-342900">
              <a:buFont typeface="Wingdings" panose="05000000000000000000" pitchFamily="2" charset="2"/>
              <a:buChar char="q"/>
            </a:pPr>
            <a:endParaRPr lang="en-IN" sz="2400" dirty="0">
              <a:latin typeface="Lucida Fax" panose="02060602050505020204" pitchFamily="18" charset="0"/>
            </a:endParaRPr>
          </a:p>
          <a:p>
            <a:r>
              <a:rPr lang="en-IN" sz="2400" dirty="0" smtClean="0">
                <a:solidFill>
                  <a:srgbClr val="FF0000"/>
                </a:solidFill>
                <a:latin typeface="Lucida Fax" panose="02060602050505020204" pitchFamily="18" charset="0"/>
              </a:rPr>
              <a:t>CPR- CARDIAC PULMONARY RESUSCIATION</a:t>
            </a:r>
          </a:p>
        </p:txBody>
      </p:sp>
      <p:sp>
        <p:nvSpPr>
          <p:cNvPr id="3" name="Title 2"/>
          <p:cNvSpPr>
            <a:spLocks noGrp="1"/>
          </p:cNvSpPr>
          <p:nvPr>
            <p:ph type="ctrTitle"/>
          </p:nvPr>
        </p:nvSpPr>
        <p:spPr>
          <a:xfrm>
            <a:off x="0" y="152400"/>
            <a:ext cx="7803775" cy="822597"/>
          </a:xfrm>
        </p:spPr>
        <p:txBody>
          <a:bodyPr/>
          <a:lstStyle/>
          <a:p>
            <a:pPr marL="182880" indent="0">
              <a:buNone/>
            </a:pPr>
            <a:r>
              <a:rPr lang="en-IN" sz="4000" u="sng" dirty="0" smtClean="0">
                <a:latin typeface="Bodoni MT Black" panose="02070A03080606020203" pitchFamily="18" charset="0"/>
              </a:rPr>
              <a:t>FIRST-AID</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22951270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799"/>
            <a:ext cx="8915400" cy="5638801"/>
          </a:xfrm>
        </p:spPr>
        <p:txBody>
          <a:bodyPr>
            <a:normAutofit/>
          </a:bodyPr>
          <a:lstStyle/>
          <a:p>
            <a:r>
              <a:rPr lang="en-IN" sz="2400" b="1" dirty="0" smtClean="0">
                <a:latin typeface="Lucida Fax" panose="02060602050505020204" pitchFamily="18" charset="0"/>
              </a:rPr>
              <a:t>MANAGEMENT MUST BE PROVIDED PROPER WELFARE FACILITIES TO WORKERS</a:t>
            </a:r>
          </a:p>
          <a:p>
            <a:endParaRPr lang="en-IN" sz="2400" b="1" dirty="0" smtClean="0">
              <a:latin typeface="Lucida Fax" panose="02060602050505020204" pitchFamily="18" charset="0"/>
            </a:endParaRPr>
          </a:p>
          <a:p>
            <a:pPr marL="342900" indent="-342900">
              <a:buFont typeface="Wingdings" panose="05000000000000000000" pitchFamily="2" charset="2"/>
              <a:buChar char="q"/>
            </a:pPr>
            <a:r>
              <a:rPr lang="en-IN" sz="2400" b="1" dirty="0">
                <a:latin typeface="Lucida Fax" panose="02060602050505020204" pitchFamily="18" charset="0"/>
              </a:rPr>
              <a:t> </a:t>
            </a:r>
            <a:r>
              <a:rPr lang="en-IN" sz="2400" dirty="0" smtClean="0">
                <a:latin typeface="Lucida Fax" panose="02060602050505020204" pitchFamily="18" charset="0"/>
              </a:rPr>
              <a:t>TOILETS</a:t>
            </a:r>
          </a:p>
          <a:p>
            <a:pPr marL="342900" indent="-342900">
              <a:buFont typeface="Wingdings" panose="05000000000000000000" pitchFamily="2" charset="2"/>
              <a:buChar char="q"/>
            </a:pPr>
            <a:r>
              <a:rPr lang="en-IN" sz="2400" b="1" dirty="0">
                <a:latin typeface="Lucida Fax" panose="02060602050505020204" pitchFamily="18" charset="0"/>
              </a:rPr>
              <a:t> </a:t>
            </a:r>
            <a:r>
              <a:rPr lang="en-IN" sz="2400" dirty="0" smtClean="0">
                <a:latin typeface="Lucida Fax" panose="02060602050505020204" pitchFamily="18" charset="0"/>
              </a:rPr>
              <a:t>WASHING FACILITIES</a:t>
            </a:r>
          </a:p>
          <a:p>
            <a:pPr marL="342900" indent="-342900">
              <a:buFont typeface="Wingdings" panose="05000000000000000000" pitchFamily="2" charset="2"/>
              <a:buChar char="q"/>
            </a:pPr>
            <a:r>
              <a:rPr lang="en-IN" sz="2400" b="1" dirty="0">
                <a:latin typeface="Lucida Fax" panose="02060602050505020204" pitchFamily="18" charset="0"/>
              </a:rPr>
              <a:t> </a:t>
            </a:r>
            <a:r>
              <a:rPr lang="en-IN" sz="2400" dirty="0" smtClean="0">
                <a:latin typeface="Lucida Fax" panose="02060602050505020204" pitchFamily="18" charset="0"/>
              </a:rPr>
              <a:t>DRINKING WATER</a:t>
            </a:r>
          </a:p>
          <a:p>
            <a:pPr marL="342900" indent="-342900">
              <a:buFont typeface="Wingdings" panose="05000000000000000000" pitchFamily="2" charset="2"/>
              <a:buChar char="q"/>
            </a:pPr>
            <a:r>
              <a:rPr lang="en-IN" sz="2400" b="1" dirty="0">
                <a:latin typeface="Lucida Fax" panose="02060602050505020204" pitchFamily="18" charset="0"/>
              </a:rPr>
              <a:t> </a:t>
            </a:r>
            <a:r>
              <a:rPr lang="en-IN" sz="2400" dirty="0" smtClean="0">
                <a:latin typeface="Lucida Fax" panose="02060602050505020204" pitchFamily="18" charset="0"/>
              </a:rPr>
              <a:t>REST ROOM</a:t>
            </a:r>
          </a:p>
          <a:p>
            <a:pPr marL="342900" indent="-342900">
              <a:buFont typeface="Wingdings" panose="05000000000000000000" pitchFamily="2" charset="2"/>
              <a:buChar char="q"/>
            </a:pPr>
            <a:r>
              <a:rPr lang="en-IN" sz="2400" b="1" dirty="0">
                <a:latin typeface="Lucida Fax" panose="02060602050505020204" pitchFamily="18" charset="0"/>
              </a:rPr>
              <a:t> </a:t>
            </a:r>
            <a:r>
              <a:rPr lang="en-IN" sz="2400" dirty="0" smtClean="0">
                <a:latin typeface="Lucida Fax" panose="02060602050505020204" pitchFamily="18" charset="0"/>
              </a:rPr>
              <a:t>PRAYER HALL</a:t>
            </a:r>
          </a:p>
          <a:p>
            <a:pPr marL="342900" indent="-342900">
              <a:buFont typeface="Wingdings" panose="05000000000000000000" pitchFamily="2" charset="2"/>
              <a:buChar char="q"/>
            </a:pPr>
            <a:r>
              <a:rPr lang="en-IN" sz="2400" b="1" dirty="0">
                <a:latin typeface="Lucida Fax" panose="02060602050505020204" pitchFamily="18" charset="0"/>
              </a:rPr>
              <a:t> </a:t>
            </a:r>
            <a:r>
              <a:rPr lang="en-IN" sz="2400" dirty="0" smtClean="0">
                <a:latin typeface="Lucida Fax" panose="02060602050505020204" pitchFamily="18" charset="0"/>
              </a:rPr>
              <a:t>SMOKING AREA</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FIRST AID FACILITIES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FACILITIES FOR INTAKE OF MEALS</a:t>
            </a:r>
            <a:endParaRPr lang="en-IN" sz="2400" dirty="0">
              <a:latin typeface="Lucida Fax" panose="02060602050505020204" pitchFamily="18" charset="0"/>
            </a:endParaRPr>
          </a:p>
        </p:txBody>
      </p:sp>
      <p:sp>
        <p:nvSpPr>
          <p:cNvPr id="3" name="Title 2"/>
          <p:cNvSpPr>
            <a:spLocks noGrp="1"/>
          </p:cNvSpPr>
          <p:nvPr>
            <p:ph type="ctrTitle"/>
          </p:nvPr>
        </p:nvSpPr>
        <p:spPr>
          <a:xfrm>
            <a:off x="-152400" y="76201"/>
            <a:ext cx="9144000" cy="838200"/>
          </a:xfrm>
        </p:spPr>
        <p:txBody>
          <a:bodyPr/>
          <a:lstStyle/>
          <a:p>
            <a:pPr marL="182880" indent="0">
              <a:buNone/>
            </a:pPr>
            <a:r>
              <a:rPr lang="en-IN" sz="4000" u="sng" dirty="0" smtClean="0">
                <a:latin typeface="Bodoni MT Black" panose="02070A03080606020203" pitchFamily="18" charset="0"/>
              </a:rPr>
              <a:t>WELFARE FACILITIES AT SITE</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695" y="1866900"/>
            <a:ext cx="2381250" cy="1447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3467098"/>
            <a:ext cx="2466975" cy="15240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320" y="3467098"/>
            <a:ext cx="2466975" cy="1524002"/>
          </a:xfrm>
          <a:prstGeom prst="rect">
            <a:avLst/>
          </a:prstGeom>
        </p:spPr>
      </p:pic>
    </p:spTree>
    <p:extLst>
      <p:ext uri="{BB962C8B-B14F-4D97-AF65-F5344CB8AC3E}">
        <p14:creationId xmlns:p14="http://schemas.microsoft.com/office/powerpoint/2010/main" val="375372359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334000" y="5105400"/>
            <a:ext cx="5637010" cy="882119"/>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152400" y="1371601"/>
            <a:ext cx="9448800" cy="1219200"/>
          </a:xfrm>
        </p:spPr>
        <p:txBody>
          <a:bodyPr/>
          <a:lstStyle/>
          <a:p>
            <a:pPr marL="182880" indent="0">
              <a:buNone/>
            </a:pPr>
            <a:r>
              <a:rPr lang="en-US" sz="6600" u="sng" dirty="0" smtClean="0">
                <a:latin typeface="Bodoni MT Black" pitchFamily="18" charset="0"/>
              </a:rPr>
              <a:t>PERMIT TO WORK</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895600"/>
            <a:ext cx="4271763" cy="2362200"/>
          </a:xfrm>
          <a:prstGeom prst="rect">
            <a:avLst/>
          </a:prstGeom>
        </p:spPr>
      </p:pic>
    </p:spTree>
    <p:extLst>
      <p:ext uri="{BB962C8B-B14F-4D97-AF65-F5344CB8AC3E}">
        <p14:creationId xmlns:p14="http://schemas.microsoft.com/office/powerpoint/2010/main" val="414972498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334000"/>
          </a:xfrm>
        </p:spPr>
        <p:txBody>
          <a:bodyPr>
            <a:normAutofit/>
          </a:bodyPr>
          <a:lstStyle/>
          <a:p>
            <a:r>
              <a:rPr lang="en-US" sz="2400" b="1" u="sng" smtClean="0">
                <a:latin typeface="Lucida Fax" pitchFamily="18" charset="0"/>
              </a:rPr>
              <a:t>DEFINITION</a:t>
            </a:r>
          </a:p>
          <a:p>
            <a:endParaRPr lang="en-US" sz="2400" b="1" u="sng" dirty="0" smtClean="0">
              <a:latin typeface="Lucida Fax" pitchFamily="18" charset="0"/>
            </a:endParaRPr>
          </a:p>
          <a:p>
            <a:r>
              <a:rPr lang="en-US" sz="2400" dirty="0" smtClean="0">
                <a:latin typeface="Lucida Fax" pitchFamily="18" charset="0"/>
              </a:rPr>
              <a:t>A LEGAL DOCUMENT AND A FORMAL WRITTEN STATEMENT OF WORK TO BE DONE, SAFETY PRECAUTIONS TO BE TAKEN AND CONFIRMATION THAT ASSOCIATED RISK AND HAZARD HAVE BEEN IDENTIFIED</a:t>
            </a:r>
          </a:p>
          <a:p>
            <a:endParaRPr lang="en-US" sz="2400" dirty="0">
              <a:latin typeface="Lucida Fax" pitchFamily="18" charset="0"/>
            </a:endParaRPr>
          </a:p>
          <a:p>
            <a:r>
              <a:rPr lang="en-US" sz="2400" dirty="0" smtClean="0">
                <a:solidFill>
                  <a:srgbClr val="FF0000"/>
                </a:solidFill>
                <a:latin typeface="Lucida Fax" pitchFamily="18" charset="0"/>
              </a:rPr>
              <a:t>WORK PERMIT IS AN IMPORTANT ACCIDENT PREVENTION TOOL</a:t>
            </a:r>
          </a:p>
          <a:p>
            <a:endParaRPr lang="en-US" sz="2400" dirty="0">
              <a:solidFill>
                <a:srgbClr val="FF0000"/>
              </a:solidFill>
              <a:latin typeface="Lucida Fax" pitchFamily="18" charset="0"/>
            </a:endParaRPr>
          </a:p>
        </p:txBody>
      </p:sp>
      <p:sp>
        <p:nvSpPr>
          <p:cNvPr id="3" name="Title 2"/>
          <p:cNvSpPr>
            <a:spLocks noGrp="1"/>
          </p:cNvSpPr>
          <p:nvPr>
            <p:ph type="ctrTitle"/>
          </p:nvPr>
        </p:nvSpPr>
        <p:spPr>
          <a:xfrm>
            <a:off x="-15834" y="152400"/>
            <a:ext cx="7175351" cy="685800"/>
          </a:xfrm>
        </p:spPr>
        <p:txBody>
          <a:bodyPr/>
          <a:lstStyle/>
          <a:p>
            <a:pPr marL="182880" indent="0">
              <a:buNone/>
            </a:pPr>
            <a:r>
              <a:rPr lang="en-US" sz="4000" u="sng" dirty="0" smtClean="0">
                <a:latin typeface="Bodoni MT Black" pitchFamily="18" charset="0"/>
              </a:rPr>
              <a:t>PERMIT TO WORK</a:t>
            </a:r>
            <a:endParaRPr lang="en-US" sz="4000" u="sng" dirty="0">
              <a:latin typeface="Bodoni MT Black" pitchFamily="18" charset="0"/>
            </a:endParaRPr>
          </a:p>
        </p:txBody>
      </p:sp>
    </p:spTree>
    <p:extLst>
      <p:ext uri="{BB962C8B-B14F-4D97-AF65-F5344CB8AC3E}">
        <p14:creationId xmlns:p14="http://schemas.microsoft.com/office/powerpoint/2010/main" val="94924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0"/>
            <a:ext cx="8991600" cy="5334000"/>
          </a:xfrm>
        </p:spPr>
        <p:txBody>
          <a:bodyPr>
            <a:normAutofit/>
          </a:bodyPr>
          <a:lstStyle/>
          <a:p>
            <a:endParaRPr lang="en-IN" sz="2400" b="1" u="sng" dirty="0" smtClean="0">
              <a:latin typeface="Lucida Fax" panose="02060602050505020204" pitchFamily="18" charset="0"/>
            </a:endParaRPr>
          </a:p>
          <a:p>
            <a:r>
              <a:rPr lang="en-IN" sz="2400" b="1" u="sng" dirty="0" smtClean="0">
                <a:latin typeface="Lucida Fax" panose="02060602050505020204" pitchFamily="18" charset="0"/>
              </a:rPr>
              <a:t>STARVATION</a:t>
            </a:r>
            <a:endParaRPr lang="en-IN" sz="2400" dirty="0">
              <a:latin typeface="Lucida Fax" panose="02060602050505020204" pitchFamily="18" charset="0"/>
            </a:endParaRPr>
          </a:p>
          <a:p>
            <a:r>
              <a:rPr lang="en-IN" sz="2400" dirty="0" smtClean="0">
                <a:latin typeface="Lucida Fax" panose="02060602050505020204" pitchFamily="18" charset="0"/>
              </a:rPr>
              <a:t>LIMITATION OR REMOVAL OF FUEL FROM THE SCENE OF FIRE IS KNOWN AS STARVATION</a:t>
            </a:r>
          </a:p>
          <a:p>
            <a:r>
              <a:rPr lang="en-IN" sz="2400" b="1" u="sng" dirty="0" smtClean="0">
                <a:latin typeface="Lucida Fax" panose="02060602050505020204" pitchFamily="18" charset="0"/>
              </a:rPr>
              <a:t>SMOTHERING</a:t>
            </a:r>
            <a:endParaRPr lang="en-IN" sz="2400" dirty="0" smtClean="0">
              <a:latin typeface="Lucida Fax" panose="02060602050505020204" pitchFamily="18" charset="0"/>
            </a:endParaRPr>
          </a:p>
          <a:p>
            <a:r>
              <a:rPr lang="en-IN" sz="2400" dirty="0" smtClean="0">
                <a:latin typeface="Lucida Fax" panose="02060602050505020204" pitchFamily="18" charset="0"/>
              </a:rPr>
              <a:t>LIMITATION OR REMOVAL OF OXYGEN FROM THE SCENE OF FIRE IS KNOWN AS SMOTHERING</a:t>
            </a:r>
          </a:p>
          <a:p>
            <a:r>
              <a:rPr lang="en-IN" sz="2400" b="1" u="sng" dirty="0" smtClean="0">
                <a:latin typeface="Lucida Fax" panose="02060602050505020204" pitchFamily="18" charset="0"/>
              </a:rPr>
              <a:t>COOLING</a:t>
            </a:r>
            <a:endParaRPr lang="en-IN" sz="2400" dirty="0" smtClean="0">
              <a:latin typeface="Lucida Fax" panose="02060602050505020204" pitchFamily="18" charset="0"/>
            </a:endParaRPr>
          </a:p>
          <a:p>
            <a:r>
              <a:rPr lang="en-IN" sz="2400" dirty="0" smtClean="0">
                <a:latin typeface="Lucida Fax" panose="02060602050505020204" pitchFamily="18" charset="0"/>
              </a:rPr>
              <a:t>LIMITATION OR REMOVAL OF HEAT FROM THE SCENE OF FIRE IS KNOWN AS COOLING</a:t>
            </a:r>
          </a:p>
        </p:txBody>
      </p:sp>
      <p:sp>
        <p:nvSpPr>
          <p:cNvPr id="3" name="Title 2"/>
          <p:cNvSpPr>
            <a:spLocks noGrp="1"/>
          </p:cNvSpPr>
          <p:nvPr>
            <p:ph type="ctrTitle"/>
          </p:nvPr>
        </p:nvSpPr>
        <p:spPr>
          <a:xfrm>
            <a:off x="76200" y="228600"/>
            <a:ext cx="9067800" cy="809717"/>
          </a:xfrm>
        </p:spPr>
        <p:txBody>
          <a:bodyPr/>
          <a:lstStyle/>
          <a:p>
            <a:pPr marL="182880" indent="0">
              <a:buNone/>
            </a:pPr>
            <a:r>
              <a:rPr lang="en-US" sz="4000" u="sng" dirty="0">
                <a:latin typeface="Bodoni MT Black" pitchFamily="18" charset="0"/>
              </a:rPr>
              <a:t>EXTINGUISHING METHODS</a:t>
            </a:r>
            <a:endParaRPr lang="en-IN" sz="4000" dirty="0">
              <a:latin typeface="Bodoni MT Black" panose="02070A03080606020203" pitchFamily="18" charset="0"/>
            </a:endParaRPr>
          </a:p>
        </p:txBody>
      </p:sp>
    </p:spTree>
    <p:extLst>
      <p:ext uri="{BB962C8B-B14F-4D97-AF65-F5344CB8AC3E}">
        <p14:creationId xmlns:p14="http://schemas.microsoft.com/office/powerpoint/2010/main" val="252288653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990600"/>
            <a:ext cx="8763000" cy="5714999"/>
          </a:xfrm>
        </p:spPr>
        <p:txBody>
          <a:bodyPr>
            <a:normAutofit/>
          </a:bodyPr>
          <a:lstStyle/>
          <a:p>
            <a:r>
              <a:rPr lang="en-US" sz="2400" b="1" u="sng" dirty="0" smtClean="0">
                <a:latin typeface="Lucida Fax" pitchFamily="18" charset="0"/>
              </a:rPr>
              <a:t>WHAT IS WORK PERMIT SYSTEM </a:t>
            </a:r>
            <a:r>
              <a:rPr lang="en-US" sz="2400" b="1" u="sng" dirty="0" smtClean="0">
                <a:solidFill>
                  <a:srgbClr val="FF0000"/>
                </a:solidFill>
                <a:latin typeface="Lucida Fax" pitchFamily="18" charset="0"/>
              </a:rPr>
              <a:t>???</a:t>
            </a:r>
          </a:p>
          <a:p>
            <a:endParaRPr lang="en-US" sz="2400" b="1" u="sng" dirty="0" smtClean="0">
              <a:solidFill>
                <a:srgbClr val="FF0000"/>
              </a:solidFill>
              <a:latin typeface="Lucida Fax" pitchFamily="18" charset="0"/>
            </a:endParaRPr>
          </a:p>
          <a:p>
            <a:pPr marL="342900" indent="-342900">
              <a:buFont typeface="Wingdings" pitchFamily="2" charset="2"/>
              <a:buChar char="q"/>
            </a:pPr>
            <a:r>
              <a:rPr lang="en-US" sz="2400" dirty="0">
                <a:solidFill>
                  <a:srgbClr val="FF0000"/>
                </a:solidFill>
                <a:latin typeface="Lucida Fax" pitchFamily="18" charset="0"/>
              </a:rPr>
              <a:t> </a:t>
            </a:r>
            <a:r>
              <a:rPr lang="en-US" sz="2400" dirty="0" smtClean="0">
                <a:solidFill>
                  <a:schemeClr val="tx1"/>
                </a:solidFill>
                <a:latin typeface="Lucida Fax" pitchFamily="18" charset="0"/>
              </a:rPr>
              <a:t>A WORK PERMIT IS A DOCUMENT WHICH SPECIFIES THE WORK TO BE DONE AND THE PRECAUTIONS TO BE TAKEN</a:t>
            </a:r>
          </a:p>
          <a:p>
            <a:pPr marL="342900" indent="-342900">
              <a:buFont typeface="Wingdings" pitchFamily="2" charset="2"/>
              <a:buChar char="q"/>
            </a:pPr>
            <a:r>
              <a:rPr lang="en-US" sz="2400" dirty="0">
                <a:solidFill>
                  <a:schemeClr val="tx1"/>
                </a:solidFill>
                <a:latin typeface="Lucida Fax" pitchFamily="18" charset="0"/>
              </a:rPr>
              <a:t> </a:t>
            </a:r>
            <a:r>
              <a:rPr lang="en-US" sz="2400" dirty="0" smtClean="0">
                <a:solidFill>
                  <a:schemeClr val="tx1"/>
                </a:solidFill>
                <a:latin typeface="Lucida Fax" pitchFamily="18" charset="0"/>
              </a:rPr>
              <a:t>WORK PERMIT FORM AN ESSENTIAL PART OF SAFE SYSTEM OF WORK FOR MANY MAINTENANCE ACTIVITIES</a:t>
            </a:r>
            <a:endParaRPr lang="en-US" sz="2400" dirty="0">
              <a:solidFill>
                <a:srgbClr val="FF0000"/>
              </a:solidFill>
              <a:latin typeface="Lucida Fax" pitchFamily="18" charset="0"/>
            </a:endParaRPr>
          </a:p>
        </p:txBody>
      </p:sp>
      <p:sp>
        <p:nvSpPr>
          <p:cNvPr id="3" name="Title 2"/>
          <p:cNvSpPr>
            <a:spLocks noGrp="1"/>
          </p:cNvSpPr>
          <p:nvPr>
            <p:ph type="ctrTitle"/>
          </p:nvPr>
        </p:nvSpPr>
        <p:spPr>
          <a:xfrm>
            <a:off x="76200" y="152401"/>
            <a:ext cx="8165951" cy="761999"/>
          </a:xfrm>
        </p:spPr>
        <p:txBody>
          <a:bodyPr/>
          <a:lstStyle/>
          <a:p>
            <a:pPr marL="182880" indent="0">
              <a:buNone/>
            </a:pPr>
            <a:r>
              <a:rPr lang="en-US" sz="4000" u="sng" dirty="0">
                <a:latin typeface="Bodoni MT Black" pitchFamily="18" charset="0"/>
              </a:rPr>
              <a:t>PERMIT TO WORK</a:t>
            </a:r>
            <a:endParaRPr lang="en-US" sz="4000" dirty="0">
              <a:latin typeface="Bodoni MT Black" pitchFamily="18" charset="0"/>
            </a:endParaRPr>
          </a:p>
        </p:txBody>
      </p:sp>
    </p:spTree>
    <p:extLst>
      <p:ext uri="{BB962C8B-B14F-4D97-AF65-F5344CB8AC3E}">
        <p14:creationId xmlns:p14="http://schemas.microsoft.com/office/powerpoint/2010/main" val="15468468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839200" cy="5714999"/>
          </a:xfrm>
        </p:spPr>
        <p:txBody>
          <a:bodyPr>
            <a:normAutofit/>
          </a:bodyPr>
          <a:lstStyle/>
          <a:p>
            <a:r>
              <a:rPr lang="en-US" sz="2400" b="1" u="sng" dirty="0" smtClean="0">
                <a:latin typeface="Lucida Fax" pitchFamily="18" charset="0"/>
              </a:rPr>
              <a:t>TYPES OF WORK PERMIT</a:t>
            </a:r>
          </a:p>
          <a:p>
            <a:endParaRPr lang="en-US" sz="2400" b="1" i="1" u="sng" dirty="0" smtClean="0">
              <a:latin typeface="Lucida Fax" pitchFamily="18" charset="0"/>
            </a:endParaRPr>
          </a:p>
        </p:txBody>
      </p:sp>
      <p:sp>
        <p:nvSpPr>
          <p:cNvPr id="3" name="Title 2"/>
          <p:cNvSpPr>
            <a:spLocks noGrp="1"/>
          </p:cNvSpPr>
          <p:nvPr>
            <p:ph type="ctrTitle"/>
          </p:nvPr>
        </p:nvSpPr>
        <p:spPr>
          <a:xfrm>
            <a:off x="152400" y="152401"/>
            <a:ext cx="8686800" cy="685800"/>
          </a:xfrm>
        </p:spPr>
        <p:txBody>
          <a:bodyPr/>
          <a:lstStyle/>
          <a:p>
            <a:pPr marL="182880" indent="0">
              <a:buNone/>
            </a:pPr>
            <a:r>
              <a:rPr lang="en-US" sz="4000" u="sng" dirty="0">
                <a:latin typeface="Bodoni MT Black" pitchFamily="18" charset="0"/>
              </a:rPr>
              <a:t>PERMIT TO WORK</a:t>
            </a:r>
            <a:endParaRPr lang="en-US" sz="4000" dirty="0"/>
          </a:p>
        </p:txBody>
      </p:sp>
      <p:graphicFrame>
        <p:nvGraphicFramePr>
          <p:cNvPr id="4" name="Table 3"/>
          <p:cNvGraphicFramePr>
            <a:graphicFrameLocks noGrp="1"/>
          </p:cNvGraphicFramePr>
          <p:nvPr>
            <p:extLst>
              <p:ext uri="{D42A27DB-BD31-4B8C-83A1-F6EECF244321}">
                <p14:modId xmlns:p14="http://schemas.microsoft.com/office/powerpoint/2010/main" val="2022880519"/>
              </p:ext>
            </p:extLst>
          </p:nvPr>
        </p:nvGraphicFramePr>
        <p:xfrm>
          <a:off x="1066800" y="1676400"/>
          <a:ext cx="6096000" cy="3728720"/>
        </p:xfrm>
        <a:graphic>
          <a:graphicData uri="http://schemas.openxmlformats.org/drawingml/2006/table">
            <a:tbl>
              <a:tblPr firstRow="1" bandRow="1">
                <a:tableStyleId>{5C22544A-7EE6-4342-B048-85BDC9FD1C3A}</a:tableStyleId>
              </a:tblPr>
              <a:tblGrid>
                <a:gridCol w="6096000"/>
              </a:tblGrid>
              <a:tr h="466090">
                <a:tc>
                  <a:txBody>
                    <a:bodyPr/>
                    <a:lstStyle/>
                    <a:p>
                      <a:pPr marL="0" indent="0">
                        <a:buFont typeface="Wingdings" pitchFamily="2" charset="2"/>
                        <a:buNone/>
                      </a:pPr>
                      <a:r>
                        <a:rPr lang="en-US" sz="2400" dirty="0" smtClean="0">
                          <a:solidFill>
                            <a:srgbClr val="FF0000"/>
                          </a:solidFill>
                          <a:latin typeface="Lucida Fax" pitchFamily="18" charset="0"/>
                        </a:rPr>
                        <a:t>HOT</a:t>
                      </a:r>
                      <a:r>
                        <a:rPr lang="en-US" sz="2400" baseline="0" dirty="0" smtClean="0">
                          <a:solidFill>
                            <a:srgbClr val="FF0000"/>
                          </a:solidFill>
                          <a:latin typeface="Lucida Fax" pitchFamily="18" charset="0"/>
                        </a:rPr>
                        <a:t> WORK PERMIT</a:t>
                      </a:r>
                    </a:p>
                  </a:txBody>
                  <a:tcPr/>
                </a:tc>
              </a:tr>
              <a:tr h="466090">
                <a:tc>
                  <a:txBody>
                    <a:bodyPr/>
                    <a:lstStyle/>
                    <a:p>
                      <a:r>
                        <a:rPr lang="en-US" sz="2400" b="1" dirty="0" smtClean="0">
                          <a:solidFill>
                            <a:srgbClr val="00B050"/>
                          </a:solidFill>
                          <a:latin typeface="Lucida Fax" pitchFamily="18" charset="0"/>
                        </a:rPr>
                        <a:t>COLD</a:t>
                      </a:r>
                      <a:r>
                        <a:rPr lang="en-US" sz="2400" b="1" baseline="0" dirty="0" smtClean="0">
                          <a:solidFill>
                            <a:srgbClr val="00B050"/>
                          </a:solidFill>
                          <a:latin typeface="Lucida Fax" pitchFamily="18" charset="0"/>
                        </a:rPr>
                        <a:t> WORK PERMIT</a:t>
                      </a:r>
                      <a:endParaRPr lang="en-US" sz="2400" b="1" dirty="0">
                        <a:solidFill>
                          <a:srgbClr val="00B050"/>
                        </a:solidFill>
                        <a:latin typeface="Lucida Fax" pitchFamily="18" charset="0"/>
                      </a:endParaRPr>
                    </a:p>
                  </a:txBody>
                  <a:tcPr/>
                </a:tc>
              </a:tr>
              <a:tr h="466090">
                <a:tc>
                  <a:txBody>
                    <a:bodyPr/>
                    <a:lstStyle/>
                    <a:p>
                      <a:r>
                        <a:rPr lang="en-US" sz="2400" b="1" dirty="0" smtClean="0">
                          <a:solidFill>
                            <a:srgbClr val="00B0F0"/>
                          </a:solidFill>
                          <a:latin typeface="Lucida Fax" pitchFamily="18" charset="0"/>
                        </a:rPr>
                        <a:t>CONFINED SPACE ENTRY PERMIT</a:t>
                      </a:r>
                      <a:endParaRPr lang="en-US" sz="2400" b="1" dirty="0">
                        <a:solidFill>
                          <a:srgbClr val="00B0F0"/>
                        </a:solidFill>
                        <a:latin typeface="Lucida Fax" pitchFamily="18" charset="0"/>
                      </a:endParaRPr>
                    </a:p>
                  </a:txBody>
                  <a:tcPr/>
                </a:tc>
              </a:tr>
              <a:tr h="466090">
                <a:tc>
                  <a:txBody>
                    <a:bodyPr/>
                    <a:lstStyle/>
                    <a:p>
                      <a:r>
                        <a:rPr lang="en-US" sz="2400" b="1" dirty="0" smtClean="0">
                          <a:solidFill>
                            <a:srgbClr val="FF0066"/>
                          </a:solidFill>
                          <a:latin typeface="Lucida Fax" pitchFamily="18" charset="0"/>
                        </a:rPr>
                        <a:t>ELECTRICAL WORK PERMIT</a:t>
                      </a:r>
                      <a:endParaRPr lang="en-US" sz="2400" b="1" dirty="0">
                        <a:solidFill>
                          <a:srgbClr val="FF0066"/>
                        </a:solidFill>
                        <a:latin typeface="Lucida Fax" pitchFamily="18" charset="0"/>
                      </a:endParaRPr>
                    </a:p>
                  </a:txBody>
                  <a:tcPr/>
                </a:tc>
              </a:tr>
              <a:tr h="466090">
                <a:tc>
                  <a:txBody>
                    <a:bodyPr/>
                    <a:lstStyle/>
                    <a:p>
                      <a:r>
                        <a:rPr lang="en-US" sz="2400" b="1" dirty="0" smtClean="0">
                          <a:solidFill>
                            <a:srgbClr val="FFC000"/>
                          </a:solidFill>
                          <a:latin typeface="Lucida Fax" pitchFamily="18" charset="0"/>
                        </a:rPr>
                        <a:t>RADIOGRAPHY PERMIT</a:t>
                      </a:r>
                      <a:endParaRPr lang="en-US" sz="2400" b="1" dirty="0">
                        <a:solidFill>
                          <a:srgbClr val="FFC000"/>
                        </a:solidFill>
                        <a:latin typeface="Lucida Fax" pitchFamily="18" charset="0"/>
                      </a:endParaRPr>
                    </a:p>
                  </a:txBody>
                  <a:tcPr/>
                </a:tc>
              </a:tr>
              <a:tr h="466090">
                <a:tc>
                  <a:txBody>
                    <a:bodyPr/>
                    <a:lstStyle/>
                    <a:p>
                      <a:r>
                        <a:rPr lang="en-US" sz="2400" dirty="0" smtClean="0">
                          <a:solidFill>
                            <a:srgbClr val="820000"/>
                          </a:solidFill>
                          <a:latin typeface="Lucida Fax" pitchFamily="18" charset="0"/>
                        </a:rPr>
                        <a:t>VEHICLE , MACHINERY</a:t>
                      </a:r>
                      <a:r>
                        <a:rPr lang="en-US" sz="2400" baseline="0" dirty="0" smtClean="0">
                          <a:solidFill>
                            <a:srgbClr val="820000"/>
                          </a:solidFill>
                          <a:latin typeface="Lucida Fax" pitchFamily="18" charset="0"/>
                        </a:rPr>
                        <a:t> </a:t>
                      </a:r>
                      <a:r>
                        <a:rPr lang="en-US" sz="2400" dirty="0" smtClean="0">
                          <a:solidFill>
                            <a:srgbClr val="820000"/>
                          </a:solidFill>
                          <a:latin typeface="Lucida Fax" pitchFamily="18" charset="0"/>
                        </a:rPr>
                        <a:t>PERMIT</a:t>
                      </a:r>
                      <a:endParaRPr lang="en-US" sz="2400" dirty="0">
                        <a:solidFill>
                          <a:srgbClr val="820000"/>
                        </a:solidFill>
                        <a:latin typeface="Lucida Fax" pitchFamily="18" charset="0"/>
                      </a:endParaRPr>
                    </a:p>
                  </a:txBody>
                  <a:tcPr/>
                </a:tc>
              </a:tr>
              <a:tr h="466090">
                <a:tc>
                  <a:txBody>
                    <a:bodyPr/>
                    <a:lstStyle/>
                    <a:p>
                      <a:r>
                        <a:rPr lang="en-US" sz="2400" dirty="0" smtClean="0">
                          <a:solidFill>
                            <a:srgbClr val="7030A0"/>
                          </a:solidFill>
                          <a:latin typeface="Lucida Fax" pitchFamily="18" charset="0"/>
                        </a:rPr>
                        <a:t>ROAD</a:t>
                      </a:r>
                      <a:r>
                        <a:rPr lang="en-US" sz="2400" baseline="0" dirty="0" smtClean="0">
                          <a:solidFill>
                            <a:srgbClr val="7030A0"/>
                          </a:solidFill>
                          <a:latin typeface="Lucida Fax" pitchFamily="18" charset="0"/>
                        </a:rPr>
                        <a:t> CLOSE PERMIT</a:t>
                      </a:r>
                      <a:endParaRPr lang="en-US" sz="2400" dirty="0">
                        <a:solidFill>
                          <a:srgbClr val="7030A0"/>
                        </a:solidFill>
                        <a:latin typeface="Lucida Fax" pitchFamily="18" charset="0"/>
                      </a:endParaRPr>
                    </a:p>
                  </a:txBody>
                  <a:tcPr/>
                </a:tc>
              </a:tr>
              <a:tr h="466090">
                <a:tc>
                  <a:txBody>
                    <a:bodyPr/>
                    <a:lstStyle/>
                    <a:p>
                      <a:r>
                        <a:rPr lang="en-US" sz="2400" dirty="0" smtClean="0">
                          <a:solidFill>
                            <a:schemeClr val="accent4">
                              <a:lumMod val="75000"/>
                            </a:schemeClr>
                          </a:solidFill>
                          <a:latin typeface="Lucida Fax" pitchFamily="18" charset="0"/>
                        </a:rPr>
                        <a:t>EXCAVATION PERMIT</a:t>
                      </a:r>
                      <a:endParaRPr lang="en-US" sz="2400" dirty="0">
                        <a:solidFill>
                          <a:schemeClr val="accent4">
                            <a:lumMod val="75000"/>
                          </a:schemeClr>
                        </a:solidFill>
                        <a:latin typeface="Lucida Fax" pitchFamily="18" charset="0"/>
                      </a:endParaRPr>
                    </a:p>
                  </a:txBody>
                  <a:tcPr/>
                </a:tc>
              </a:tr>
            </a:tbl>
          </a:graphicData>
        </a:graphic>
      </p:graphicFrame>
    </p:spTree>
    <p:extLst>
      <p:ext uri="{BB962C8B-B14F-4D97-AF65-F5344CB8AC3E}">
        <p14:creationId xmlns:p14="http://schemas.microsoft.com/office/powerpoint/2010/main" val="22594599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1"/>
            <a:ext cx="8991600" cy="5334000"/>
          </a:xfrm>
        </p:spPr>
        <p:txBody>
          <a:bodyPr>
            <a:normAutofit/>
          </a:bodyPr>
          <a:lstStyle/>
          <a:p>
            <a:r>
              <a:rPr lang="en-IN" sz="2400" b="1" u="sng" dirty="0" smtClean="0">
                <a:latin typeface="Lucida Fax" panose="02060602050505020204" pitchFamily="18" charset="0"/>
              </a:rPr>
              <a:t>PERMIT CHEKLIST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PERMIT NUMBER;</a:t>
            </a:r>
          </a:p>
          <a:p>
            <a:pPr marL="342900" indent="-342900">
              <a:buFont typeface="Wingdings" panose="05000000000000000000" pitchFamily="2" charset="2"/>
              <a:buChar char="q"/>
            </a:pPr>
            <a:r>
              <a:rPr lang="en-IN" sz="2400" dirty="0" smtClean="0">
                <a:latin typeface="Lucida Fax" panose="02060602050505020204" pitchFamily="18" charset="0"/>
              </a:rPr>
              <a:t> WORK REQUEST;</a:t>
            </a:r>
          </a:p>
          <a:p>
            <a:r>
              <a:rPr lang="en-IN" sz="2400" dirty="0">
                <a:latin typeface="Lucida Fax" panose="02060602050505020204" pitchFamily="18" charset="0"/>
              </a:rPr>
              <a:t> </a:t>
            </a:r>
            <a:r>
              <a:rPr lang="en-IN" sz="2400" dirty="0" smtClean="0">
                <a:latin typeface="Lucida Fax" panose="02060602050505020204" pitchFamily="18" charset="0"/>
              </a:rPr>
              <a:t>     WORK DESCRIPTION</a:t>
            </a:r>
          </a:p>
          <a:p>
            <a:pPr marL="342900" indent="-342900">
              <a:buFont typeface="Wingdings" panose="05000000000000000000" pitchFamily="2" charset="2"/>
              <a:buChar char="q"/>
            </a:pPr>
            <a:r>
              <a:rPr lang="en-IN" sz="2400" dirty="0" smtClean="0">
                <a:latin typeface="Lucida Fax" panose="02060602050505020204" pitchFamily="18" charset="0"/>
              </a:rPr>
              <a:t> HAZDRDS/ DANGERS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PRECAUTIONS REQUIRED</a:t>
            </a:r>
          </a:p>
          <a:p>
            <a:r>
              <a:rPr lang="en-IN" sz="2400" dirty="0">
                <a:latin typeface="Lucida Fax" panose="02060602050505020204" pitchFamily="18" charset="0"/>
              </a:rPr>
              <a:t> </a:t>
            </a:r>
            <a:r>
              <a:rPr lang="en-IN" sz="2400" dirty="0" smtClean="0">
                <a:latin typeface="Lucida Fax" panose="02060602050505020204" pitchFamily="18" charset="0"/>
              </a:rPr>
              <a:t>     ISOLATION DETAILS</a:t>
            </a:r>
          </a:p>
          <a:p>
            <a:r>
              <a:rPr lang="en-IN" sz="2400" dirty="0">
                <a:latin typeface="Lucida Fax" panose="02060602050505020204" pitchFamily="18" charset="0"/>
              </a:rPr>
              <a:t> </a:t>
            </a:r>
            <a:r>
              <a:rPr lang="en-IN" sz="2400" dirty="0" smtClean="0">
                <a:latin typeface="Lucida Fax" panose="02060602050505020204" pitchFamily="18" charset="0"/>
              </a:rPr>
              <a:t>     PURGING SYSTEM</a:t>
            </a:r>
            <a:r>
              <a:rPr lang="en-IN" sz="2200" dirty="0" smtClean="0">
                <a:latin typeface="Lucida Fax" panose="02060602050505020204" pitchFamily="18" charset="0"/>
              </a:rPr>
              <a:t>    </a:t>
            </a:r>
          </a:p>
          <a:p>
            <a:r>
              <a:rPr lang="en-IN" sz="2400" dirty="0" smtClean="0">
                <a:latin typeface="Lucida Fax" panose="02060602050505020204" pitchFamily="18" charset="0"/>
              </a:rPr>
              <a:t>      SITE PREPARATION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PROTECTIVE &amp; SAFETY EQUIPMENT</a:t>
            </a:r>
          </a:p>
          <a:p>
            <a:endParaRPr lang="en-IN" sz="2400" dirty="0">
              <a:latin typeface="Lucida Fax" panose="02060602050505020204" pitchFamily="18" charset="0"/>
            </a:endParaRPr>
          </a:p>
        </p:txBody>
      </p:sp>
      <p:sp>
        <p:nvSpPr>
          <p:cNvPr id="3" name="Title 2"/>
          <p:cNvSpPr>
            <a:spLocks noGrp="1"/>
          </p:cNvSpPr>
          <p:nvPr>
            <p:ph type="ctrTitle"/>
          </p:nvPr>
        </p:nvSpPr>
        <p:spPr>
          <a:xfrm>
            <a:off x="76200" y="41361"/>
            <a:ext cx="8991600" cy="796839"/>
          </a:xfrm>
        </p:spPr>
        <p:txBody>
          <a:bodyPr/>
          <a:lstStyle/>
          <a:p>
            <a:pPr marL="182880" indent="0">
              <a:buNone/>
            </a:pPr>
            <a:r>
              <a:rPr lang="en-US" sz="4000" u="sng" dirty="0">
                <a:latin typeface="Bodoni MT Black" pitchFamily="18" charset="0"/>
              </a:rPr>
              <a:t>PERMIT TO WORK</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75027772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82891" cy="5867400"/>
          </a:xfrm>
        </p:spPr>
        <p:txBody>
          <a:bodyPr>
            <a:normAutofit/>
          </a:bodyPr>
          <a:lstStyle/>
          <a:p>
            <a:pPr marL="342900" indent="-342900">
              <a:buFont typeface="Wingdings" panose="05000000000000000000" pitchFamily="2" charset="2"/>
              <a:buChar char="q"/>
            </a:pPr>
            <a:r>
              <a:rPr lang="en-IN" sz="2400" dirty="0" smtClean="0">
                <a:latin typeface="Lucida Fax" panose="02060602050505020204" pitchFamily="18" charset="0"/>
              </a:rPr>
              <a:t> ASSOCIATED PERMITS/ CERTIFICATES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GAS TEST- AUTHORISED GAS TESTER</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SIGN FOR PERMIT CONTROLLER, PERFORMING AUTHORITY, WORK SITE SUPERVISOR</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PERMIT CONTROLLER SHIFT CHANGE/TRANSFER ENDORSEMENT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AREA AUTHORITY ENDORSEMENT</a:t>
            </a:r>
            <a:endParaRPr lang="en-IN" sz="2400" dirty="0">
              <a:latin typeface="Lucida Fax" panose="02060602050505020204" pitchFamily="18" charset="0"/>
            </a:endParaRPr>
          </a:p>
        </p:txBody>
      </p:sp>
      <p:sp>
        <p:nvSpPr>
          <p:cNvPr id="3" name="Title 2"/>
          <p:cNvSpPr>
            <a:spLocks noGrp="1"/>
          </p:cNvSpPr>
          <p:nvPr>
            <p:ph type="ctrTitle"/>
          </p:nvPr>
        </p:nvSpPr>
        <p:spPr>
          <a:xfrm>
            <a:off x="0" y="152400"/>
            <a:ext cx="9059091" cy="685800"/>
          </a:xfrm>
        </p:spPr>
        <p:txBody>
          <a:bodyPr/>
          <a:lstStyle/>
          <a:p>
            <a:pPr marL="182880" indent="0">
              <a:buNone/>
            </a:pPr>
            <a:r>
              <a:rPr lang="en-US" sz="4000" u="sng" dirty="0">
                <a:latin typeface="Bodoni MT Black" pitchFamily="18" charset="0"/>
              </a:rPr>
              <a:t>PERMIT TO WORK</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37948508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638799"/>
          </a:xfrm>
        </p:spPr>
        <p:txBody>
          <a:bodyPr>
            <a:normAutofit/>
          </a:bodyPr>
          <a:lstStyle/>
          <a:p>
            <a:r>
              <a:rPr lang="en-IN" sz="2400" b="1" u="sng" dirty="0" smtClean="0">
                <a:latin typeface="Lucida Fax" panose="02060602050505020204" pitchFamily="18" charset="0"/>
              </a:rPr>
              <a:t>SUPORTING DOCUMENTS PTW</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WORK METHOD STATEMENTS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JOB SAFETY ANALTSIS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RISK ASSESSMENT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TRAINING REPORTS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THRID PARTY CERTIFICATE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PTW CHECKLIST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AREA DRAWING</a:t>
            </a:r>
            <a:endParaRPr lang="en-IN" sz="2400" dirty="0">
              <a:latin typeface="Lucida Fax" panose="02060602050505020204" pitchFamily="18" charset="0"/>
            </a:endParaRPr>
          </a:p>
        </p:txBody>
      </p:sp>
      <p:sp>
        <p:nvSpPr>
          <p:cNvPr id="3" name="Title 2"/>
          <p:cNvSpPr>
            <a:spLocks noGrp="1"/>
          </p:cNvSpPr>
          <p:nvPr>
            <p:ph type="ctrTitle"/>
          </p:nvPr>
        </p:nvSpPr>
        <p:spPr>
          <a:xfrm>
            <a:off x="152400" y="152400"/>
            <a:ext cx="8839200" cy="758203"/>
          </a:xfrm>
        </p:spPr>
        <p:txBody>
          <a:bodyPr/>
          <a:lstStyle/>
          <a:p>
            <a:pPr marL="182880" indent="0">
              <a:buNone/>
            </a:pPr>
            <a:r>
              <a:rPr lang="en-US" sz="4000" u="sng" dirty="0">
                <a:latin typeface="Bodoni MT Black" pitchFamily="18" charset="0"/>
              </a:rPr>
              <a:t>PERMIT TO WORK</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251674014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410200" y="5334000"/>
            <a:ext cx="5637010" cy="533400"/>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304800" y="1219200"/>
            <a:ext cx="8534400" cy="2133600"/>
          </a:xfrm>
        </p:spPr>
        <p:txBody>
          <a:bodyPr/>
          <a:lstStyle/>
          <a:p>
            <a:pPr marL="182880" indent="0">
              <a:buNone/>
            </a:pPr>
            <a:r>
              <a:rPr lang="en-US" sz="6600" u="sng" dirty="0" smtClean="0">
                <a:latin typeface="Bodoni MT Black" pitchFamily="18" charset="0"/>
              </a:rPr>
              <a:t>VEHICLE COLLISION</a:t>
            </a:r>
            <a:endParaRPr lang="en-US" sz="6600" u="sng" dirty="0">
              <a:latin typeface="Bodoni MT Black"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33800"/>
            <a:ext cx="4339771" cy="2438400"/>
          </a:xfrm>
          <a:prstGeom prst="rect">
            <a:avLst/>
          </a:prstGeom>
        </p:spPr>
      </p:pic>
    </p:spTree>
    <p:extLst>
      <p:ext uri="{BB962C8B-B14F-4D97-AF65-F5344CB8AC3E}">
        <p14:creationId xmlns:p14="http://schemas.microsoft.com/office/powerpoint/2010/main" val="303810307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91199"/>
          </a:xfrm>
        </p:spPr>
        <p:txBody>
          <a:bodyPr>
            <a:normAutofit/>
          </a:bodyPr>
          <a:lstStyle/>
          <a:p>
            <a:r>
              <a:rPr lang="en-US" sz="2400" u="sng" dirty="0" smtClean="0">
                <a:latin typeface="Lucida Fax" pitchFamily="18" charset="0"/>
              </a:rPr>
              <a:t>COLLISION CAN OCCUR BETWEEN THE VEHICLE</a:t>
            </a:r>
          </a:p>
          <a:p>
            <a:endParaRPr lang="en-US" sz="2400" u="sng"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OTHER VEHICLE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PEDESTRIANS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FIXED OBJECT</a:t>
            </a:r>
            <a:endParaRPr lang="en-US" sz="2400" dirty="0">
              <a:latin typeface="Lucida Fax" pitchFamily="18" charset="0"/>
            </a:endParaRPr>
          </a:p>
        </p:txBody>
      </p:sp>
      <p:sp>
        <p:nvSpPr>
          <p:cNvPr id="3" name="Title 2"/>
          <p:cNvSpPr>
            <a:spLocks noGrp="1"/>
          </p:cNvSpPr>
          <p:nvPr>
            <p:ph type="ctrTitle"/>
          </p:nvPr>
        </p:nvSpPr>
        <p:spPr>
          <a:xfrm>
            <a:off x="228600" y="152400"/>
            <a:ext cx="8915400" cy="761999"/>
          </a:xfrm>
        </p:spPr>
        <p:txBody>
          <a:bodyPr/>
          <a:lstStyle/>
          <a:p>
            <a:pPr marL="182880" indent="0">
              <a:buNone/>
            </a:pPr>
            <a:r>
              <a:rPr lang="en-US" sz="4000" u="sng" dirty="0" smtClean="0">
                <a:latin typeface="Bodoni MT Black" pitchFamily="18" charset="0"/>
              </a:rPr>
              <a:t>VEHICLE COLLISION</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905000"/>
            <a:ext cx="3276600" cy="24574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572000"/>
            <a:ext cx="3276600" cy="21940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556216"/>
            <a:ext cx="3543300" cy="2209800"/>
          </a:xfrm>
          <a:prstGeom prst="rect">
            <a:avLst/>
          </a:prstGeom>
        </p:spPr>
      </p:pic>
    </p:spTree>
    <p:extLst>
      <p:ext uri="{BB962C8B-B14F-4D97-AF65-F5344CB8AC3E}">
        <p14:creationId xmlns:p14="http://schemas.microsoft.com/office/powerpoint/2010/main" val="37674418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91600" cy="5562599"/>
          </a:xfrm>
        </p:spPr>
        <p:txBody>
          <a:bodyPr>
            <a:normAutofit/>
          </a:bodyPr>
          <a:lstStyle/>
          <a:p>
            <a:r>
              <a:rPr lang="en-US" sz="2400" b="1" u="sng" dirty="0" smtClean="0">
                <a:latin typeface="Lucida Fax" pitchFamily="18" charset="0"/>
              </a:rPr>
              <a:t>FACTORS THAT INCREASE THE RISK OF VEHICLE COLLISION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DRIVER ERROR (</a:t>
            </a:r>
            <a:r>
              <a:rPr lang="en-US" sz="2400" dirty="0" err="1" smtClean="0">
                <a:latin typeface="Lucida Fax" pitchFamily="18" charset="0"/>
              </a:rPr>
              <a:t>eg</a:t>
            </a:r>
            <a:r>
              <a:rPr lang="en-US" sz="2400" dirty="0" smtClean="0">
                <a:latin typeface="Lucida Fax" pitchFamily="18" charset="0"/>
              </a:rPr>
              <a:t> ,DRIVING TOO FAST)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INADEQUATE  LIGHTING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REVERSING WITH OUT THE HELP OF A BANKSMAN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BAD WEATHER CONDITION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OBSTRUCTED VISIBILITY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POOR DESIGN OF PEDESTRIAN WALKWATS AND CROSSING POINT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LACK OF VEHICLE MAINTENANCE (</a:t>
            </a:r>
            <a:r>
              <a:rPr lang="en-US" sz="2400" dirty="0" err="1" smtClean="0">
                <a:latin typeface="Lucida Fax" pitchFamily="18" charset="0"/>
              </a:rPr>
              <a:t>eg</a:t>
            </a:r>
            <a:r>
              <a:rPr lang="en-US" sz="2400" dirty="0" smtClean="0">
                <a:latin typeface="Lucida Fax" pitchFamily="18" charset="0"/>
              </a:rPr>
              <a:t> ,BREAK FAILURE)</a:t>
            </a:r>
            <a:endParaRPr lang="en-US" sz="2400" dirty="0">
              <a:latin typeface="Lucida Fax" pitchFamily="18" charset="0"/>
            </a:endParaRPr>
          </a:p>
        </p:txBody>
      </p:sp>
      <p:sp>
        <p:nvSpPr>
          <p:cNvPr id="3" name="Title 2"/>
          <p:cNvSpPr>
            <a:spLocks noGrp="1"/>
          </p:cNvSpPr>
          <p:nvPr>
            <p:ph type="ctrTitle"/>
          </p:nvPr>
        </p:nvSpPr>
        <p:spPr>
          <a:xfrm>
            <a:off x="152400" y="152401"/>
            <a:ext cx="7708751" cy="762000"/>
          </a:xfrm>
        </p:spPr>
        <p:txBody>
          <a:bodyPr/>
          <a:lstStyle/>
          <a:p>
            <a:pPr marL="182880" indent="0">
              <a:buNone/>
            </a:pPr>
            <a:r>
              <a:rPr lang="en-US" sz="4000" u="sng" dirty="0">
                <a:latin typeface="Bodoni MT Black" pitchFamily="18" charset="0"/>
              </a:rPr>
              <a:t>VEHICLE COLLISION</a:t>
            </a:r>
          </a:p>
        </p:txBody>
      </p:sp>
    </p:spTree>
    <p:extLst>
      <p:ext uri="{BB962C8B-B14F-4D97-AF65-F5344CB8AC3E}">
        <p14:creationId xmlns:p14="http://schemas.microsoft.com/office/powerpoint/2010/main" val="656694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562600" y="5181600"/>
            <a:ext cx="5637010" cy="882119"/>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152400" y="990600"/>
            <a:ext cx="8763000" cy="1793167"/>
          </a:xfrm>
        </p:spPr>
        <p:txBody>
          <a:bodyPr/>
          <a:lstStyle/>
          <a:p>
            <a:pPr marL="182880" indent="0">
              <a:buNone/>
            </a:pPr>
            <a:r>
              <a:rPr lang="en-US" sz="6600" u="sng" dirty="0" smtClean="0">
                <a:latin typeface="Bodoni MT Black" pitchFamily="18" charset="0"/>
              </a:rPr>
              <a:t>FORK LIFT </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90800"/>
            <a:ext cx="4819650" cy="3195638"/>
          </a:xfrm>
          <a:prstGeom prst="rect">
            <a:avLst/>
          </a:prstGeom>
        </p:spPr>
      </p:pic>
    </p:spTree>
    <p:extLst>
      <p:ext uri="{BB962C8B-B14F-4D97-AF65-F5344CB8AC3E}">
        <p14:creationId xmlns:p14="http://schemas.microsoft.com/office/powerpoint/2010/main" val="38443096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562599"/>
          </a:xfrm>
        </p:spPr>
        <p:txBody>
          <a:bodyPr>
            <a:normAutofit/>
          </a:bodyPr>
          <a:lstStyle/>
          <a:p>
            <a:r>
              <a:rPr lang="en-US" sz="2400" b="1" u="sng" dirty="0" smtClean="0">
                <a:latin typeface="Lucida Fax" pitchFamily="18" charset="0"/>
              </a:rPr>
              <a:t>FACTORS THAT MAY CAUSE A FORKLIFT TRUCK TO OVERTURN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DRIVING AROUND CORNERS TOO QUICKLY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UNEVEN  LOADING OF THE FORK</a:t>
            </a:r>
          </a:p>
          <a:p>
            <a:pPr marL="342900" indent="-342900">
              <a:buFont typeface="Wingdings" pitchFamily="2" charset="2"/>
              <a:buChar char="q"/>
            </a:pPr>
            <a:r>
              <a:rPr lang="en-US" sz="2400" dirty="0" smtClean="0">
                <a:latin typeface="Lucida Fax" pitchFamily="18" charset="0"/>
              </a:rPr>
              <a:t> DRIVING WITH THE LOAD ELEVATED , ESPECIALLY WHEN GOING AROUND CORNERS</a:t>
            </a:r>
          </a:p>
          <a:p>
            <a:pPr marL="342900" indent="-342900">
              <a:buFont typeface="Wingdings" pitchFamily="2" charset="2"/>
              <a:buChar char="q"/>
            </a:pPr>
            <a:r>
              <a:rPr lang="en-US" sz="2400" dirty="0" smtClean="0">
                <a:latin typeface="Lucida Fax" pitchFamily="18" charset="0"/>
              </a:rPr>
              <a:t> UNEVEN TYRE PRESSURE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EXCESSIVE BREAKING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DRIVING ACROSS A SLOPE RATHER THAN STRAIGHT UP OR DOWN THE SLOPE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COLLISION , ESPECIALLY WITH KERBS</a:t>
            </a:r>
            <a:endParaRPr lang="en-US" sz="2400" dirty="0">
              <a:latin typeface="Lucida Fax" pitchFamily="18" charset="0"/>
            </a:endParaRPr>
          </a:p>
        </p:txBody>
      </p:sp>
      <p:sp>
        <p:nvSpPr>
          <p:cNvPr id="3" name="Title 2"/>
          <p:cNvSpPr>
            <a:spLocks noGrp="1"/>
          </p:cNvSpPr>
          <p:nvPr>
            <p:ph type="ctrTitle"/>
          </p:nvPr>
        </p:nvSpPr>
        <p:spPr>
          <a:xfrm>
            <a:off x="152400" y="152401"/>
            <a:ext cx="8763000" cy="761999"/>
          </a:xfrm>
        </p:spPr>
        <p:txBody>
          <a:bodyPr/>
          <a:lstStyle/>
          <a:p>
            <a:pPr marL="182880" indent="0">
              <a:buNone/>
            </a:pPr>
            <a:r>
              <a:rPr lang="en-US" sz="4000" u="sng" dirty="0">
                <a:latin typeface="Bodoni MT Black" pitchFamily="18" charset="0"/>
              </a:rPr>
              <a:t>FORK LIFT </a:t>
            </a:r>
          </a:p>
        </p:txBody>
      </p:sp>
    </p:spTree>
    <p:extLst>
      <p:ext uri="{BB962C8B-B14F-4D97-AF65-F5344CB8AC3E}">
        <p14:creationId xmlns:p14="http://schemas.microsoft.com/office/powerpoint/2010/main" val="274609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09600" y="2590800"/>
            <a:ext cx="7391400" cy="2438400"/>
          </a:xfrm>
        </p:spPr>
        <p:txBody>
          <a:bodyPr>
            <a:normAutofit/>
          </a:bodyPr>
          <a:lstStyle/>
          <a:p>
            <a:r>
              <a:rPr lang="en-US" sz="2400" b="1" dirty="0" smtClean="0">
                <a:latin typeface="Lucida Fax" pitchFamily="18" charset="0"/>
              </a:rPr>
              <a:t>STARVATION ……  TO REMOVAL OF FUEL </a:t>
            </a:r>
          </a:p>
          <a:p>
            <a:endParaRPr lang="en-US" sz="2400" b="1" dirty="0" smtClean="0">
              <a:latin typeface="Lucida Fax" pitchFamily="18" charset="0"/>
            </a:endParaRPr>
          </a:p>
          <a:p>
            <a:r>
              <a:rPr lang="en-US" sz="2400" b="1" dirty="0" smtClean="0">
                <a:latin typeface="Lucida Fax" pitchFamily="18" charset="0"/>
              </a:rPr>
              <a:t>SMOTHERING ......  TO REMOVEL OF OXYGEN </a:t>
            </a:r>
          </a:p>
          <a:p>
            <a:endParaRPr lang="en-US" sz="2400" b="1" dirty="0">
              <a:latin typeface="Lucida Fax" pitchFamily="18" charset="0"/>
            </a:endParaRPr>
          </a:p>
          <a:p>
            <a:r>
              <a:rPr lang="en-US" sz="2400" b="1" dirty="0" smtClean="0">
                <a:latin typeface="Lucida Fax" pitchFamily="18" charset="0"/>
              </a:rPr>
              <a:t>COOLING        …..  TO REMOVAL OF HEAT </a:t>
            </a:r>
            <a:endParaRPr lang="en-US" sz="2400" b="1" dirty="0">
              <a:latin typeface="Lucida Fax" pitchFamily="18" charset="0"/>
            </a:endParaRPr>
          </a:p>
        </p:txBody>
      </p:sp>
      <p:sp>
        <p:nvSpPr>
          <p:cNvPr id="3" name="Title 2"/>
          <p:cNvSpPr>
            <a:spLocks noGrp="1"/>
          </p:cNvSpPr>
          <p:nvPr>
            <p:ph type="ctrTitle"/>
          </p:nvPr>
        </p:nvSpPr>
        <p:spPr>
          <a:xfrm>
            <a:off x="152400" y="685800"/>
            <a:ext cx="8458200" cy="838200"/>
          </a:xfrm>
        </p:spPr>
        <p:txBody>
          <a:bodyPr/>
          <a:lstStyle/>
          <a:p>
            <a:pPr marL="182880" indent="0">
              <a:buNone/>
            </a:pPr>
            <a:r>
              <a:rPr lang="en-US" sz="4000" u="sng" dirty="0">
                <a:latin typeface="Bodoni MT Black" pitchFamily="18" charset="0"/>
              </a:rPr>
              <a:t>EXTINGUISHING METHODS</a:t>
            </a:r>
            <a:endParaRPr lang="en-US" sz="4000" dirty="0"/>
          </a:p>
        </p:txBody>
      </p:sp>
    </p:spTree>
    <p:extLst>
      <p:ext uri="{BB962C8B-B14F-4D97-AF65-F5344CB8AC3E}">
        <p14:creationId xmlns:p14="http://schemas.microsoft.com/office/powerpoint/2010/main" val="187416911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143000"/>
            <a:ext cx="9067800" cy="5562599"/>
          </a:xfrm>
        </p:spPr>
        <p:txBody>
          <a:bodyPr/>
          <a:lstStyle/>
          <a:p>
            <a:endParaRPr lang="en-US" dirty="0"/>
          </a:p>
        </p:txBody>
      </p:sp>
      <p:sp>
        <p:nvSpPr>
          <p:cNvPr id="3" name="Title 2"/>
          <p:cNvSpPr>
            <a:spLocks noGrp="1"/>
          </p:cNvSpPr>
          <p:nvPr>
            <p:ph type="ctrTitle"/>
          </p:nvPr>
        </p:nvSpPr>
        <p:spPr>
          <a:xfrm>
            <a:off x="152400" y="304800"/>
            <a:ext cx="7861151" cy="609601"/>
          </a:xfrm>
        </p:spPr>
        <p:txBody>
          <a:bodyPr/>
          <a:lstStyle/>
          <a:p>
            <a:pPr marL="182880" indent="0">
              <a:buNone/>
            </a:pPr>
            <a:r>
              <a:rPr lang="en-US" sz="4000" u="sng" dirty="0">
                <a:latin typeface="Bodoni MT Black" pitchFamily="18" charset="0"/>
              </a:rPr>
              <a:t>FORK LIFT </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219200"/>
            <a:ext cx="3152775" cy="18002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09" y="3886200"/>
            <a:ext cx="2591791"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308" y="1219200"/>
            <a:ext cx="2209800" cy="20669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3962895"/>
            <a:ext cx="2945454" cy="228501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3454" y="1352549"/>
            <a:ext cx="2825751" cy="200025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7434" y="3962895"/>
            <a:ext cx="2905125" cy="2209305"/>
          </a:xfrm>
          <a:prstGeom prst="rect">
            <a:avLst/>
          </a:prstGeom>
        </p:spPr>
      </p:pic>
    </p:spTree>
    <p:extLst>
      <p:ext uri="{BB962C8B-B14F-4D97-AF65-F5344CB8AC3E}">
        <p14:creationId xmlns:p14="http://schemas.microsoft.com/office/powerpoint/2010/main" val="338615278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143000"/>
            <a:ext cx="9067800" cy="5562599"/>
          </a:xfrm>
        </p:spPr>
        <p:txBody>
          <a:bodyPr>
            <a:normAutofit/>
          </a:bodyPr>
          <a:lstStyle/>
          <a:p>
            <a:r>
              <a:rPr lang="en-US" sz="2400" b="1" u="sng" dirty="0" smtClean="0">
                <a:latin typeface="Lucida Fax" pitchFamily="18" charset="0"/>
              </a:rPr>
              <a:t>FORKLIFT SAFETY</a:t>
            </a:r>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SAFE SPEED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BE AWARE OF FORK POSITION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WATCH OUT THE BLIND SPORTS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SLOW DOWN AND SOUND HORN AT THE CORRNER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CERTIFIED FORKLIFT OPERATORS ONLY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INSPECT THE FORKLIFT BEFORE EATCH SHIFTS</a:t>
            </a:r>
          </a:p>
          <a:p>
            <a:pPr marL="342900" indent="-342900">
              <a:buFont typeface="Wingdings" pitchFamily="2" charset="2"/>
              <a:buChar char="q"/>
            </a:pPr>
            <a:endParaRPr lang="en-US" sz="2400" dirty="0">
              <a:latin typeface="Lucida Fax" pitchFamily="18" charset="0"/>
            </a:endParaRPr>
          </a:p>
        </p:txBody>
      </p:sp>
      <p:sp>
        <p:nvSpPr>
          <p:cNvPr id="3" name="Title 2"/>
          <p:cNvSpPr>
            <a:spLocks noGrp="1"/>
          </p:cNvSpPr>
          <p:nvPr>
            <p:ph type="ctrTitle"/>
          </p:nvPr>
        </p:nvSpPr>
        <p:spPr>
          <a:xfrm>
            <a:off x="76200" y="152401"/>
            <a:ext cx="8915400" cy="761999"/>
          </a:xfrm>
        </p:spPr>
        <p:txBody>
          <a:bodyPr/>
          <a:lstStyle/>
          <a:p>
            <a:pPr marL="182880" indent="0">
              <a:buNone/>
            </a:pPr>
            <a:r>
              <a:rPr lang="en-US" sz="4000" u="sng" dirty="0">
                <a:latin typeface="Bodoni MT Black" pitchFamily="18" charset="0"/>
              </a:rPr>
              <a:t>FORK LIFT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1" y="4419600"/>
            <a:ext cx="2019236"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419600"/>
            <a:ext cx="1876425" cy="2286000"/>
          </a:xfrm>
          <a:prstGeom prst="rect">
            <a:avLst/>
          </a:prstGeom>
        </p:spPr>
      </p:pic>
    </p:spTree>
    <p:extLst>
      <p:ext uri="{BB962C8B-B14F-4D97-AF65-F5344CB8AC3E}">
        <p14:creationId xmlns:p14="http://schemas.microsoft.com/office/powerpoint/2010/main" val="39540258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867399"/>
          </a:xfrm>
        </p:spPr>
        <p:txBody>
          <a:bodyPr>
            <a:normAutofit/>
          </a:bodyPr>
          <a:lstStyle/>
          <a:p>
            <a:r>
              <a:rPr lang="en-US" sz="2400" b="1" u="sng" dirty="0" smtClean="0">
                <a:latin typeface="Lucida Fax" pitchFamily="18" charset="0"/>
              </a:rPr>
              <a:t>PRE- USE – CHECK – FORKLIFT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TYRE PRESSURE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PARKING BRAKES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STEERING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FUEL, OIL AND WATER SYSTEM FOR LEAKE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BATTERIES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LIFTING AND TILTING SYSTEM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AUDIBLE WARNING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LIGHTS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MIRRORS</a:t>
            </a:r>
          </a:p>
          <a:p>
            <a:endParaRPr lang="en-US" sz="2400" b="1" u="sng" dirty="0">
              <a:latin typeface="Lucida Fax" pitchFamily="18" charset="0"/>
            </a:endParaRPr>
          </a:p>
        </p:txBody>
      </p:sp>
      <p:sp>
        <p:nvSpPr>
          <p:cNvPr id="3" name="Title 2"/>
          <p:cNvSpPr>
            <a:spLocks noGrp="1"/>
          </p:cNvSpPr>
          <p:nvPr>
            <p:ph type="ctrTitle"/>
          </p:nvPr>
        </p:nvSpPr>
        <p:spPr>
          <a:xfrm>
            <a:off x="152400" y="152400"/>
            <a:ext cx="8839200" cy="685800"/>
          </a:xfrm>
        </p:spPr>
        <p:txBody>
          <a:bodyPr/>
          <a:lstStyle/>
          <a:p>
            <a:pPr marL="182880" indent="0">
              <a:buNone/>
            </a:pPr>
            <a:r>
              <a:rPr lang="en-US" sz="4000" u="sng" dirty="0">
                <a:latin typeface="Bodoni MT Black" pitchFamily="18" charset="0"/>
              </a:rPr>
              <a:t>FORK LIFT </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4343400"/>
            <a:ext cx="3381375" cy="2250151"/>
          </a:xfrm>
          <a:prstGeom prst="rect">
            <a:avLst/>
          </a:prstGeom>
        </p:spPr>
      </p:pic>
    </p:spTree>
    <p:extLst>
      <p:ext uri="{BB962C8B-B14F-4D97-AF65-F5344CB8AC3E}">
        <p14:creationId xmlns:p14="http://schemas.microsoft.com/office/powerpoint/2010/main" val="3183292999"/>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638799"/>
          </a:xfrm>
        </p:spPr>
        <p:txBody>
          <a:bodyPr>
            <a:normAutofit/>
          </a:bodyPr>
          <a:lstStyle/>
          <a:p>
            <a:r>
              <a:rPr lang="en-US" sz="2400" b="1" u="sng" dirty="0" smtClean="0">
                <a:latin typeface="Lucida Fax" pitchFamily="18" charset="0"/>
              </a:rPr>
              <a:t>PARKING RULES FOR A FORKLIFT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APPLY THE HAND BREAK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LOWER THE FORK AND TIP THE FORWARD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REMOVE THE KEY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PARK IT ON LEVEL AREA</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 NOT OBSTRUCT TRAFFIC</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 NOT OBSTRUCT THE PEDESTRIANS WALKWAYS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 NOT OBSTRUCT THE EMERGENCY ESCAPE ROUTS</a:t>
            </a:r>
            <a:endParaRPr lang="en-US" sz="2400" dirty="0">
              <a:latin typeface="Lucida Fax" pitchFamily="18" charset="0"/>
            </a:endParaRPr>
          </a:p>
        </p:txBody>
      </p:sp>
      <p:sp>
        <p:nvSpPr>
          <p:cNvPr id="3" name="Title 2"/>
          <p:cNvSpPr>
            <a:spLocks noGrp="1"/>
          </p:cNvSpPr>
          <p:nvPr>
            <p:ph type="ctrTitle"/>
          </p:nvPr>
        </p:nvSpPr>
        <p:spPr>
          <a:xfrm>
            <a:off x="76200" y="152401"/>
            <a:ext cx="8839200" cy="685799"/>
          </a:xfrm>
        </p:spPr>
        <p:txBody>
          <a:bodyPr/>
          <a:lstStyle/>
          <a:p>
            <a:pPr marL="182880" indent="0">
              <a:buNone/>
            </a:pPr>
            <a:r>
              <a:rPr lang="en-US" sz="4000" u="sng" dirty="0">
                <a:latin typeface="Bodoni MT Black" pitchFamily="18" charset="0"/>
              </a:rPr>
              <a:t>FORK LIFT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876800"/>
            <a:ext cx="2362200" cy="18366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5029200"/>
            <a:ext cx="2619375" cy="16842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7786" y="5029200"/>
            <a:ext cx="2432814" cy="1684256"/>
          </a:xfrm>
          <a:prstGeom prst="rect">
            <a:avLst/>
          </a:prstGeom>
        </p:spPr>
      </p:pic>
    </p:spTree>
    <p:extLst>
      <p:ext uri="{BB962C8B-B14F-4D97-AF65-F5344CB8AC3E}">
        <p14:creationId xmlns:p14="http://schemas.microsoft.com/office/powerpoint/2010/main" val="92490684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486400" y="5257800"/>
            <a:ext cx="5867400" cy="685799"/>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0" y="533400"/>
            <a:ext cx="9067800" cy="2209800"/>
          </a:xfrm>
        </p:spPr>
        <p:txBody>
          <a:bodyPr/>
          <a:lstStyle/>
          <a:p>
            <a:pPr marL="182880" indent="0">
              <a:buNone/>
            </a:pPr>
            <a:r>
              <a:rPr lang="en-US" sz="6600" u="sng" dirty="0" smtClean="0">
                <a:latin typeface="Bodoni MT Black" pitchFamily="18" charset="0"/>
              </a:rPr>
              <a:t>CRANE &amp; LIFTING EQUIPMENTS</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684813"/>
            <a:ext cx="4114800" cy="3514725"/>
          </a:xfrm>
          <a:prstGeom prst="rect">
            <a:avLst/>
          </a:prstGeom>
        </p:spPr>
      </p:pic>
    </p:spTree>
    <p:extLst>
      <p:ext uri="{BB962C8B-B14F-4D97-AF65-F5344CB8AC3E}">
        <p14:creationId xmlns:p14="http://schemas.microsoft.com/office/powerpoint/2010/main" val="8580279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91600" cy="5867399"/>
          </a:xfrm>
        </p:spPr>
        <p:txBody>
          <a:bodyPr>
            <a:normAutofit/>
          </a:bodyPr>
          <a:lstStyle/>
          <a:p>
            <a:endParaRPr lang="en-US" sz="2400" dirty="0" smtClean="0">
              <a:latin typeface="Lucida Fax" pitchFamily="18" charset="0"/>
            </a:endParaRPr>
          </a:p>
          <a:p>
            <a:r>
              <a:rPr lang="en-US" sz="2400" dirty="0" smtClean="0">
                <a:latin typeface="Lucida Fax" pitchFamily="18" charset="0"/>
              </a:rPr>
              <a:t>CRANE IS A MECHANICAL DEVICE USED TO HANDLING MATERIALS , STRUCTURE  LIFTING AND DISTRIBUTING THE LOAD </a:t>
            </a:r>
          </a:p>
          <a:p>
            <a:endParaRPr lang="en-US" sz="2400" dirty="0" smtClean="0">
              <a:latin typeface="Lucida Fax" pitchFamily="18" charset="0"/>
            </a:endParaRPr>
          </a:p>
          <a:p>
            <a:r>
              <a:rPr lang="en-US" sz="2400" b="1" u="sng" dirty="0" smtClean="0">
                <a:latin typeface="Lucida Fax" pitchFamily="18" charset="0"/>
              </a:rPr>
              <a:t>TYPES OF CRANES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MOBILE CRANE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HYDRAULIC CRANE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OVERHEAD CRANE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GANTRY CRANE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TOWER CRANE</a:t>
            </a:r>
            <a:endParaRPr lang="en-US" sz="2400" dirty="0">
              <a:latin typeface="Lucida Fax" pitchFamily="18" charset="0"/>
            </a:endParaRPr>
          </a:p>
        </p:txBody>
      </p:sp>
      <p:sp>
        <p:nvSpPr>
          <p:cNvPr id="3" name="Title 2"/>
          <p:cNvSpPr>
            <a:spLocks noGrp="1"/>
          </p:cNvSpPr>
          <p:nvPr>
            <p:ph type="ctrTitle"/>
          </p:nvPr>
        </p:nvSpPr>
        <p:spPr>
          <a:xfrm>
            <a:off x="37605" y="152400"/>
            <a:ext cx="8089751" cy="685799"/>
          </a:xfrm>
        </p:spPr>
        <p:txBody>
          <a:bodyPr/>
          <a:lstStyle/>
          <a:p>
            <a:pPr marL="182880" indent="0">
              <a:buNone/>
            </a:pPr>
            <a:r>
              <a:rPr lang="en-US" sz="4000" u="sng" dirty="0" smtClean="0">
                <a:latin typeface="Bodoni MT Black" pitchFamily="18" charset="0"/>
              </a:rPr>
              <a:t>CRANE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011" y="2362200"/>
            <a:ext cx="2590800" cy="17621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029200"/>
            <a:ext cx="2647950" cy="17240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911" y="5048249"/>
            <a:ext cx="2705100" cy="1685925"/>
          </a:xfrm>
          <a:prstGeom prst="rect">
            <a:avLst/>
          </a:prstGeom>
        </p:spPr>
      </p:pic>
    </p:spTree>
    <p:extLst>
      <p:ext uri="{BB962C8B-B14F-4D97-AF65-F5344CB8AC3E}">
        <p14:creationId xmlns:p14="http://schemas.microsoft.com/office/powerpoint/2010/main" val="164629928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839200" cy="5714999"/>
          </a:xfrm>
        </p:spPr>
        <p:txBody>
          <a:bodyPr/>
          <a:lstStyle/>
          <a:p>
            <a:endParaRPr lang="en-US" dirty="0"/>
          </a:p>
        </p:txBody>
      </p:sp>
      <p:sp>
        <p:nvSpPr>
          <p:cNvPr id="3" name="Title 2"/>
          <p:cNvSpPr>
            <a:spLocks noGrp="1"/>
          </p:cNvSpPr>
          <p:nvPr>
            <p:ph type="ctrTitle"/>
          </p:nvPr>
        </p:nvSpPr>
        <p:spPr>
          <a:xfrm>
            <a:off x="0" y="76201"/>
            <a:ext cx="9067800" cy="762000"/>
          </a:xfrm>
        </p:spPr>
        <p:txBody>
          <a:bodyPr/>
          <a:lstStyle/>
          <a:p>
            <a:pPr marL="182880" indent="0">
              <a:buNone/>
            </a:pPr>
            <a:r>
              <a:rPr lang="en-US" sz="4000" u="sng" dirty="0" smtClean="0">
                <a:latin typeface="Bodoni MT Black" pitchFamily="18" charset="0"/>
              </a:rPr>
              <a:t>MOBILE CRANE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48" y="990600"/>
            <a:ext cx="4376737" cy="3962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513" y="3028518"/>
            <a:ext cx="4383355" cy="2981326"/>
          </a:xfrm>
          <a:prstGeom prst="rect">
            <a:avLst/>
          </a:prstGeom>
        </p:spPr>
      </p:pic>
    </p:spTree>
    <p:extLst>
      <p:ext uri="{BB962C8B-B14F-4D97-AF65-F5344CB8AC3E}">
        <p14:creationId xmlns:p14="http://schemas.microsoft.com/office/powerpoint/2010/main" val="36437795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lstStyle/>
          <a:p>
            <a:endParaRPr lang="en-US" dirty="0"/>
          </a:p>
        </p:txBody>
      </p:sp>
      <p:sp>
        <p:nvSpPr>
          <p:cNvPr id="3" name="Title 2"/>
          <p:cNvSpPr>
            <a:spLocks noGrp="1"/>
          </p:cNvSpPr>
          <p:nvPr>
            <p:ph type="ctrTitle"/>
          </p:nvPr>
        </p:nvSpPr>
        <p:spPr>
          <a:xfrm>
            <a:off x="990" y="152400"/>
            <a:ext cx="9144000" cy="737259"/>
          </a:xfrm>
        </p:spPr>
        <p:txBody>
          <a:bodyPr/>
          <a:lstStyle/>
          <a:p>
            <a:pPr marL="182880" indent="0">
              <a:buNone/>
            </a:pPr>
            <a:r>
              <a:rPr lang="en-US" sz="4000" u="sng" dirty="0" smtClean="0">
                <a:latin typeface="Bodoni MT Black" pitchFamily="18" charset="0"/>
              </a:rPr>
              <a:t>HYDRAULIC CRANE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0"/>
            <a:ext cx="4343400" cy="34121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447801"/>
            <a:ext cx="4000500" cy="4122396"/>
          </a:xfrm>
          <a:prstGeom prst="rect">
            <a:avLst/>
          </a:prstGeom>
        </p:spPr>
      </p:pic>
    </p:spTree>
    <p:extLst>
      <p:ext uri="{BB962C8B-B14F-4D97-AF65-F5344CB8AC3E}">
        <p14:creationId xmlns:p14="http://schemas.microsoft.com/office/powerpoint/2010/main" val="265825892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791200"/>
          </a:xfrm>
        </p:spPr>
        <p:txBody>
          <a:bodyPr/>
          <a:lstStyle/>
          <a:p>
            <a:endParaRPr lang="en-US" dirty="0"/>
          </a:p>
        </p:txBody>
      </p:sp>
      <p:sp>
        <p:nvSpPr>
          <p:cNvPr id="3" name="Title 2"/>
          <p:cNvSpPr>
            <a:spLocks noGrp="1"/>
          </p:cNvSpPr>
          <p:nvPr>
            <p:ph type="ctrTitle"/>
          </p:nvPr>
        </p:nvSpPr>
        <p:spPr>
          <a:xfrm>
            <a:off x="0" y="152400"/>
            <a:ext cx="8991600" cy="672935"/>
          </a:xfrm>
        </p:spPr>
        <p:txBody>
          <a:bodyPr/>
          <a:lstStyle/>
          <a:p>
            <a:pPr marL="182880" indent="0">
              <a:buNone/>
            </a:pPr>
            <a:r>
              <a:rPr lang="en-US" sz="4000" u="sng" dirty="0" smtClean="0">
                <a:latin typeface="Bodoni MT Black" pitchFamily="18" charset="0"/>
              </a:rPr>
              <a:t>OVERHEAD CRANE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90600"/>
            <a:ext cx="4648200" cy="3505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276600"/>
            <a:ext cx="3733800" cy="3190876"/>
          </a:xfrm>
          <a:prstGeom prst="rect">
            <a:avLst/>
          </a:prstGeom>
        </p:spPr>
      </p:pic>
    </p:spTree>
    <p:extLst>
      <p:ext uri="{BB962C8B-B14F-4D97-AF65-F5344CB8AC3E}">
        <p14:creationId xmlns:p14="http://schemas.microsoft.com/office/powerpoint/2010/main" val="15301116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838200"/>
            <a:ext cx="8991600" cy="5867399"/>
          </a:xfrm>
        </p:spPr>
        <p:txBody>
          <a:bodyPr/>
          <a:lstStyle/>
          <a:p>
            <a:endParaRPr lang="en-US" dirty="0"/>
          </a:p>
        </p:txBody>
      </p:sp>
      <p:sp>
        <p:nvSpPr>
          <p:cNvPr id="3" name="Title 2"/>
          <p:cNvSpPr>
            <a:spLocks noGrp="1"/>
          </p:cNvSpPr>
          <p:nvPr>
            <p:ph type="ctrTitle"/>
          </p:nvPr>
        </p:nvSpPr>
        <p:spPr>
          <a:xfrm>
            <a:off x="76200" y="24741"/>
            <a:ext cx="8991600" cy="737259"/>
          </a:xfrm>
        </p:spPr>
        <p:txBody>
          <a:bodyPr/>
          <a:lstStyle/>
          <a:p>
            <a:pPr marL="182880" indent="0">
              <a:buNone/>
            </a:pPr>
            <a:r>
              <a:rPr lang="en-US" sz="4000" u="sng" dirty="0" smtClean="0">
                <a:latin typeface="Bodoni MT Black" pitchFamily="18" charset="0"/>
              </a:rPr>
              <a:t>GANTRY CRANE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838200"/>
            <a:ext cx="4953000" cy="3200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805" y="2895600"/>
            <a:ext cx="3962400" cy="3505200"/>
          </a:xfrm>
          <a:prstGeom prst="rect">
            <a:avLst/>
          </a:prstGeom>
        </p:spPr>
      </p:pic>
    </p:spTree>
    <p:extLst>
      <p:ext uri="{BB962C8B-B14F-4D97-AF65-F5344CB8AC3E}">
        <p14:creationId xmlns:p14="http://schemas.microsoft.com/office/powerpoint/2010/main" val="1113951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04800" y="2514600"/>
            <a:ext cx="8839200" cy="2590800"/>
          </a:xfrm>
        </p:spPr>
        <p:txBody>
          <a:bodyPr>
            <a:normAutofit/>
          </a:bodyPr>
          <a:lstStyle/>
          <a:p>
            <a:r>
              <a:rPr lang="en-US" sz="2400" dirty="0" smtClean="0">
                <a:latin typeface="Lucida Fax" pitchFamily="18" charset="0"/>
              </a:rPr>
              <a:t>WATER</a:t>
            </a:r>
          </a:p>
          <a:p>
            <a:r>
              <a:rPr lang="en-US" sz="2400" dirty="0" smtClean="0">
                <a:latin typeface="Lucida Fax" pitchFamily="18" charset="0"/>
              </a:rPr>
              <a:t>FOAM</a:t>
            </a:r>
          </a:p>
          <a:p>
            <a:r>
              <a:rPr lang="en-US" sz="2400" dirty="0" smtClean="0">
                <a:latin typeface="Lucida Fax" pitchFamily="18" charset="0"/>
              </a:rPr>
              <a:t>DCP ( DRY CHEMICAL POWDER )</a:t>
            </a:r>
          </a:p>
          <a:p>
            <a:r>
              <a:rPr lang="en-US" sz="2400" dirty="0" smtClean="0">
                <a:latin typeface="Lucida Fax" pitchFamily="18" charset="0"/>
              </a:rPr>
              <a:t>CO</a:t>
            </a:r>
            <a:r>
              <a:rPr lang="en-US" sz="1800" dirty="0" smtClean="0">
                <a:latin typeface="Lucida Fax" pitchFamily="18" charset="0"/>
              </a:rPr>
              <a:t>2  </a:t>
            </a:r>
          </a:p>
          <a:p>
            <a:r>
              <a:rPr lang="en-US" sz="2400" dirty="0" smtClean="0">
                <a:latin typeface="Lucida Fax" pitchFamily="18" charset="0"/>
              </a:rPr>
              <a:t>SAND</a:t>
            </a:r>
          </a:p>
        </p:txBody>
      </p:sp>
      <p:sp>
        <p:nvSpPr>
          <p:cNvPr id="3" name="Title 2"/>
          <p:cNvSpPr>
            <a:spLocks noGrp="1"/>
          </p:cNvSpPr>
          <p:nvPr>
            <p:ph type="ctrTitle"/>
          </p:nvPr>
        </p:nvSpPr>
        <p:spPr>
          <a:xfrm>
            <a:off x="29817" y="838200"/>
            <a:ext cx="8915400" cy="762000"/>
          </a:xfrm>
        </p:spPr>
        <p:txBody>
          <a:bodyPr/>
          <a:lstStyle/>
          <a:p>
            <a:pPr marL="182880" indent="0">
              <a:buNone/>
            </a:pPr>
            <a:r>
              <a:rPr lang="en-US" sz="4000" u="sng" dirty="0" smtClean="0">
                <a:latin typeface="Bodoni MT Black" pitchFamily="18" charset="0"/>
              </a:rPr>
              <a:t>EXTINGUISHING MEDIA</a:t>
            </a:r>
            <a:endParaRPr lang="en-US" sz="4000" u="sng" dirty="0">
              <a:latin typeface="Bodoni MT Black" pitchFamily="18" charset="0"/>
            </a:endParaRPr>
          </a:p>
        </p:txBody>
      </p:sp>
    </p:spTree>
    <p:extLst>
      <p:ext uri="{BB962C8B-B14F-4D97-AF65-F5344CB8AC3E}">
        <p14:creationId xmlns:p14="http://schemas.microsoft.com/office/powerpoint/2010/main" val="2056204142"/>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838200"/>
            <a:ext cx="8991600" cy="5943599"/>
          </a:xfrm>
        </p:spPr>
        <p:txBody>
          <a:bodyPr/>
          <a:lstStyle/>
          <a:p>
            <a:endParaRPr lang="en-US" dirty="0"/>
          </a:p>
        </p:txBody>
      </p:sp>
      <p:sp>
        <p:nvSpPr>
          <p:cNvPr id="3" name="Title 2"/>
          <p:cNvSpPr>
            <a:spLocks noGrp="1"/>
          </p:cNvSpPr>
          <p:nvPr>
            <p:ph type="ctrTitle"/>
          </p:nvPr>
        </p:nvSpPr>
        <p:spPr>
          <a:xfrm>
            <a:off x="76200" y="36617"/>
            <a:ext cx="8165951" cy="649184"/>
          </a:xfrm>
        </p:spPr>
        <p:txBody>
          <a:bodyPr/>
          <a:lstStyle/>
          <a:p>
            <a:pPr marL="182880" indent="0">
              <a:buNone/>
            </a:pPr>
            <a:r>
              <a:rPr lang="en-US" sz="4000" u="sng" dirty="0" smtClean="0">
                <a:latin typeface="Bodoni MT Black" pitchFamily="18" charset="0"/>
              </a:rPr>
              <a:t>TOWER CRANE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90600"/>
            <a:ext cx="4191000" cy="2667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438400"/>
            <a:ext cx="4457700" cy="2962275"/>
          </a:xfrm>
          <a:prstGeom prst="rect">
            <a:avLst/>
          </a:prstGeom>
        </p:spPr>
      </p:pic>
    </p:spTree>
    <p:extLst>
      <p:ext uri="{BB962C8B-B14F-4D97-AF65-F5344CB8AC3E}">
        <p14:creationId xmlns:p14="http://schemas.microsoft.com/office/powerpoint/2010/main" val="149524261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915400" cy="5714999"/>
          </a:xfrm>
        </p:spPr>
        <p:txBody>
          <a:bodyPr>
            <a:normAutofit/>
          </a:bodyPr>
          <a:lstStyle/>
          <a:p>
            <a:r>
              <a:rPr lang="en-US" sz="2400" b="1" u="sng" dirty="0" smtClean="0">
                <a:latin typeface="Lucida Fax" pitchFamily="18" charset="0"/>
              </a:rPr>
              <a:t>CRANE &amp; LIFTING PTW</a:t>
            </a:r>
          </a:p>
          <a:p>
            <a:pPr marL="342900" indent="-342900">
              <a:buFont typeface="Wingdings" pitchFamily="2" charset="2"/>
              <a:buChar char="q"/>
            </a:pPr>
            <a:r>
              <a:rPr lang="en-US" sz="2400" dirty="0">
                <a:latin typeface="Lucida Fax" pitchFamily="18" charset="0"/>
              </a:rPr>
              <a:t> TRAFFIC </a:t>
            </a:r>
            <a:r>
              <a:rPr lang="en-US" sz="2400" dirty="0" smtClean="0">
                <a:latin typeface="Lucida Fax" pitchFamily="18" charset="0"/>
              </a:rPr>
              <a:t>PERMIT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METHOD STATEMENT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JOB SAFETY ANALYSIS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TRAINING REPORT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AREA DROWING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LIFTING PLAN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THIRD PARTY CERTIFICATES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EQUIPMENTS CERTIFICATES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OTHER CERTIFICATES</a:t>
            </a:r>
          </a:p>
        </p:txBody>
      </p:sp>
      <p:sp>
        <p:nvSpPr>
          <p:cNvPr id="3" name="Title 2"/>
          <p:cNvSpPr>
            <a:spLocks noGrp="1"/>
          </p:cNvSpPr>
          <p:nvPr>
            <p:ph type="ctrTitle"/>
          </p:nvPr>
        </p:nvSpPr>
        <p:spPr>
          <a:xfrm>
            <a:off x="76200" y="152401"/>
            <a:ext cx="7784951" cy="685799"/>
          </a:xfrm>
        </p:spPr>
        <p:txBody>
          <a:bodyPr/>
          <a:lstStyle/>
          <a:p>
            <a:pPr marL="182880" indent="0">
              <a:buNone/>
            </a:pPr>
            <a:r>
              <a:rPr lang="en-US" sz="4000" u="sng" dirty="0" smtClean="0">
                <a:latin typeface="Bodoni MT Black" pitchFamily="18" charset="0"/>
              </a:rPr>
              <a:t>CRANE &amp; LIFTING</a:t>
            </a:r>
            <a:endParaRPr lang="en-US" sz="4000" u="sng" dirty="0">
              <a:latin typeface="Bodoni MT Black" pitchFamily="18" charset="0"/>
            </a:endParaRPr>
          </a:p>
        </p:txBody>
      </p:sp>
    </p:spTree>
    <p:extLst>
      <p:ext uri="{BB962C8B-B14F-4D97-AF65-F5344CB8AC3E}">
        <p14:creationId xmlns:p14="http://schemas.microsoft.com/office/powerpoint/2010/main" val="27212128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762000"/>
            <a:ext cx="8991600" cy="6019799"/>
          </a:xfrm>
        </p:spPr>
        <p:txBody>
          <a:bodyPr>
            <a:normAutofit/>
          </a:bodyPr>
          <a:lstStyle/>
          <a:p>
            <a:r>
              <a:rPr lang="en-US" sz="2400" b="1" u="sng" dirty="0" smtClean="0">
                <a:latin typeface="Lucida Fax" pitchFamily="18" charset="0"/>
              </a:rPr>
              <a:t>MAJOR CAUSES OF CRANE ACCIDENTS</a:t>
            </a:r>
          </a:p>
          <a:p>
            <a:pPr marL="342900" indent="-342900">
              <a:buFont typeface="Wingdings" pitchFamily="2" charset="2"/>
              <a:buChar char="q"/>
            </a:pPr>
            <a:r>
              <a:rPr lang="en-US" sz="2400" b="1" dirty="0">
                <a:latin typeface="Lucida Fax" pitchFamily="18" charset="0"/>
              </a:rPr>
              <a:t> </a:t>
            </a:r>
            <a:r>
              <a:rPr lang="en-US" sz="2400" b="1" dirty="0" smtClean="0">
                <a:latin typeface="Lucida Fax" pitchFamily="18" charset="0"/>
              </a:rPr>
              <a:t>CONTACT WITH POWER LINES</a:t>
            </a:r>
            <a:endParaRPr lang="en-US" sz="2400" b="1" dirty="0">
              <a:latin typeface="Lucida Fax" pitchFamily="18" charset="0"/>
            </a:endParaRPr>
          </a:p>
          <a:p>
            <a:pPr marL="342900" indent="-342900">
              <a:buFont typeface="Wingdings" pitchFamily="2" charset="2"/>
              <a:buChar char="q"/>
            </a:pPr>
            <a:r>
              <a:rPr lang="en-US" sz="2400" b="1" dirty="0" smtClean="0">
                <a:latin typeface="Lucida Fax" pitchFamily="18" charset="0"/>
              </a:rPr>
              <a:t> OVERTURNS</a:t>
            </a:r>
            <a:endParaRPr lang="en-US" sz="2400" b="1" dirty="0">
              <a:latin typeface="Lucida Fax" pitchFamily="18" charset="0"/>
            </a:endParaRPr>
          </a:p>
          <a:p>
            <a:pPr marL="342900" indent="-342900">
              <a:buFont typeface="Wingdings" pitchFamily="2" charset="2"/>
              <a:buChar char="q"/>
            </a:pPr>
            <a:r>
              <a:rPr lang="en-US" sz="2400" b="1" dirty="0" smtClean="0">
                <a:latin typeface="Lucida Fax" pitchFamily="18" charset="0"/>
              </a:rPr>
              <a:t> FALLS</a:t>
            </a:r>
          </a:p>
          <a:p>
            <a:pPr marL="342900" indent="-342900">
              <a:buFont typeface="Wingdings" pitchFamily="2" charset="2"/>
              <a:buChar char="q"/>
            </a:pPr>
            <a:r>
              <a:rPr lang="en-US" sz="2400" b="1" dirty="0" smtClean="0">
                <a:latin typeface="Lucida Fax" pitchFamily="18" charset="0"/>
              </a:rPr>
              <a:t> MECHANICAL FAILURES</a:t>
            </a:r>
            <a:endParaRPr lang="en-US" sz="2400" b="1" dirty="0">
              <a:latin typeface="Lucida Fax" pitchFamily="18" charset="0"/>
            </a:endParaRPr>
          </a:p>
        </p:txBody>
      </p:sp>
      <p:sp>
        <p:nvSpPr>
          <p:cNvPr id="3" name="Title 2"/>
          <p:cNvSpPr>
            <a:spLocks noGrp="1"/>
          </p:cNvSpPr>
          <p:nvPr>
            <p:ph type="ctrTitle"/>
          </p:nvPr>
        </p:nvSpPr>
        <p:spPr>
          <a:xfrm>
            <a:off x="0" y="33647"/>
            <a:ext cx="9067800" cy="685799"/>
          </a:xfrm>
        </p:spPr>
        <p:txBody>
          <a:bodyPr/>
          <a:lstStyle/>
          <a:p>
            <a:pPr marL="182880" indent="0">
              <a:buNone/>
            </a:pPr>
            <a:r>
              <a:rPr lang="en-US" sz="4000" u="sng" dirty="0" smtClean="0">
                <a:latin typeface="Bodoni MT Black" pitchFamily="18" charset="0"/>
              </a:rPr>
              <a:t>CRANE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600200"/>
            <a:ext cx="3352800" cy="2209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05" y="3598222"/>
            <a:ext cx="3505200" cy="29599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4073110"/>
            <a:ext cx="4233367" cy="2480089"/>
          </a:xfrm>
          <a:prstGeom prst="rect">
            <a:avLst/>
          </a:prstGeom>
        </p:spPr>
      </p:pic>
    </p:spTree>
    <p:extLst>
      <p:ext uri="{BB962C8B-B14F-4D97-AF65-F5344CB8AC3E}">
        <p14:creationId xmlns:p14="http://schemas.microsoft.com/office/powerpoint/2010/main" val="34340636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791199"/>
          </a:xfrm>
        </p:spPr>
        <p:txBody>
          <a:bodyPr>
            <a:normAutofit/>
          </a:bodyPr>
          <a:lstStyle/>
          <a:p>
            <a:r>
              <a:rPr lang="en-US" sz="2400" b="1" u="sng" dirty="0" smtClean="0">
                <a:latin typeface="Lucida Fax" pitchFamily="18" charset="0"/>
              </a:rPr>
              <a:t>HOW DO ACCIDENTS OCCUR</a:t>
            </a:r>
          </a:p>
          <a:p>
            <a:endParaRPr lang="en-US" sz="2400" b="1" u="sng" dirty="0" smtClean="0">
              <a:latin typeface="Lucida Fax" pitchFamily="18" charset="0"/>
            </a:endParaRPr>
          </a:p>
          <a:p>
            <a:pPr marL="342900" indent="-342900">
              <a:buFont typeface="Wingdings" pitchFamily="2" charset="2"/>
              <a:buChar char="q"/>
            </a:pPr>
            <a:r>
              <a:rPr lang="en-US" sz="2400" dirty="0" smtClean="0">
                <a:latin typeface="Lucida Fax" pitchFamily="18" charset="0"/>
              </a:rPr>
              <a:t> </a:t>
            </a:r>
            <a:r>
              <a:rPr lang="en-US" sz="2400" b="1" dirty="0" smtClean="0">
                <a:latin typeface="Lucida Fax" pitchFamily="18" charset="0"/>
              </a:rPr>
              <a:t>INSTABILITY-</a:t>
            </a:r>
            <a:r>
              <a:rPr lang="en-US" sz="2400" dirty="0" smtClean="0">
                <a:latin typeface="Lucida Fax" pitchFamily="18" charset="0"/>
              </a:rPr>
              <a:t>UNSECURED LOAD, LOAD CAPACITY EXCEEDEDD, OR GROUND NOT LEVEL OR TOO SOFT</a:t>
            </a:r>
          </a:p>
          <a:p>
            <a:pPr marL="342900" indent="-342900">
              <a:buFont typeface="Wingdings" pitchFamily="2" charset="2"/>
              <a:buChar char="q"/>
            </a:pPr>
            <a:r>
              <a:rPr lang="en-US" sz="2400" dirty="0">
                <a:latin typeface="Lucida Fax" pitchFamily="18" charset="0"/>
              </a:rPr>
              <a:t> </a:t>
            </a:r>
            <a:r>
              <a:rPr lang="en-US" sz="2400" b="1" dirty="0" smtClean="0">
                <a:latin typeface="Lucida Fax" pitchFamily="18" charset="0"/>
              </a:rPr>
              <a:t>LACK OF COMMUNICATION-</a:t>
            </a:r>
            <a:r>
              <a:rPr lang="en-US" sz="2400" dirty="0" smtClean="0">
                <a:latin typeface="Lucida Fax" pitchFamily="18" charset="0"/>
              </a:rPr>
              <a:t>THE POINT OF THE OPERATION IS A DISTANCE FROM THE CRANE OPERATOR  OR NOT IN FULL VIEW OF THE OPERATOR</a:t>
            </a:r>
          </a:p>
          <a:p>
            <a:pPr marL="342900" indent="-342900">
              <a:buFont typeface="Wingdings" pitchFamily="2" charset="2"/>
              <a:buChar char="q"/>
            </a:pPr>
            <a:r>
              <a:rPr lang="en-US" sz="2400" dirty="0">
                <a:latin typeface="Lucida Fax" pitchFamily="18" charset="0"/>
              </a:rPr>
              <a:t> </a:t>
            </a:r>
            <a:r>
              <a:rPr lang="en-US" sz="2400" b="1" dirty="0" smtClean="0">
                <a:latin typeface="Lucida Fax" pitchFamily="18" charset="0"/>
              </a:rPr>
              <a:t>LACK OF TRAINING</a:t>
            </a:r>
          </a:p>
          <a:p>
            <a:pPr marL="342900" indent="-342900">
              <a:buFont typeface="Wingdings" pitchFamily="2" charset="2"/>
              <a:buChar char="q"/>
            </a:pPr>
            <a:r>
              <a:rPr lang="en-US" sz="2400" b="1" dirty="0">
                <a:latin typeface="Lucida Fax" pitchFamily="18" charset="0"/>
              </a:rPr>
              <a:t> </a:t>
            </a:r>
            <a:r>
              <a:rPr lang="en-US" sz="2400" b="1" dirty="0" smtClean="0">
                <a:latin typeface="Lucida Fax" pitchFamily="18" charset="0"/>
              </a:rPr>
              <a:t>INADEQUATE MAINTENANCE OR INSPECTION</a:t>
            </a:r>
            <a:endParaRPr lang="en-US" sz="2400" dirty="0">
              <a:latin typeface="Lucida Fax" pitchFamily="18" charset="0"/>
            </a:endParaRPr>
          </a:p>
        </p:txBody>
      </p:sp>
      <p:sp>
        <p:nvSpPr>
          <p:cNvPr id="3" name="Title 2"/>
          <p:cNvSpPr>
            <a:spLocks noGrp="1"/>
          </p:cNvSpPr>
          <p:nvPr>
            <p:ph type="ctrTitle"/>
          </p:nvPr>
        </p:nvSpPr>
        <p:spPr>
          <a:xfrm>
            <a:off x="76200" y="76201"/>
            <a:ext cx="7937351" cy="685799"/>
          </a:xfrm>
        </p:spPr>
        <p:txBody>
          <a:bodyPr/>
          <a:lstStyle/>
          <a:p>
            <a:pPr marL="182880" indent="0">
              <a:buNone/>
            </a:pPr>
            <a:r>
              <a:rPr lang="en-US" sz="4000" u="sng" dirty="0" smtClean="0">
                <a:latin typeface="Bodoni MT Black" pitchFamily="18" charset="0"/>
              </a:rPr>
              <a:t>CRANE</a:t>
            </a:r>
            <a:endParaRPr lang="en-US" sz="4000" u="sng" dirty="0">
              <a:latin typeface="Bodoni MT Black" pitchFamily="18" charset="0"/>
            </a:endParaRPr>
          </a:p>
        </p:txBody>
      </p:sp>
    </p:spTree>
    <p:extLst>
      <p:ext uri="{BB962C8B-B14F-4D97-AF65-F5344CB8AC3E}">
        <p14:creationId xmlns:p14="http://schemas.microsoft.com/office/powerpoint/2010/main" val="37527968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endParaRPr lang="en-IN"/>
          </a:p>
        </p:txBody>
      </p:sp>
      <p:sp>
        <p:nvSpPr>
          <p:cNvPr id="3" name="Title 2"/>
          <p:cNvSpPr>
            <a:spLocks noGrp="1"/>
          </p:cNvSpPr>
          <p:nvPr>
            <p:ph type="ctrTitle"/>
          </p:nvPr>
        </p:nvSpPr>
        <p:spPr/>
        <p:txBody>
          <a:bodyPr/>
          <a:lstStyle/>
          <a:p>
            <a:r>
              <a:rPr lang="en-US" smtClean="0"/>
              <a:t>CRANE &amp; LIFTING PARTS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676400"/>
            <a:ext cx="5988060" cy="4068890"/>
          </a:xfrm>
          <a:prstGeom prst="rect">
            <a:avLst/>
          </a:prstGeom>
        </p:spPr>
      </p:pic>
    </p:spTree>
    <p:extLst>
      <p:ext uri="{BB962C8B-B14F-4D97-AF65-F5344CB8AC3E}">
        <p14:creationId xmlns:p14="http://schemas.microsoft.com/office/powerpoint/2010/main" val="249082200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91600" cy="5791200"/>
          </a:xfrm>
        </p:spPr>
        <p:txBody>
          <a:bodyPr>
            <a:normAutofit/>
          </a:bodyPr>
          <a:lstStyle/>
          <a:p>
            <a:r>
              <a:rPr lang="en-US" sz="2400" b="1" u="sng" dirty="0" smtClean="0">
                <a:latin typeface="Lucida Fax" pitchFamily="18" charset="0"/>
              </a:rPr>
              <a:t>CRANE HAZARDS</a:t>
            </a:r>
          </a:p>
          <a:p>
            <a:pPr marL="342900" indent="-342900">
              <a:buFont typeface="Wingdings" pitchFamily="2" charset="2"/>
              <a:buChar char="q"/>
            </a:pPr>
            <a:r>
              <a:rPr lang="en-US" sz="2400" dirty="0" smtClean="0">
                <a:latin typeface="Lucida Fax" pitchFamily="18" charset="0"/>
              </a:rPr>
              <a:t> IMPROPER LOAD RATING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EXCESSIVE SPEEDS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 HAND SIGNALS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INADEQUATE  INSPECTION AND MAINTENANCE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UNGUARED PARTS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UNGUARED SWING RADIOUS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WORKING TOO CLOSE TO POWER LINES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SHATTERED WINDOWS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 STEPS/ GUARD RAILS WALKWAYS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 BOOM ANGLE INDICATOR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NOT USING OUTRIGGERS</a:t>
            </a:r>
            <a:endParaRPr lang="en-US" sz="2400" dirty="0">
              <a:latin typeface="Lucida Fax" pitchFamily="18" charset="0"/>
            </a:endParaRPr>
          </a:p>
        </p:txBody>
      </p:sp>
      <p:sp>
        <p:nvSpPr>
          <p:cNvPr id="3" name="Title 2"/>
          <p:cNvSpPr>
            <a:spLocks noGrp="1"/>
          </p:cNvSpPr>
          <p:nvPr>
            <p:ph type="ctrTitle"/>
          </p:nvPr>
        </p:nvSpPr>
        <p:spPr>
          <a:xfrm>
            <a:off x="76200" y="152401"/>
            <a:ext cx="8915400" cy="609599"/>
          </a:xfrm>
        </p:spPr>
        <p:txBody>
          <a:bodyPr/>
          <a:lstStyle/>
          <a:p>
            <a:pPr marL="182880" indent="0">
              <a:buNone/>
            </a:pPr>
            <a:r>
              <a:rPr lang="en-US" sz="4000" u="sng" dirty="0" smtClean="0">
                <a:latin typeface="Bodoni MT Black" pitchFamily="18" charset="0"/>
              </a:rPr>
              <a:t>CRANE &amp; LIFTING</a:t>
            </a:r>
            <a:br>
              <a:rPr lang="en-US" sz="4000" u="sng" dirty="0" smtClean="0">
                <a:latin typeface="Bodoni MT Black" pitchFamily="18" charset="0"/>
              </a:rPr>
            </a:br>
            <a:endParaRPr lang="en-US" sz="4000" u="sng" dirty="0">
              <a:latin typeface="Bodoni MT Black" pitchFamily="18" charset="0"/>
            </a:endParaRPr>
          </a:p>
        </p:txBody>
      </p:sp>
    </p:spTree>
    <p:extLst>
      <p:ext uri="{BB962C8B-B14F-4D97-AF65-F5344CB8AC3E}">
        <p14:creationId xmlns:p14="http://schemas.microsoft.com/office/powerpoint/2010/main" val="203177319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867399"/>
          </a:xfrm>
        </p:spPr>
        <p:txBody>
          <a:bodyPr>
            <a:normAutofit/>
          </a:bodyPr>
          <a:lstStyle/>
          <a:p>
            <a:r>
              <a:rPr lang="en-US" sz="2400" b="1" u="sng" dirty="0" smtClean="0">
                <a:latin typeface="Lucida Fax" pitchFamily="18" charset="0"/>
              </a:rPr>
              <a:t>CRANE OPERATION- SAFETY ARRAGEMENT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INSPECTION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TRAINED OPERATOR WITH VALID LICENCE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VALID THIRD PARTY CERTIFICATE OF ALL LIFTING GEARS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BARRICADING AND SINGH BOARD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LOAD RATING CHART &amp; OPERATING MANUVAL IN THE CABIN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NEVER EXCEED SAFE WORKING LOAD (SWL)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10 FEET DISTANCE FROM POWER LINE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EXPERICNCED RIGGERS TEAM</a:t>
            </a:r>
          </a:p>
          <a:p>
            <a:endParaRPr lang="en-US" sz="2400" dirty="0">
              <a:latin typeface="Lucida Fax" pitchFamily="18" charset="0"/>
            </a:endParaRPr>
          </a:p>
        </p:txBody>
      </p:sp>
      <p:sp>
        <p:nvSpPr>
          <p:cNvPr id="3" name="Title 2"/>
          <p:cNvSpPr>
            <a:spLocks noGrp="1"/>
          </p:cNvSpPr>
          <p:nvPr>
            <p:ph type="ctrTitle"/>
          </p:nvPr>
        </p:nvSpPr>
        <p:spPr>
          <a:xfrm>
            <a:off x="76200" y="76201"/>
            <a:ext cx="7861151" cy="685799"/>
          </a:xfrm>
        </p:spPr>
        <p:txBody>
          <a:bodyPr/>
          <a:lstStyle/>
          <a:p>
            <a:pPr marL="182880" indent="0">
              <a:buNone/>
            </a:pPr>
            <a:r>
              <a:rPr lang="en-US" sz="4000" u="sng" dirty="0" smtClean="0">
                <a:latin typeface="Bodoni MT Black" pitchFamily="18" charset="0"/>
              </a:rPr>
              <a:t>CRANE &amp; LIFTING</a:t>
            </a:r>
            <a:endParaRPr lang="en-US" sz="4000" u="sng" dirty="0">
              <a:latin typeface="Bodoni MT Black" pitchFamily="18" charset="0"/>
            </a:endParaRPr>
          </a:p>
        </p:txBody>
      </p:sp>
    </p:spTree>
    <p:extLst>
      <p:ext uri="{BB962C8B-B14F-4D97-AF65-F5344CB8AC3E}">
        <p14:creationId xmlns:p14="http://schemas.microsoft.com/office/powerpoint/2010/main" val="339927451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91600" cy="5638799"/>
          </a:xfrm>
        </p:spPr>
        <p:txBody>
          <a:bodyPr>
            <a:normAutofit/>
          </a:bodyPr>
          <a:lstStyle/>
          <a:p>
            <a:r>
              <a:rPr lang="en-US" sz="2400" b="1" u="sng" dirty="0">
                <a:latin typeface="Lucida Fax" pitchFamily="18" charset="0"/>
              </a:rPr>
              <a:t>CRANE OPERATION- SAFETY ARRAGEMENT</a:t>
            </a:r>
          </a:p>
          <a:p>
            <a:endParaRPr lang="en-US" sz="2400" dirty="0">
              <a:latin typeface="Lucida Fax" pitchFamily="18" charset="0"/>
            </a:endParaRPr>
          </a:p>
          <a:p>
            <a:pPr marL="342900" indent="-342900">
              <a:buFont typeface="Wingdings" pitchFamily="2" charset="2"/>
              <a:buChar char="q"/>
            </a:pPr>
            <a:r>
              <a:rPr lang="en-US" sz="2400" dirty="0" smtClean="0">
                <a:latin typeface="Lucida Fax" pitchFamily="18" charset="0"/>
              </a:rPr>
              <a:t> DAILY INSPECTION OF LIFTING GEARS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COMMUMICATION &amp; SIGNALS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TAG LINE , IF NECESSARY</a:t>
            </a:r>
            <a:endParaRPr lang="en-US" sz="2400" dirty="0">
              <a:latin typeface="Lucida Fax" pitchFamily="18" charset="0"/>
            </a:endParaRPr>
          </a:p>
        </p:txBody>
      </p:sp>
      <p:sp>
        <p:nvSpPr>
          <p:cNvPr id="3" name="Title 2"/>
          <p:cNvSpPr>
            <a:spLocks noGrp="1"/>
          </p:cNvSpPr>
          <p:nvPr>
            <p:ph type="ctrTitle"/>
          </p:nvPr>
        </p:nvSpPr>
        <p:spPr>
          <a:xfrm>
            <a:off x="13855" y="152400"/>
            <a:ext cx="8915400" cy="685799"/>
          </a:xfrm>
        </p:spPr>
        <p:txBody>
          <a:bodyPr/>
          <a:lstStyle/>
          <a:p>
            <a:pPr marL="182880" indent="0">
              <a:buNone/>
            </a:pPr>
            <a:r>
              <a:rPr lang="en-US" sz="4000" u="sng" dirty="0" smtClean="0">
                <a:latin typeface="Bodoni MT Black" pitchFamily="18" charset="0"/>
              </a:rPr>
              <a:t>CRANE &amp; LIFTING</a:t>
            </a:r>
            <a:endParaRPr lang="en-US" sz="4000" u="sng" dirty="0">
              <a:latin typeface="Bodoni MT Black" pitchFamily="18" charset="0"/>
            </a:endParaRPr>
          </a:p>
        </p:txBody>
      </p:sp>
    </p:spTree>
    <p:extLst>
      <p:ext uri="{BB962C8B-B14F-4D97-AF65-F5344CB8AC3E}">
        <p14:creationId xmlns:p14="http://schemas.microsoft.com/office/powerpoint/2010/main" val="41648380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867399"/>
          </a:xfrm>
        </p:spPr>
        <p:txBody>
          <a:bodyPr>
            <a:normAutofit/>
          </a:bodyPr>
          <a:lstStyle/>
          <a:p>
            <a:endParaRPr lang="en-US" sz="2400" b="1" u="sng" dirty="0" smtClean="0">
              <a:latin typeface="Lucida Fax" pitchFamily="18" charset="0"/>
            </a:endParaRPr>
          </a:p>
          <a:p>
            <a:r>
              <a:rPr lang="en-US" sz="2400" b="1" u="sng" dirty="0" smtClean="0">
                <a:latin typeface="Lucida Fax" pitchFamily="18" charset="0"/>
              </a:rPr>
              <a:t>WHO IS RIGGER SUPERVISOR</a:t>
            </a:r>
          </a:p>
          <a:p>
            <a:endParaRPr lang="en-US" sz="2400" b="1" u="sng" dirty="0">
              <a:latin typeface="Lucida Fax" pitchFamily="18" charset="0"/>
            </a:endParaRPr>
          </a:p>
          <a:p>
            <a:r>
              <a:rPr lang="en-US" sz="2400" dirty="0" smtClean="0">
                <a:latin typeface="Lucida Fax" pitchFamily="18" charset="0"/>
              </a:rPr>
              <a:t>RIGGER SUPERVISOR IS A PERSON WHO HAS OVERALL CONTROL OF LIFTING OPERATION , MUST BE TRAINED AND EXPERIENCED</a:t>
            </a:r>
            <a:endParaRPr lang="en-US" sz="2400" dirty="0">
              <a:latin typeface="Lucida Fax" pitchFamily="18" charset="0"/>
            </a:endParaRPr>
          </a:p>
        </p:txBody>
      </p:sp>
      <p:sp>
        <p:nvSpPr>
          <p:cNvPr id="3" name="Title 2"/>
          <p:cNvSpPr>
            <a:spLocks noGrp="1"/>
          </p:cNvSpPr>
          <p:nvPr>
            <p:ph type="ctrTitle"/>
          </p:nvPr>
        </p:nvSpPr>
        <p:spPr>
          <a:xfrm>
            <a:off x="76200" y="76201"/>
            <a:ext cx="8915400" cy="685799"/>
          </a:xfrm>
        </p:spPr>
        <p:txBody>
          <a:bodyPr/>
          <a:lstStyle/>
          <a:p>
            <a:pPr marL="182880" indent="0">
              <a:buNone/>
            </a:pPr>
            <a:r>
              <a:rPr lang="en-US" sz="4000" u="sng" dirty="0" smtClean="0">
                <a:latin typeface="Bodoni MT Black" pitchFamily="18" charset="0"/>
              </a:rPr>
              <a:t>CRANE &amp; LIFTING</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810000"/>
            <a:ext cx="4291817" cy="2514600"/>
          </a:xfrm>
          <a:prstGeom prst="rect">
            <a:avLst/>
          </a:prstGeom>
        </p:spPr>
      </p:pic>
    </p:spTree>
    <p:extLst>
      <p:ext uri="{BB962C8B-B14F-4D97-AF65-F5344CB8AC3E}">
        <p14:creationId xmlns:p14="http://schemas.microsoft.com/office/powerpoint/2010/main" val="376625163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638799"/>
          </a:xfrm>
        </p:spPr>
        <p:txBody>
          <a:bodyPr>
            <a:normAutofit/>
          </a:bodyPr>
          <a:lstStyle/>
          <a:p>
            <a:r>
              <a:rPr lang="en-US" sz="2400" b="1" u="sng" dirty="0" smtClean="0">
                <a:latin typeface="Lucida Fax" pitchFamily="18" charset="0"/>
              </a:rPr>
              <a:t>RIGGING EQUIPMENTS &amp; SLINGS</a:t>
            </a:r>
            <a:endParaRPr lang="en-US" sz="2400" dirty="0" smtClean="0">
              <a:latin typeface="Lucida Fax" pitchFamily="18" charset="0"/>
            </a:endParaRPr>
          </a:p>
          <a:p>
            <a:pPr marL="342900" indent="-342900">
              <a:buFont typeface="Wingdings" pitchFamily="2" charset="2"/>
              <a:buChar char="q"/>
            </a:pPr>
            <a:r>
              <a:rPr lang="en-US" sz="2400" dirty="0" smtClean="0">
                <a:latin typeface="Lucida Fax" pitchFamily="18" charset="0"/>
              </a:rPr>
              <a:t> WIRE ROPE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FIBER ROPE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SYNTHETIC WEB SLING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WIRE ROPE WEB SLING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CHAIN BLOCK</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 SHACKLES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 BOLTS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LIVER HOIST ( CHAIN PULLER)</a:t>
            </a:r>
          </a:p>
          <a:p>
            <a:endParaRPr lang="en-US" sz="2400" b="1" u="sng" dirty="0" smtClean="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152400" y="152400"/>
            <a:ext cx="8839200" cy="685800"/>
          </a:xfrm>
        </p:spPr>
        <p:txBody>
          <a:bodyPr/>
          <a:lstStyle/>
          <a:p>
            <a:pPr marL="182880" indent="0">
              <a:buNone/>
            </a:pPr>
            <a:r>
              <a:rPr lang="en-US" sz="4000" u="sng" dirty="0" smtClean="0">
                <a:latin typeface="Bodoni MT Black" pitchFamily="18" charset="0"/>
              </a:rPr>
              <a:t>CRANE &amp; LIFTING</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120" y="267195"/>
            <a:ext cx="2143125" cy="21431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990" y="2410320"/>
            <a:ext cx="2619375" cy="1743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990" y="4419600"/>
            <a:ext cx="2577006" cy="1752600"/>
          </a:xfrm>
          <a:prstGeom prst="rect">
            <a:avLst/>
          </a:prstGeom>
        </p:spPr>
      </p:pic>
    </p:spTree>
    <p:extLst>
      <p:ext uri="{BB962C8B-B14F-4D97-AF65-F5344CB8AC3E}">
        <p14:creationId xmlns:p14="http://schemas.microsoft.com/office/powerpoint/2010/main" val="89192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27" y="2484783"/>
            <a:ext cx="4413230" cy="4343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8380"/>
            <a:ext cx="4329892" cy="3910220"/>
          </a:xfrm>
          <a:prstGeom prst="rect">
            <a:avLst/>
          </a:prstGeom>
        </p:spPr>
      </p:pic>
    </p:spTree>
    <p:extLst>
      <p:ext uri="{BB962C8B-B14F-4D97-AF65-F5344CB8AC3E}">
        <p14:creationId xmlns:p14="http://schemas.microsoft.com/office/powerpoint/2010/main" val="2320134475"/>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763000" cy="5410199"/>
          </a:xfrm>
        </p:spPr>
        <p:txBody>
          <a:bodyPr>
            <a:normAutofit/>
          </a:bodyPr>
          <a:lstStyle/>
          <a:p>
            <a:r>
              <a:rPr lang="en-US" sz="2400" b="1" u="sng" dirty="0">
                <a:latin typeface="Lucida Fax" pitchFamily="18" charset="0"/>
              </a:rPr>
              <a:t>RIGGING EQUIPMENTS &amp; SLINGS</a:t>
            </a:r>
            <a:endParaRPr lang="en-US" sz="2400" dirty="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228600" y="152401"/>
            <a:ext cx="8610600" cy="762000"/>
          </a:xfrm>
        </p:spPr>
        <p:txBody>
          <a:bodyPr/>
          <a:lstStyle/>
          <a:p>
            <a:pPr marL="182880" indent="0">
              <a:buNone/>
            </a:pPr>
            <a:r>
              <a:rPr lang="en-US" sz="4000" u="sng" dirty="0">
                <a:latin typeface="Bodoni MT Black" pitchFamily="18" charset="0"/>
              </a:rPr>
              <a:t>CRANE &amp; LIFTING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93223"/>
            <a:ext cx="2609850" cy="1752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615537"/>
            <a:ext cx="1524000" cy="2895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600200"/>
            <a:ext cx="2143125" cy="21431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1924" y="1693222"/>
            <a:ext cx="1752600" cy="168372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3876767"/>
            <a:ext cx="2143125" cy="214312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3961" y="3962400"/>
            <a:ext cx="3481202" cy="1971861"/>
          </a:xfrm>
          <a:prstGeom prst="rect">
            <a:avLst/>
          </a:prstGeom>
        </p:spPr>
      </p:pic>
    </p:spTree>
    <p:extLst>
      <p:ext uri="{BB962C8B-B14F-4D97-AF65-F5344CB8AC3E}">
        <p14:creationId xmlns:p14="http://schemas.microsoft.com/office/powerpoint/2010/main" val="30344471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791199"/>
          </a:xfrm>
        </p:spPr>
        <p:txBody>
          <a:bodyPr>
            <a:normAutofit/>
          </a:bodyPr>
          <a:lstStyle/>
          <a:p>
            <a:r>
              <a:rPr lang="en-US" sz="2400" b="1" u="sng" dirty="0" smtClean="0">
                <a:latin typeface="Lucida Fax" pitchFamily="18" charset="0"/>
              </a:rPr>
              <a:t>COLOUR CODE – WEB SLINGS</a:t>
            </a:r>
            <a:endParaRPr lang="en-US" sz="2400" dirty="0" smtClean="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0" y="152400"/>
            <a:ext cx="8165951" cy="661059"/>
          </a:xfrm>
        </p:spPr>
        <p:txBody>
          <a:bodyPr/>
          <a:lstStyle/>
          <a:p>
            <a:pPr marL="182880" indent="0">
              <a:buNone/>
            </a:pPr>
            <a:r>
              <a:rPr lang="en-US" sz="4000" u="sng" dirty="0" smtClean="0">
                <a:latin typeface="Bodoni MT Black" pitchFamily="18" charset="0"/>
              </a:rPr>
              <a:t>CRANE &amp; LIFTING</a:t>
            </a:r>
            <a:r>
              <a:rPr lang="en-US" sz="4000" u="sng" dirty="0">
                <a:latin typeface="Lucida Fax" pitchFamily="18" charset="0"/>
              </a:rPr>
              <a:t/>
            </a:r>
            <a:br>
              <a:rPr lang="en-US" sz="4000" u="sng" dirty="0">
                <a:latin typeface="Lucida Fax" pitchFamily="18" charset="0"/>
              </a:rPr>
            </a:br>
            <a:endParaRPr lang="en-US" sz="4000" u="sng" dirty="0">
              <a:latin typeface="Bodoni MT Black"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20921905"/>
              </p:ext>
            </p:extLst>
          </p:nvPr>
        </p:nvGraphicFramePr>
        <p:xfrm>
          <a:off x="457199" y="1676400"/>
          <a:ext cx="3810001" cy="3937002"/>
        </p:xfrm>
        <a:graphic>
          <a:graphicData uri="http://schemas.openxmlformats.org/drawingml/2006/table">
            <a:tbl>
              <a:tblPr firstRow="1" bandRow="1">
                <a:tableStyleId>{5C22544A-7EE6-4342-B048-85BDC9FD1C3A}</a:tableStyleId>
              </a:tblPr>
              <a:tblGrid>
                <a:gridCol w="1500188"/>
                <a:gridCol w="2309813"/>
              </a:tblGrid>
              <a:tr h="656167">
                <a:tc>
                  <a:txBody>
                    <a:bodyPr/>
                    <a:lstStyle/>
                    <a:p>
                      <a:r>
                        <a:rPr lang="en-US" sz="2400" u="none" dirty="0" smtClean="0">
                          <a:solidFill>
                            <a:schemeClr val="tx1"/>
                          </a:solidFill>
                          <a:latin typeface="Lucida Fax" pitchFamily="18" charset="0"/>
                        </a:rPr>
                        <a:t>1</a:t>
                      </a:r>
                      <a:r>
                        <a:rPr lang="en-US" sz="2400" u="none" baseline="0" dirty="0" smtClean="0">
                          <a:solidFill>
                            <a:schemeClr val="tx1"/>
                          </a:solidFill>
                          <a:latin typeface="Lucida Fax" pitchFamily="18" charset="0"/>
                        </a:rPr>
                        <a:t> TON</a:t>
                      </a:r>
                      <a:endParaRPr lang="en-US" sz="2400" u="none" dirty="0">
                        <a:solidFill>
                          <a:schemeClr val="tx1"/>
                        </a:solidFill>
                        <a:latin typeface="Lucida Fax" pitchFamily="18" charset="0"/>
                      </a:endParaRPr>
                    </a:p>
                  </a:txBody>
                  <a:tcPr/>
                </a:tc>
                <a:tc>
                  <a:txBody>
                    <a:bodyPr/>
                    <a:lstStyle/>
                    <a:p>
                      <a:r>
                        <a:rPr lang="en-US" sz="2400" b="1" dirty="0" smtClean="0">
                          <a:solidFill>
                            <a:srgbClr val="990099"/>
                          </a:solidFill>
                          <a:latin typeface="Lucida Fax" pitchFamily="18" charset="0"/>
                        </a:rPr>
                        <a:t>    VIOLET</a:t>
                      </a:r>
                      <a:endParaRPr lang="en-US" sz="2400" b="1" dirty="0">
                        <a:solidFill>
                          <a:srgbClr val="990099"/>
                        </a:solidFill>
                        <a:latin typeface="Lucida Fax" pitchFamily="18" charset="0"/>
                      </a:endParaRPr>
                    </a:p>
                  </a:txBody>
                  <a:tcPr/>
                </a:tc>
              </a:tr>
              <a:tr h="656167">
                <a:tc>
                  <a:txBody>
                    <a:bodyPr/>
                    <a:lstStyle/>
                    <a:p>
                      <a:r>
                        <a:rPr lang="en-US" sz="2400" b="1" dirty="0" smtClean="0">
                          <a:latin typeface="Lucida Fax" pitchFamily="18" charset="0"/>
                        </a:rPr>
                        <a:t>2</a:t>
                      </a:r>
                      <a:r>
                        <a:rPr lang="en-US" sz="2400" b="1" baseline="0" dirty="0" smtClean="0">
                          <a:latin typeface="Lucida Fax" pitchFamily="18" charset="0"/>
                        </a:rPr>
                        <a:t> TON</a:t>
                      </a:r>
                      <a:endParaRPr lang="en-US" sz="2400" b="1" dirty="0">
                        <a:latin typeface="Lucida Fax" pitchFamily="18" charset="0"/>
                      </a:endParaRPr>
                    </a:p>
                  </a:txBody>
                  <a:tcPr/>
                </a:tc>
                <a:tc>
                  <a:txBody>
                    <a:bodyPr/>
                    <a:lstStyle/>
                    <a:p>
                      <a:r>
                        <a:rPr lang="en-US" sz="2400" b="1" dirty="0" smtClean="0">
                          <a:solidFill>
                            <a:srgbClr val="00B050"/>
                          </a:solidFill>
                          <a:latin typeface="Lucida Fax" pitchFamily="18" charset="0"/>
                        </a:rPr>
                        <a:t>    GREEN</a:t>
                      </a:r>
                      <a:endParaRPr lang="en-US" sz="2400" b="1" dirty="0">
                        <a:solidFill>
                          <a:srgbClr val="00B050"/>
                        </a:solidFill>
                        <a:latin typeface="Lucida Fax" pitchFamily="18" charset="0"/>
                      </a:endParaRPr>
                    </a:p>
                  </a:txBody>
                  <a:tcPr/>
                </a:tc>
              </a:tr>
              <a:tr h="656167">
                <a:tc>
                  <a:txBody>
                    <a:bodyPr/>
                    <a:lstStyle/>
                    <a:p>
                      <a:r>
                        <a:rPr lang="en-US" sz="2400" b="1" dirty="0" smtClean="0">
                          <a:latin typeface="Lucida Fax" pitchFamily="18" charset="0"/>
                        </a:rPr>
                        <a:t>3 TON</a:t>
                      </a:r>
                      <a:endParaRPr lang="en-US" sz="2400" b="1" dirty="0">
                        <a:latin typeface="Lucida Fax" pitchFamily="18" charset="0"/>
                      </a:endParaRPr>
                    </a:p>
                  </a:txBody>
                  <a:tcPr/>
                </a:tc>
                <a:tc>
                  <a:txBody>
                    <a:bodyPr/>
                    <a:lstStyle/>
                    <a:p>
                      <a:r>
                        <a:rPr lang="en-US" sz="2400" b="1" dirty="0" smtClean="0">
                          <a:solidFill>
                            <a:srgbClr val="FFFF00"/>
                          </a:solidFill>
                          <a:latin typeface="Lucida Fax" pitchFamily="18" charset="0"/>
                        </a:rPr>
                        <a:t>    YELLOW</a:t>
                      </a:r>
                      <a:endParaRPr lang="en-US" sz="2400" b="1" dirty="0">
                        <a:solidFill>
                          <a:srgbClr val="FFFF00"/>
                        </a:solidFill>
                        <a:latin typeface="Lucida Fax" pitchFamily="18" charset="0"/>
                      </a:endParaRPr>
                    </a:p>
                  </a:txBody>
                  <a:tcPr/>
                </a:tc>
              </a:tr>
              <a:tr h="656167">
                <a:tc>
                  <a:txBody>
                    <a:bodyPr/>
                    <a:lstStyle/>
                    <a:p>
                      <a:r>
                        <a:rPr lang="en-US" sz="2400" b="1" dirty="0" smtClean="0">
                          <a:latin typeface="Lucida Fax" pitchFamily="18" charset="0"/>
                        </a:rPr>
                        <a:t>4</a:t>
                      </a:r>
                      <a:r>
                        <a:rPr lang="en-US" sz="2400" b="1" baseline="0" dirty="0" smtClean="0">
                          <a:latin typeface="Lucida Fax" pitchFamily="18" charset="0"/>
                        </a:rPr>
                        <a:t> TON</a:t>
                      </a:r>
                      <a:endParaRPr lang="en-US" sz="2400" b="1" dirty="0">
                        <a:latin typeface="Lucida Fax" pitchFamily="18" charset="0"/>
                      </a:endParaRPr>
                    </a:p>
                  </a:txBody>
                  <a:tcPr/>
                </a:tc>
                <a:tc>
                  <a:txBody>
                    <a:bodyPr/>
                    <a:lstStyle/>
                    <a:p>
                      <a:r>
                        <a:rPr lang="en-US" sz="2400" b="1" dirty="0" smtClean="0">
                          <a:solidFill>
                            <a:schemeClr val="bg1">
                              <a:lumMod val="50000"/>
                            </a:schemeClr>
                          </a:solidFill>
                          <a:latin typeface="Lucida Fax" pitchFamily="18" charset="0"/>
                        </a:rPr>
                        <a:t>    GRAY</a:t>
                      </a:r>
                      <a:endParaRPr lang="en-US" sz="2400" b="1" dirty="0">
                        <a:solidFill>
                          <a:schemeClr val="bg1">
                            <a:lumMod val="50000"/>
                          </a:schemeClr>
                        </a:solidFill>
                        <a:latin typeface="Lucida Fax" pitchFamily="18" charset="0"/>
                      </a:endParaRPr>
                    </a:p>
                  </a:txBody>
                  <a:tcPr/>
                </a:tc>
              </a:tr>
              <a:tr h="656167">
                <a:tc>
                  <a:txBody>
                    <a:bodyPr/>
                    <a:lstStyle/>
                    <a:p>
                      <a:r>
                        <a:rPr lang="en-US" sz="2400" b="1" dirty="0" smtClean="0">
                          <a:latin typeface="Lucida Fax" pitchFamily="18" charset="0"/>
                        </a:rPr>
                        <a:t>6 TON</a:t>
                      </a:r>
                      <a:endParaRPr lang="en-US" sz="2400" b="1" dirty="0">
                        <a:latin typeface="Lucida Fax" pitchFamily="18" charset="0"/>
                      </a:endParaRPr>
                    </a:p>
                  </a:txBody>
                  <a:tcPr/>
                </a:tc>
                <a:tc>
                  <a:txBody>
                    <a:bodyPr/>
                    <a:lstStyle/>
                    <a:p>
                      <a:r>
                        <a:rPr lang="en-US" sz="2400" b="1" dirty="0" smtClean="0">
                          <a:solidFill>
                            <a:srgbClr val="FF9900"/>
                          </a:solidFill>
                          <a:latin typeface="Lucida Fax" pitchFamily="18" charset="0"/>
                        </a:rPr>
                        <a:t>    BROWN</a:t>
                      </a:r>
                      <a:endParaRPr lang="en-US" sz="2400" b="1" dirty="0">
                        <a:solidFill>
                          <a:srgbClr val="FF9900"/>
                        </a:solidFill>
                        <a:latin typeface="Lucida Fax" pitchFamily="18" charset="0"/>
                      </a:endParaRPr>
                    </a:p>
                  </a:txBody>
                  <a:tcPr/>
                </a:tc>
              </a:tr>
              <a:tr h="656167">
                <a:tc>
                  <a:txBody>
                    <a:bodyPr/>
                    <a:lstStyle/>
                    <a:p>
                      <a:r>
                        <a:rPr lang="en-US" sz="2400" b="1" dirty="0" smtClean="0">
                          <a:latin typeface="Lucida Fax" pitchFamily="18" charset="0"/>
                        </a:rPr>
                        <a:t>10 TON</a:t>
                      </a:r>
                      <a:endParaRPr lang="en-US" sz="2400" b="1" dirty="0">
                        <a:latin typeface="Lucida Fax" pitchFamily="18" charset="0"/>
                      </a:endParaRPr>
                    </a:p>
                  </a:txBody>
                  <a:tcPr/>
                </a:tc>
                <a:tc>
                  <a:txBody>
                    <a:bodyPr/>
                    <a:lstStyle/>
                    <a:p>
                      <a:r>
                        <a:rPr lang="en-US" sz="2400" b="1" dirty="0" smtClean="0">
                          <a:solidFill>
                            <a:srgbClr val="FF0000"/>
                          </a:solidFill>
                          <a:latin typeface="Lucida Fax" pitchFamily="18" charset="0"/>
                        </a:rPr>
                        <a:t>    RED</a:t>
                      </a:r>
                      <a:endParaRPr lang="en-US" sz="2400" b="1" dirty="0">
                        <a:solidFill>
                          <a:srgbClr val="FF0000"/>
                        </a:solidFill>
                        <a:latin typeface="Lucida Fax" pitchFamily="18" charset="0"/>
                      </a:endParaRPr>
                    </a:p>
                  </a:txBody>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12012"/>
            <a:ext cx="2143125" cy="21431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6" y="1295400"/>
            <a:ext cx="2362200" cy="19335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993" y="3348036"/>
            <a:ext cx="2143125" cy="21431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5587" y="4419600"/>
            <a:ext cx="2095500" cy="139065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9021" y="4495800"/>
            <a:ext cx="2143125" cy="214312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9123" y="2296700"/>
            <a:ext cx="2390775" cy="1914525"/>
          </a:xfrm>
          <a:prstGeom prst="rect">
            <a:avLst/>
          </a:prstGeom>
        </p:spPr>
      </p:pic>
    </p:spTree>
    <p:extLst>
      <p:ext uri="{BB962C8B-B14F-4D97-AF65-F5344CB8AC3E}">
        <p14:creationId xmlns:p14="http://schemas.microsoft.com/office/powerpoint/2010/main" val="264790626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867399"/>
          </a:xfrm>
        </p:spPr>
        <p:txBody>
          <a:bodyPr>
            <a:normAutofit/>
          </a:bodyPr>
          <a:lstStyle/>
          <a:p>
            <a:r>
              <a:rPr lang="en-US" sz="2400" b="1" u="sng" dirty="0" smtClean="0">
                <a:latin typeface="Lucida Fax" pitchFamily="18" charset="0"/>
              </a:rPr>
              <a:t>CRANE OPERATION- SAFETY TIPS</a:t>
            </a:r>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NEVER WALK OR STAND UNDER ANY SUPENDED LOAD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ALL SIGNAL MUST BE RECEIVED FROM AUTHORIZED SIGNAL MEN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BAD WEATHER – STOP LIFTING ( HIGH WIND AND RAIN)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THIRD PARTY CERTIFICATION OFF ALL LIFTING EQUIPMENTS</a:t>
            </a:r>
            <a:endParaRPr lang="en-US" sz="2400" dirty="0">
              <a:latin typeface="Lucida Fax" pitchFamily="18" charset="0"/>
            </a:endParaRPr>
          </a:p>
        </p:txBody>
      </p:sp>
      <p:sp>
        <p:nvSpPr>
          <p:cNvPr id="3" name="Title 2"/>
          <p:cNvSpPr>
            <a:spLocks noGrp="1"/>
          </p:cNvSpPr>
          <p:nvPr>
            <p:ph type="ctrTitle"/>
          </p:nvPr>
        </p:nvSpPr>
        <p:spPr>
          <a:xfrm>
            <a:off x="76200" y="76201"/>
            <a:ext cx="8915400" cy="685799"/>
          </a:xfrm>
        </p:spPr>
        <p:txBody>
          <a:bodyPr/>
          <a:lstStyle/>
          <a:p>
            <a:pPr marL="182880" indent="0">
              <a:buNone/>
            </a:pPr>
            <a:r>
              <a:rPr lang="en-US" sz="4000" u="sng" dirty="0" smtClean="0">
                <a:latin typeface="Bodoni MT Black" pitchFamily="18" charset="0"/>
              </a:rPr>
              <a:t>CRANE &amp; LIFTING</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495800"/>
            <a:ext cx="2857500" cy="1905000"/>
          </a:xfrm>
          <a:prstGeom prst="rect">
            <a:avLst/>
          </a:prstGeom>
        </p:spPr>
      </p:pic>
    </p:spTree>
    <p:extLst>
      <p:ext uri="{BB962C8B-B14F-4D97-AF65-F5344CB8AC3E}">
        <p14:creationId xmlns:p14="http://schemas.microsoft.com/office/powerpoint/2010/main" val="19459844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486400" y="5975881"/>
            <a:ext cx="5637010" cy="882119"/>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228600" y="304800"/>
            <a:ext cx="9372600" cy="3352800"/>
          </a:xfrm>
        </p:spPr>
        <p:txBody>
          <a:bodyPr/>
          <a:lstStyle/>
          <a:p>
            <a:pPr marL="182880" indent="0">
              <a:buNone/>
            </a:pPr>
            <a:r>
              <a:rPr lang="en-US" sz="6600" b="0" dirty="0" smtClean="0">
                <a:latin typeface="Bodoni MT Black" pitchFamily="18" charset="0"/>
              </a:rPr>
              <a:t> 	   </a:t>
            </a:r>
            <a:r>
              <a:rPr lang="en-US" sz="6600" u="sng" dirty="0">
                <a:latin typeface="Bodoni MT Black" pitchFamily="18" charset="0"/>
              </a:rPr>
              <a:t>MATERIAL </a:t>
            </a:r>
            <a:r>
              <a:rPr lang="en-US" sz="6600" u="sng" dirty="0" smtClean="0">
                <a:latin typeface="Bodoni MT Black" pitchFamily="18" charset="0"/>
              </a:rPr>
              <a:t>                               </a:t>
            </a:r>
            <a:r>
              <a:rPr lang="en-US" sz="6600" b="0" dirty="0" smtClean="0">
                <a:latin typeface="Bodoni MT Black" pitchFamily="18" charset="0"/>
              </a:rPr>
              <a:t>		      </a:t>
            </a:r>
            <a:r>
              <a:rPr lang="en-US" sz="6600" u="sng" dirty="0" smtClean="0">
                <a:latin typeface="Bodoni MT Black" pitchFamily="18" charset="0"/>
              </a:rPr>
              <a:t>STORAGES</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667000"/>
            <a:ext cx="5410200" cy="2998519"/>
          </a:xfrm>
          <a:prstGeom prst="rect">
            <a:avLst/>
          </a:prstGeom>
        </p:spPr>
      </p:pic>
    </p:spTree>
    <p:extLst>
      <p:ext uri="{BB962C8B-B14F-4D97-AF65-F5344CB8AC3E}">
        <p14:creationId xmlns:p14="http://schemas.microsoft.com/office/powerpoint/2010/main" val="138945511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5000"/>
          </a:xfrm>
        </p:spPr>
        <p:txBody>
          <a:bodyPr>
            <a:normAutofit/>
          </a:bodyPr>
          <a:lstStyle/>
          <a:p>
            <a:r>
              <a:rPr lang="en-US" sz="2400" b="1" u="sng" dirty="0" smtClean="0">
                <a:latin typeface="Lucida Fax" pitchFamily="18" charset="0"/>
              </a:rPr>
              <a:t>PREVENTION  OF FALLING OF MATERIALS FROM MATERIAL STACK</a:t>
            </a:r>
          </a:p>
          <a:p>
            <a:endParaRPr lang="en-US" sz="2400" b="1" u="sng" dirty="0" smtClean="0">
              <a:latin typeface="Lucida Fax" pitchFamily="18" charset="0"/>
            </a:endParaRPr>
          </a:p>
          <a:p>
            <a:r>
              <a:rPr lang="en-US" sz="2400" b="1" u="sng" dirty="0" smtClean="0">
                <a:latin typeface="Lucida Fax" pitchFamily="18" charset="0"/>
              </a:rPr>
              <a:t>STACKING OF MATERIALS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STACK MATERIALS SEPARATELY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MAXIMUM HEIGHT FOR STACKING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STACK VERTICALLY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USE PALLETS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ALLOW SUFFICENT SPACE AROUND STACKS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PROTECT STACK FROM BEING STRUCK BY VEHICLES</a:t>
            </a:r>
            <a:endParaRPr lang="en-US" sz="2400" dirty="0">
              <a:latin typeface="Lucida Fax" pitchFamily="18" charset="0"/>
            </a:endParaRPr>
          </a:p>
        </p:txBody>
      </p:sp>
      <p:sp>
        <p:nvSpPr>
          <p:cNvPr id="3" name="Title 2"/>
          <p:cNvSpPr>
            <a:spLocks noGrp="1"/>
          </p:cNvSpPr>
          <p:nvPr>
            <p:ph type="ctrTitle"/>
          </p:nvPr>
        </p:nvSpPr>
        <p:spPr>
          <a:xfrm>
            <a:off x="0" y="152400"/>
            <a:ext cx="8242151" cy="737259"/>
          </a:xfrm>
        </p:spPr>
        <p:txBody>
          <a:bodyPr/>
          <a:lstStyle/>
          <a:p>
            <a:pPr marL="182880" indent="0">
              <a:buNone/>
            </a:pPr>
            <a:r>
              <a:rPr lang="en-US" sz="4000" u="sng" dirty="0" smtClean="0">
                <a:latin typeface="Bodoni MT Black" pitchFamily="18" charset="0"/>
              </a:rPr>
              <a:t>MATERIAL STORAGES</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133600"/>
            <a:ext cx="2971800" cy="2209800"/>
          </a:xfrm>
          <a:prstGeom prst="rect">
            <a:avLst/>
          </a:prstGeom>
        </p:spPr>
      </p:pic>
    </p:spTree>
    <p:extLst>
      <p:ext uri="{BB962C8B-B14F-4D97-AF65-F5344CB8AC3E}">
        <p14:creationId xmlns:p14="http://schemas.microsoft.com/office/powerpoint/2010/main" val="201518459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91600" cy="5791200"/>
          </a:xfrm>
        </p:spPr>
        <p:txBody>
          <a:bodyPr>
            <a:normAutofit/>
          </a:bodyPr>
          <a:lstStyle/>
          <a:p>
            <a:r>
              <a:rPr lang="en-US" sz="2400" b="1" u="sng" dirty="0" smtClean="0">
                <a:latin typeface="Lucida Fax" pitchFamily="18" charset="0"/>
              </a:rPr>
              <a:t>SAFE STORAGE MATERIALS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SEPARATE STORAGE AREA FOR MATERIALS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AREA SHOULD BE KEPT CLEAN AND TIDY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WARRNING SIGN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FLAMMABLE LIQUDS AND GASES SHOULD BE STORED SEPARATELY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STORE MADE OF FIRE RESISTANT MATERIALS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KEEP IGNITION SOURRCE AWAY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FIRE FIGHTING EQUIPMENTS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REGULAR INSPECTION</a:t>
            </a:r>
            <a:endParaRPr lang="en-US" sz="2400" dirty="0">
              <a:latin typeface="Lucida Fax" pitchFamily="18" charset="0"/>
            </a:endParaRPr>
          </a:p>
        </p:txBody>
      </p:sp>
      <p:sp>
        <p:nvSpPr>
          <p:cNvPr id="3" name="Title 2"/>
          <p:cNvSpPr>
            <a:spLocks noGrp="1"/>
          </p:cNvSpPr>
          <p:nvPr>
            <p:ph type="ctrTitle"/>
          </p:nvPr>
        </p:nvSpPr>
        <p:spPr>
          <a:xfrm>
            <a:off x="76200" y="152400"/>
            <a:ext cx="8305800" cy="661059"/>
          </a:xfrm>
        </p:spPr>
        <p:txBody>
          <a:bodyPr/>
          <a:lstStyle/>
          <a:p>
            <a:pPr marL="182880" indent="0">
              <a:buNone/>
            </a:pPr>
            <a:r>
              <a:rPr lang="en-US" sz="4000" u="sng" dirty="0">
                <a:latin typeface="Bodoni MT Black" pitchFamily="18" charset="0"/>
              </a:rPr>
              <a:t>MATERIAL STORAGES</a:t>
            </a:r>
          </a:p>
        </p:txBody>
      </p:sp>
    </p:spTree>
    <p:extLst>
      <p:ext uri="{BB962C8B-B14F-4D97-AF65-F5344CB8AC3E}">
        <p14:creationId xmlns:p14="http://schemas.microsoft.com/office/powerpoint/2010/main" val="28077257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839200" cy="5715000"/>
          </a:xfrm>
        </p:spPr>
        <p:txBody>
          <a:bodyPr>
            <a:normAutofit/>
          </a:bodyPr>
          <a:lstStyle/>
          <a:p>
            <a:r>
              <a:rPr lang="en-US" sz="2400" b="1" u="sng" dirty="0" smtClean="0">
                <a:latin typeface="Lucida Fax" pitchFamily="18" charset="0"/>
              </a:rPr>
              <a:t>SAFE STACKING AND STORAGE OF FLAMMABLE MATERIALS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LIQUIDS, SOLIDS, GASES IN SPARATE STORAGE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STORAGE OXYGEN SPEPARATE FROM OTHER GASES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FIRE – RESISTANCE INTERNAL STORAGE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WARRING SINGH / SAFETY SIGNGH</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 HOT WORK IN NEAR STORAGE AREA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FIRE FIGHTING EQUIPMENTS PROVIDED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INSPECT REGULARLY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CORRECTLY RATED ELECTRICAL EQUIPMENTS</a:t>
            </a:r>
            <a:endParaRPr lang="en-US" sz="2400" dirty="0">
              <a:latin typeface="Lucida Fax" pitchFamily="18" charset="0"/>
            </a:endParaRPr>
          </a:p>
        </p:txBody>
      </p:sp>
      <p:sp>
        <p:nvSpPr>
          <p:cNvPr id="3" name="Title 2"/>
          <p:cNvSpPr>
            <a:spLocks noGrp="1"/>
          </p:cNvSpPr>
          <p:nvPr>
            <p:ph type="ctrTitle"/>
          </p:nvPr>
        </p:nvSpPr>
        <p:spPr>
          <a:xfrm>
            <a:off x="152400" y="152401"/>
            <a:ext cx="7937351" cy="685799"/>
          </a:xfrm>
        </p:spPr>
        <p:txBody>
          <a:bodyPr/>
          <a:lstStyle/>
          <a:p>
            <a:pPr marL="182880" indent="0">
              <a:buNone/>
            </a:pPr>
            <a:r>
              <a:rPr lang="en-US" sz="4000" u="sng" dirty="0">
                <a:latin typeface="Bodoni MT Black" pitchFamily="18" charset="0"/>
              </a:rPr>
              <a:t>MATERIAL STORAGES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5868" y="3200400"/>
            <a:ext cx="1983179" cy="1600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825" y="5562600"/>
            <a:ext cx="2533650" cy="1190625"/>
          </a:xfrm>
          <a:prstGeom prst="rect">
            <a:avLst/>
          </a:prstGeom>
        </p:spPr>
      </p:pic>
    </p:spTree>
    <p:extLst>
      <p:ext uri="{BB962C8B-B14F-4D97-AF65-F5344CB8AC3E}">
        <p14:creationId xmlns:p14="http://schemas.microsoft.com/office/powerpoint/2010/main" val="174845727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91199"/>
          </a:xfrm>
        </p:spPr>
        <p:txBody>
          <a:bodyPr>
            <a:normAutofit/>
          </a:bodyPr>
          <a:lstStyle/>
          <a:p>
            <a:r>
              <a:rPr lang="en-US" sz="2400" b="1" u="sng" dirty="0" smtClean="0">
                <a:latin typeface="Lucida Fax" pitchFamily="18" charset="0"/>
              </a:rPr>
              <a:t>SAFETY RULES- OXYGEN CYLINDER</a:t>
            </a:r>
          </a:p>
          <a:p>
            <a:pPr marL="342900" indent="-342900">
              <a:buFont typeface="Wingdings" pitchFamily="2" charset="2"/>
              <a:buChar char="q"/>
            </a:pPr>
            <a:r>
              <a:rPr lang="en-US" sz="2400" dirty="0" smtClean="0">
                <a:latin typeface="Lucida Fax" pitchFamily="18" charset="0"/>
              </a:rPr>
              <a:t> OXYGEN CYLINDER SHOULD NOT BE KEPT NEAR COMMBUSTIABLE MATERIALS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OXYGEN CYLINDER SHOULD NOT BE HANDLE WITH GRASSY HANDS OR GLOVES</a:t>
            </a:r>
          </a:p>
          <a:p>
            <a:pPr marL="342900" indent="-342900">
              <a:buFont typeface="Wingdings" pitchFamily="2" charset="2"/>
              <a:buChar char="q"/>
            </a:pPr>
            <a:r>
              <a:rPr lang="en-US" sz="2400" dirty="0" smtClean="0">
                <a:latin typeface="Lucida Fax" pitchFamily="18" charset="0"/>
              </a:rPr>
              <a:t> OXYGEN CYLINDER THEIR FITTING SHOULD NOT BE TESTED WITH OIL BASED SOAP SOLUTION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THE TOP COVER OF THE CYLINDER SHOULD BE KEPT IN POSITION AND SCREWED SAFETY WHEN NOT IN USE.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CYLINDER SHOULD NOT BE USED AS ROLLERS FOR MOVING MATERIALS  </a:t>
            </a:r>
            <a:endParaRPr lang="en-US" sz="2400" dirty="0">
              <a:latin typeface="Lucida Fax" pitchFamily="18" charset="0"/>
            </a:endParaRPr>
          </a:p>
        </p:txBody>
      </p:sp>
      <p:sp>
        <p:nvSpPr>
          <p:cNvPr id="3" name="Title 2"/>
          <p:cNvSpPr>
            <a:spLocks noGrp="1"/>
          </p:cNvSpPr>
          <p:nvPr>
            <p:ph type="ctrTitle"/>
          </p:nvPr>
        </p:nvSpPr>
        <p:spPr>
          <a:xfrm>
            <a:off x="30678" y="152400"/>
            <a:ext cx="8839200" cy="685799"/>
          </a:xfrm>
        </p:spPr>
        <p:txBody>
          <a:bodyPr/>
          <a:lstStyle/>
          <a:p>
            <a:pPr marL="182880" indent="0">
              <a:buNone/>
            </a:pPr>
            <a:r>
              <a:rPr lang="en-US" sz="4000" u="sng" dirty="0">
                <a:latin typeface="Bodoni MT Black" pitchFamily="18" charset="0"/>
              </a:rPr>
              <a:t>MATERIAL STORAGES</a:t>
            </a:r>
            <a:endParaRPr lang="en-US" sz="4000" dirty="0">
              <a:latin typeface="Bodoni MT Black" pitchFamily="18" charset="0"/>
            </a:endParaRPr>
          </a:p>
        </p:txBody>
      </p:sp>
    </p:spTree>
    <p:extLst>
      <p:ext uri="{BB962C8B-B14F-4D97-AF65-F5344CB8AC3E}">
        <p14:creationId xmlns:p14="http://schemas.microsoft.com/office/powerpoint/2010/main" val="204846837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81600" y="5638800"/>
            <a:ext cx="5637010" cy="882119"/>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228600" y="685800"/>
            <a:ext cx="8610600" cy="2286000"/>
          </a:xfrm>
        </p:spPr>
        <p:txBody>
          <a:bodyPr/>
          <a:lstStyle/>
          <a:p>
            <a:pPr marL="182880" indent="0">
              <a:buNone/>
            </a:pPr>
            <a:r>
              <a:rPr lang="en-US" sz="6600" u="sng" dirty="0" smtClean="0">
                <a:latin typeface="Bodoni MT Black" pitchFamily="18" charset="0"/>
              </a:rPr>
              <a:t>HOT &amp; COLD ENVIRONMENT</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895600"/>
            <a:ext cx="3886200" cy="2514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902527"/>
            <a:ext cx="3733800" cy="2507673"/>
          </a:xfrm>
          <a:prstGeom prst="rect">
            <a:avLst/>
          </a:prstGeom>
        </p:spPr>
      </p:pic>
    </p:spTree>
    <p:extLst>
      <p:ext uri="{BB962C8B-B14F-4D97-AF65-F5344CB8AC3E}">
        <p14:creationId xmlns:p14="http://schemas.microsoft.com/office/powerpoint/2010/main" val="35745241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143000"/>
            <a:ext cx="8915400" cy="5638799"/>
          </a:xfrm>
        </p:spPr>
        <p:txBody>
          <a:bodyPr>
            <a:normAutofit/>
          </a:bodyPr>
          <a:lstStyle/>
          <a:p>
            <a:r>
              <a:rPr lang="en-US" sz="2400" b="1" u="sng" dirty="0" smtClean="0">
                <a:latin typeface="Lucida Fax" pitchFamily="18" charset="0"/>
              </a:rPr>
              <a:t>EFFCET OF EXPOSURE TO EXTREME HEAT</a:t>
            </a:r>
          </a:p>
          <a:p>
            <a:endParaRPr lang="en-US" sz="2400" b="1" u="sng" dirty="0" smtClean="0">
              <a:latin typeface="Lucida Fax" pitchFamily="18" charset="0"/>
            </a:endParaRPr>
          </a:p>
          <a:p>
            <a:pPr marL="342900" indent="-342900">
              <a:buFont typeface="Wingdings" pitchFamily="2" charset="2"/>
              <a:buChar char="q"/>
            </a:pPr>
            <a:r>
              <a:rPr lang="en-US" sz="2400" b="1" dirty="0">
                <a:latin typeface="Lucida Fax" pitchFamily="18" charset="0"/>
              </a:rPr>
              <a:t> </a:t>
            </a:r>
            <a:r>
              <a:rPr lang="en-US" sz="2400" dirty="0" smtClean="0">
                <a:latin typeface="Lucida Fax" pitchFamily="18" charset="0"/>
              </a:rPr>
              <a:t>HYPERTHERMIA  - DEHYDRATION</a:t>
            </a:r>
          </a:p>
          <a:p>
            <a:pPr marL="342900" indent="-342900">
              <a:buFont typeface="Wingdings" pitchFamily="2" charset="2"/>
              <a:buChar char="q"/>
            </a:pPr>
            <a:r>
              <a:rPr lang="en-US" sz="2400" b="1" dirty="0">
                <a:latin typeface="Lucida Fax" pitchFamily="18" charset="0"/>
              </a:rPr>
              <a:t> </a:t>
            </a:r>
            <a:r>
              <a:rPr lang="en-US" sz="2400" dirty="0" smtClean="0">
                <a:latin typeface="Lucida Fax" pitchFamily="18" charset="0"/>
              </a:rPr>
              <a:t>MUSCLE CRAMP</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HEAT STRESS     - INCREASES DISCOMFORTS, HEADACHE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HEAT STROKE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SKIN BURN, SKIN CANCER</a:t>
            </a:r>
            <a:endParaRPr lang="en-US" sz="2400" dirty="0">
              <a:latin typeface="Lucida Fax" pitchFamily="18" charset="0"/>
            </a:endParaRPr>
          </a:p>
        </p:txBody>
      </p:sp>
      <p:sp>
        <p:nvSpPr>
          <p:cNvPr id="3" name="Title 2"/>
          <p:cNvSpPr>
            <a:spLocks noGrp="1"/>
          </p:cNvSpPr>
          <p:nvPr>
            <p:ph type="ctrTitle"/>
          </p:nvPr>
        </p:nvSpPr>
        <p:spPr>
          <a:xfrm>
            <a:off x="0" y="228600"/>
            <a:ext cx="8686800" cy="762000"/>
          </a:xfrm>
        </p:spPr>
        <p:txBody>
          <a:bodyPr/>
          <a:lstStyle/>
          <a:p>
            <a:pPr marL="182880" indent="0">
              <a:buNone/>
            </a:pPr>
            <a:r>
              <a:rPr lang="en-US" sz="4000" u="sng" dirty="0" smtClean="0">
                <a:latin typeface="Bodoni MT Black" pitchFamily="18" charset="0"/>
              </a:rPr>
              <a:t>HOT &amp; COLD ENVIRONMENT</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4609564"/>
            <a:ext cx="3048000" cy="21110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223" y="4863921"/>
            <a:ext cx="1847850" cy="1859885"/>
          </a:xfrm>
          <a:prstGeom prst="rect">
            <a:avLst/>
          </a:prstGeom>
        </p:spPr>
      </p:pic>
    </p:spTree>
    <p:extLst>
      <p:ext uri="{BB962C8B-B14F-4D97-AF65-F5344CB8AC3E}">
        <p14:creationId xmlns:p14="http://schemas.microsoft.com/office/powerpoint/2010/main" val="52092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2438400"/>
            <a:ext cx="8305800" cy="2895600"/>
          </a:xfrm>
        </p:spPr>
        <p:txBody>
          <a:bodyPr>
            <a:normAutofit/>
          </a:bodyPr>
          <a:lstStyle/>
          <a:p>
            <a:r>
              <a:rPr lang="en-US" sz="2400" dirty="0" smtClean="0">
                <a:latin typeface="Lucida Fax" pitchFamily="18" charset="0"/>
              </a:rPr>
              <a:t>IT IS EASY TO REMEMBER HOW TO USE A FIRE EXTINGUISHER IF U CAN REMEMBER A SHOT FORM </a:t>
            </a:r>
            <a:r>
              <a:rPr lang="en-US" sz="3200" b="1" dirty="0" smtClean="0">
                <a:latin typeface="Lucida Fax" pitchFamily="18" charset="0"/>
              </a:rPr>
              <a:t>PASS</a:t>
            </a:r>
            <a:r>
              <a:rPr lang="en-US" sz="3200" dirty="0" smtClean="0">
                <a:latin typeface="Lucida Fax" pitchFamily="18" charset="0"/>
              </a:rPr>
              <a:t> </a:t>
            </a:r>
            <a:r>
              <a:rPr lang="en-US" sz="2400" dirty="0" smtClean="0">
                <a:latin typeface="Lucida Fax" pitchFamily="18" charset="0"/>
              </a:rPr>
              <a:t>WHICH STANDS FOR </a:t>
            </a:r>
            <a:r>
              <a:rPr lang="en-US" sz="3200" b="1" dirty="0" smtClean="0">
                <a:latin typeface="Lucida Fax" pitchFamily="18" charset="0"/>
              </a:rPr>
              <a:t>PULL, AIM, SQUEEZE &amp; SWEEP</a:t>
            </a:r>
            <a:endParaRPr lang="en-US" sz="4000" b="1" dirty="0">
              <a:latin typeface="Lucida Fax" pitchFamily="18" charset="0"/>
            </a:endParaRPr>
          </a:p>
        </p:txBody>
      </p:sp>
      <p:sp>
        <p:nvSpPr>
          <p:cNvPr id="3" name="Title 2"/>
          <p:cNvSpPr>
            <a:spLocks noGrp="1"/>
          </p:cNvSpPr>
          <p:nvPr>
            <p:ph type="ctrTitle"/>
          </p:nvPr>
        </p:nvSpPr>
        <p:spPr>
          <a:xfrm>
            <a:off x="135835" y="609600"/>
            <a:ext cx="8991600" cy="1219199"/>
          </a:xfrm>
        </p:spPr>
        <p:txBody>
          <a:bodyPr/>
          <a:lstStyle/>
          <a:p>
            <a:pPr marL="182880" indent="0">
              <a:buNone/>
            </a:pPr>
            <a:r>
              <a:rPr lang="en-US" sz="4000" u="sng" dirty="0" smtClean="0">
                <a:latin typeface="Bodoni MT Black" pitchFamily="18" charset="0"/>
              </a:rPr>
              <a:t>HOW TO USE FIRE EXTINGUISHER</a:t>
            </a:r>
            <a:endParaRPr lang="en-US" sz="4000" u="sng" dirty="0">
              <a:latin typeface="Bodoni MT Black" pitchFamily="18" charset="0"/>
            </a:endParaRPr>
          </a:p>
        </p:txBody>
      </p:sp>
    </p:spTree>
    <p:extLst>
      <p:ext uri="{BB962C8B-B14F-4D97-AF65-F5344CB8AC3E}">
        <p14:creationId xmlns:p14="http://schemas.microsoft.com/office/powerpoint/2010/main" val="2112539517"/>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791199"/>
          </a:xfrm>
        </p:spPr>
        <p:txBody>
          <a:bodyPr>
            <a:normAutofit/>
          </a:bodyPr>
          <a:lstStyle/>
          <a:p>
            <a:r>
              <a:rPr lang="en-US" sz="2400" b="1" u="sng" dirty="0" smtClean="0">
                <a:latin typeface="Lucida Fax" pitchFamily="18" charset="0"/>
              </a:rPr>
              <a:t>EXPOSURE OF COLD ENVIRONMENT</a:t>
            </a:r>
          </a:p>
          <a:p>
            <a:endParaRPr lang="en-US" sz="2400" b="1" u="sng"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FROST BITE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SLIP HAZARD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FREEZE BURN INJURY</a:t>
            </a:r>
            <a:endParaRPr lang="en-US" sz="2400" dirty="0">
              <a:latin typeface="Lucida Fax" pitchFamily="18" charset="0"/>
            </a:endParaRPr>
          </a:p>
        </p:txBody>
      </p:sp>
      <p:sp>
        <p:nvSpPr>
          <p:cNvPr id="3" name="Title 2"/>
          <p:cNvSpPr>
            <a:spLocks noGrp="1"/>
          </p:cNvSpPr>
          <p:nvPr>
            <p:ph type="ctrTitle"/>
          </p:nvPr>
        </p:nvSpPr>
        <p:spPr>
          <a:xfrm>
            <a:off x="0" y="152400"/>
            <a:ext cx="8991600" cy="725383"/>
          </a:xfrm>
        </p:spPr>
        <p:txBody>
          <a:bodyPr/>
          <a:lstStyle/>
          <a:p>
            <a:pPr marL="182880" indent="0">
              <a:buNone/>
            </a:pPr>
            <a:r>
              <a:rPr lang="en-US" sz="4000" u="sng" dirty="0">
                <a:latin typeface="Bodoni MT Black" pitchFamily="18" charset="0"/>
              </a:rPr>
              <a:t>HOT &amp; COLD ENVIRONMENT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839" y="2819400"/>
            <a:ext cx="2771775" cy="16478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4953000"/>
            <a:ext cx="2778214" cy="17049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952999"/>
            <a:ext cx="2343150" cy="17049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4149" y="4953000"/>
            <a:ext cx="3095625" cy="1704975"/>
          </a:xfrm>
          <a:prstGeom prst="rect">
            <a:avLst/>
          </a:prstGeom>
        </p:spPr>
      </p:pic>
    </p:spTree>
    <p:extLst>
      <p:ext uri="{BB962C8B-B14F-4D97-AF65-F5344CB8AC3E}">
        <p14:creationId xmlns:p14="http://schemas.microsoft.com/office/powerpoint/2010/main" val="109386548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791200"/>
          </a:xfrm>
        </p:spPr>
        <p:txBody>
          <a:bodyPr>
            <a:normAutofit/>
          </a:bodyPr>
          <a:lstStyle/>
          <a:p>
            <a:r>
              <a:rPr lang="en-US" sz="2400" b="1" u="sng" dirty="0" smtClean="0">
                <a:latin typeface="Lucida Fax" pitchFamily="18" charset="0"/>
              </a:rPr>
              <a:t>CONTROL MEASURES</a:t>
            </a:r>
          </a:p>
          <a:p>
            <a:endParaRPr lang="en-US" sz="2400" b="1" u="sng" dirty="0">
              <a:latin typeface="Lucida Fax" pitchFamily="18" charset="0"/>
            </a:endParaRPr>
          </a:p>
          <a:p>
            <a:r>
              <a:rPr lang="en-US" sz="2400" b="1" u="sng" dirty="0" smtClean="0">
                <a:latin typeface="Lucida Fax" pitchFamily="18" charset="0"/>
              </a:rPr>
              <a:t>HOT ENVIRONMENT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VENTILATION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INSULATION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COOL REFUGES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DRINKING WATER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APPROPRITE CLOTHING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JOB ROTATION</a:t>
            </a:r>
          </a:p>
          <a:p>
            <a:endParaRPr lang="en-US" sz="2400" dirty="0">
              <a:latin typeface="Lucida Fax" pitchFamily="18" charset="0"/>
            </a:endParaRPr>
          </a:p>
        </p:txBody>
      </p:sp>
      <p:sp>
        <p:nvSpPr>
          <p:cNvPr id="3" name="Title 2"/>
          <p:cNvSpPr>
            <a:spLocks noGrp="1"/>
          </p:cNvSpPr>
          <p:nvPr>
            <p:ph type="ctrTitle"/>
          </p:nvPr>
        </p:nvSpPr>
        <p:spPr>
          <a:xfrm>
            <a:off x="152400" y="152401"/>
            <a:ext cx="8991600" cy="762000"/>
          </a:xfrm>
        </p:spPr>
        <p:txBody>
          <a:bodyPr/>
          <a:lstStyle/>
          <a:p>
            <a:pPr marL="182880" indent="0">
              <a:buNone/>
            </a:pPr>
            <a:r>
              <a:rPr lang="en-US" sz="4000" u="sng" dirty="0">
                <a:latin typeface="Bodoni MT Black" pitchFamily="18" charset="0"/>
              </a:rPr>
              <a:t>HOT &amp; COLD ENVIRONMENT</a:t>
            </a:r>
          </a:p>
        </p:txBody>
      </p:sp>
    </p:spTree>
    <p:extLst>
      <p:ext uri="{BB962C8B-B14F-4D97-AF65-F5344CB8AC3E}">
        <p14:creationId xmlns:p14="http://schemas.microsoft.com/office/powerpoint/2010/main" val="237079417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915400" cy="5791199"/>
          </a:xfrm>
        </p:spPr>
        <p:txBody>
          <a:bodyPr>
            <a:normAutofit/>
          </a:bodyPr>
          <a:lstStyle/>
          <a:p>
            <a:r>
              <a:rPr lang="en-US" sz="2400" b="1" u="sng" dirty="0" smtClean="0">
                <a:latin typeface="Lucida Fax" pitchFamily="18" charset="0"/>
              </a:rPr>
              <a:t>COLD ENVIRONMENT</a:t>
            </a:r>
          </a:p>
          <a:p>
            <a:endParaRPr lang="en-US" sz="2400" b="1" u="sng"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CLOSE VENTILATION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WARM REFUGES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HOT FOOD AND DRINKS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JOB ROTATION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REMOVE ICE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INSULATING JACKETS</a:t>
            </a:r>
            <a:endParaRPr lang="en-US" sz="2400" dirty="0">
              <a:latin typeface="Lucida Fax" pitchFamily="18" charset="0"/>
            </a:endParaRPr>
          </a:p>
        </p:txBody>
      </p:sp>
      <p:sp>
        <p:nvSpPr>
          <p:cNvPr id="3" name="Title 2"/>
          <p:cNvSpPr>
            <a:spLocks noGrp="1"/>
          </p:cNvSpPr>
          <p:nvPr>
            <p:ph type="ctrTitle"/>
          </p:nvPr>
        </p:nvSpPr>
        <p:spPr>
          <a:xfrm>
            <a:off x="76200" y="76201"/>
            <a:ext cx="8991600" cy="685800"/>
          </a:xfrm>
        </p:spPr>
        <p:txBody>
          <a:bodyPr/>
          <a:lstStyle/>
          <a:p>
            <a:pPr marL="182880" indent="0">
              <a:buNone/>
            </a:pPr>
            <a:r>
              <a:rPr lang="en-US" sz="4000" u="sng" dirty="0">
                <a:latin typeface="Bodoni MT Black" pitchFamily="18" charset="0"/>
              </a:rPr>
              <a:t>HOT &amp; COLD ENVIRONMENT</a:t>
            </a:r>
          </a:p>
        </p:txBody>
      </p:sp>
    </p:spTree>
    <p:extLst>
      <p:ext uri="{BB962C8B-B14F-4D97-AF65-F5344CB8AC3E}">
        <p14:creationId xmlns:p14="http://schemas.microsoft.com/office/powerpoint/2010/main" val="340605722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562600" y="5867400"/>
            <a:ext cx="5637010" cy="533400"/>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304800" y="838200"/>
            <a:ext cx="7784951" cy="2286000"/>
          </a:xfrm>
        </p:spPr>
        <p:txBody>
          <a:bodyPr/>
          <a:lstStyle/>
          <a:p>
            <a:pPr marL="182880" indent="0">
              <a:buNone/>
            </a:pPr>
            <a:r>
              <a:rPr lang="en-US" sz="6600" u="sng" dirty="0">
                <a:latin typeface="Bodoni MT Black" pitchFamily="18" charset="0"/>
              </a:rPr>
              <a:t>ACCIDENT REPORTING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048000"/>
            <a:ext cx="5181600" cy="2438400"/>
          </a:xfrm>
          <a:prstGeom prst="rect">
            <a:avLst/>
          </a:prstGeom>
        </p:spPr>
      </p:pic>
    </p:spTree>
    <p:extLst>
      <p:ext uri="{BB962C8B-B14F-4D97-AF65-F5344CB8AC3E}">
        <p14:creationId xmlns:p14="http://schemas.microsoft.com/office/powerpoint/2010/main" val="166551966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91600" cy="5791199"/>
          </a:xfrm>
        </p:spPr>
        <p:txBody>
          <a:bodyPr>
            <a:normAutofit/>
          </a:bodyPr>
          <a:lstStyle/>
          <a:p>
            <a:r>
              <a:rPr lang="en-US" sz="2400" b="1" u="sng" dirty="0" smtClean="0">
                <a:latin typeface="Lucida Fax" pitchFamily="18" charset="0"/>
              </a:rPr>
              <a:t>ACCIDENT</a:t>
            </a:r>
          </a:p>
          <a:p>
            <a:endParaRPr lang="en-US" sz="2400" b="1" u="sng" dirty="0" smtClean="0">
              <a:latin typeface="Lucida Fax" pitchFamily="18" charset="0"/>
            </a:endParaRPr>
          </a:p>
          <a:p>
            <a:r>
              <a:rPr lang="en-US" sz="2400" dirty="0">
                <a:latin typeface="Lucida Fax" pitchFamily="18" charset="0"/>
              </a:rPr>
              <a:t>AN ACCIDENT IS UN DESIGNED AND UN PLANED EVENT THAT RESULT IN PERSONAL INJURY OR PROPERTY DAMAGE OR ENVIRONMENTAL POLLUTION.</a:t>
            </a:r>
          </a:p>
          <a:p>
            <a:endParaRPr lang="en-US" sz="2400" b="1" u="sng" dirty="0">
              <a:latin typeface="Lucida Fax" pitchFamily="18" charset="0"/>
            </a:endParaRPr>
          </a:p>
        </p:txBody>
      </p:sp>
      <p:sp>
        <p:nvSpPr>
          <p:cNvPr id="3" name="Title 2"/>
          <p:cNvSpPr>
            <a:spLocks noGrp="1"/>
          </p:cNvSpPr>
          <p:nvPr>
            <p:ph type="ctrTitle"/>
          </p:nvPr>
        </p:nvSpPr>
        <p:spPr>
          <a:xfrm>
            <a:off x="137556" y="76200"/>
            <a:ext cx="8991600" cy="685801"/>
          </a:xfrm>
        </p:spPr>
        <p:txBody>
          <a:bodyPr/>
          <a:lstStyle/>
          <a:p>
            <a:pPr marL="182880" indent="0">
              <a:buNone/>
            </a:pPr>
            <a:r>
              <a:rPr lang="en-US" sz="4000" u="sng" dirty="0" smtClean="0">
                <a:latin typeface="Bodoni MT Black" pitchFamily="18" charset="0"/>
              </a:rPr>
              <a:t>ACCIDENT REPORTING</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18" y="3352799"/>
            <a:ext cx="4219575" cy="28079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288" y="3352799"/>
            <a:ext cx="3743912" cy="2807935"/>
          </a:xfrm>
          <a:prstGeom prst="rect">
            <a:avLst/>
          </a:prstGeom>
        </p:spPr>
      </p:pic>
    </p:spTree>
    <p:extLst>
      <p:ext uri="{BB962C8B-B14F-4D97-AF65-F5344CB8AC3E}">
        <p14:creationId xmlns:p14="http://schemas.microsoft.com/office/powerpoint/2010/main" val="327136819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15400" cy="5638799"/>
          </a:xfrm>
        </p:spPr>
        <p:txBody>
          <a:bodyPr>
            <a:normAutofit/>
          </a:bodyPr>
          <a:lstStyle/>
          <a:p>
            <a:r>
              <a:rPr lang="en-US" sz="2400" b="1" u="sng" dirty="0" smtClean="0">
                <a:latin typeface="Lucida Fax" pitchFamily="18" charset="0"/>
              </a:rPr>
              <a:t>BENEFITS OF ACCIDENT REPORTING &amp; INVESTIGATION</a:t>
            </a:r>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PREVENTING RECURRENCE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IDENTIFYING OUT- DATED PROCEDURES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IMPROVED WORK ENVIRONMENT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INCREASED PROCEDURES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RAISES SAFETY AWARENESS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INCREASED REPUTATION &amp; MORALE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BENEFITS ARE TO ALL</a:t>
            </a:r>
            <a:endParaRPr lang="en-US" sz="2400" dirty="0">
              <a:latin typeface="Lucida Fax" pitchFamily="18" charset="0"/>
            </a:endParaRPr>
          </a:p>
        </p:txBody>
      </p:sp>
      <p:sp>
        <p:nvSpPr>
          <p:cNvPr id="3" name="Title 2"/>
          <p:cNvSpPr>
            <a:spLocks noGrp="1"/>
          </p:cNvSpPr>
          <p:nvPr>
            <p:ph type="ctrTitle"/>
          </p:nvPr>
        </p:nvSpPr>
        <p:spPr>
          <a:xfrm>
            <a:off x="32657" y="152401"/>
            <a:ext cx="8915400" cy="685800"/>
          </a:xfrm>
        </p:spPr>
        <p:txBody>
          <a:bodyPr/>
          <a:lstStyle/>
          <a:p>
            <a:pPr marL="182880" indent="0">
              <a:buNone/>
            </a:pPr>
            <a:r>
              <a:rPr lang="en-US" sz="4000" u="sng" dirty="0">
                <a:latin typeface="Bodoni MT Black" pitchFamily="18" charset="0"/>
              </a:rPr>
              <a:t>ACCIDENT REPORTING</a:t>
            </a:r>
          </a:p>
        </p:txBody>
      </p:sp>
    </p:spTree>
    <p:extLst>
      <p:ext uri="{BB962C8B-B14F-4D97-AF65-F5344CB8AC3E}">
        <p14:creationId xmlns:p14="http://schemas.microsoft.com/office/powerpoint/2010/main" val="152868003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915400" cy="5791199"/>
          </a:xfrm>
        </p:spPr>
        <p:txBody>
          <a:bodyPr>
            <a:normAutofit/>
          </a:bodyPr>
          <a:lstStyle/>
          <a:p>
            <a:r>
              <a:rPr lang="en-US" sz="2400" b="1" u="sng" dirty="0" smtClean="0">
                <a:latin typeface="Lucida Fax" pitchFamily="18" charset="0"/>
              </a:rPr>
              <a:t>WHAT SHOULD BE REPORTING</a:t>
            </a:r>
          </a:p>
          <a:p>
            <a:endParaRPr lang="en-US" sz="2400" b="1" u="sng" dirty="0" smtClean="0">
              <a:latin typeface="Lucida Fax" pitchFamily="18" charset="0"/>
            </a:endParaRPr>
          </a:p>
          <a:p>
            <a:pPr marL="342900" indent="-342900">
              <a:buFont typeface="Wingdings" pitchFamily="2" charset="2"/>
              <a:buChar char="q"/>
            </a:pPr>
            <a:r>
              <a:rPr lang="en-US" sz="2400" dirty="0" smtClean="0">
                <a:latin typeface="Lucida Fax" pitchFamily="18" charset="0"/>
              </a:rPr>
              <a:t> ALL INJURIES OR JOB RELATED ILLNESSES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NEAR-MISS INCIDENTS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EQUIPMENT DAMAGE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POTENTIALLY UNSAFE CONDITION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POTENTIALLY UNSAFE ACTION</a:t>
            </a:r>
            <a:endParaRPr lang="en-US" sz="2400" dirty="0">
              <a:latin typeface="Lucida Fax" pitchFamily="18" charset="0"/>
            </a:endParaRPr>
          </a:p>
        </p:txBody>
      </p:sp>
      <p:sp>
        <p:nvSpPr>
          <p:cNvPr id="3" name="Title 2"/>
          <p:cNvSpPr>
            <a:spLocks noGrp="1"/>
          </p:cNvSpPr>
          <p:nvPr>
            <p:ph type="ctrTitle"/>
          </p:nvPr>
        </p:nvSpPr>
        <p:spPr>
          <a:xfrm>
            <a:off x="76200" y="76201"/>
            <a:ext cx="7937351" cy="685800"/>
          </a:xfrm>
        </p:spPr>
        <p:txBody>
          <a:bodyPr/>
          <a:lstStyle/>
          <a:p>
            <a:pPr marL="182880" indent="0">
              <a:buNone/>
            </a:pPr>
            <a:r>
              <a:rPr lang="en-US" sz="4000" u="sng" dirty="0">
                <a:latin typeface="Bodoni MT Black" pitchFamily="18" charset="0"/>
              </a:rPr>
              <a:t>ACCIDENT REPORTING</a:t>
            </a:r>
            <a:endParaRPr lang="en-US" sz="4000" dirty="0">
              <a:latin typeface="Bodoni MT Black" pitchFamily="18" charset="0"/>
            </a:endParaRPr>
          </a:p>
        </p:txBody>
      </p:sp>
    </p:spTree>
    <p:extLst>
      <p:ext uri="{BB962C8B-B14F-4D97-AF65-F5344CB8AC3E}">
        <p14:creationId xmlns:p14="http://schemas.microsoft.com/office/powerpoint/2010/main" val="182494269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867400"/>
          </a:xfrm>
        </p:spPr>
        <p:txBody>
          <a:bodyPr>
            <a:normAutofit/>
          </a:bodyPr>
          <a:lstStyle/>
          <a:p>
            <a:r>
              <a:rPr lang="en-US" sz="2400" b="1" u="sng" dirty="0" smtClean="0">
                <a:latin typeface="Lucida Fax" pitchFamily="18" charset="0"/>
              </a:rPr>
              <a:t>ACCIDENT REPORT</a:t>
            </a:r>
          </a:p>
          <a:p>
            <a:r>
              <a:rPr lang="en-US" sz="2400" dirty="0" smtClean="0">
                <a:latin typeface="Lucida Fax" pitchFamily="18" charset="0"/>
              </a:rPr>
              <a:t>DEPARTMENT			-</a:t>
            </a:r>
          </a:p>
          <a:p>
            <a:r>
              <a:rPr lang="en-US" sz="2400" dirty="0" smtClean="0">
                <a:latin typeface="Lucida Fax" pitchFamily="18" charset="0"/>
              </a:rPr>
              <a:t>SUPERVISOR NAME		-		</a:t>
            </a:r>
            <a:r>
              <a:rPr lang="en-US" sz="2400" dirty="0">
                <a:latin typeface="Lucida Fax" pitchFamily="18" charset="0"/>
              </a:rPr>
              <a:t>	</a:t>
            </a:r>
            <a:endParaRPr lang="en-US" sz="2400" dirty="0" smtClean="0">
              <a:latin typeface="Lucida Fax" pitchFamily="18" charset="0"/>
            </a:endParaRPr>
          </a:p>
          <a:p>
            <a:r>
              <a:rPr lang="en-US" sz="2400" dirty="0" smtClean="0">
                <a:latin typeface="Lucida Fax" pitchFamily="18" charset="0"/>
              </a:rPr>
              <a:t>DATE OF ACCIDENT     		-            </a:t>
            </a:r>
          </a:p>
          <a:p>
            <a:r>
              <a:rPr lang="en-US" sz="2400" dirty="0" smtClean="0">
                <a:latin typeface="Lucida Fax" pitchFamily="18" charset="0"/>
              </a:rPr>
              <a:t>TIME OF ACCIDENT 		-</a:t>
            </a:r>
          </a:p>
          <a:p>
            <a:r>
              <a:rPr lang="en-US" sz="2400" dirty="0" smtClean="0">
                <a:latin typeface="Lucida Fax" pitchFamily="18" charset="0"/>
              </a:rPr>
              <a:t>NAME OF INJURED PERSON	-</a:t>
            </a:r>
          </a:p>
          <a:p>
            <a:r>
              <a:rPr lang="en-US" sz="2400" dirty="0" smtClean="0">
                <a:latin typeface="Lucida Fax" pitchFamily="18" charset="0"/>
              </a:rPr>
              <a:t>WORKS NUMBER			-</a:t>
            </a:r>
          </a:p>
          <a:p>
            <a:r>
              <a:rPr lang="en-US" sz="2400" dirty="0" smtClean="0">
                <a:latin typeface="Lucida Fax" pitchFamily="18" charset="0"/>
              </a:rPr>
              <a:t>RESON FOR ACCIDENT		- </a:t>
            </a:r>
          </a:p>
          <a:p>
            <a:r>
              <a:rPr lang="en-US" sz="2400" dirty="0" smtClean="0">
                <a:latin typeface="Lucida Fax" pitchFamily="18" charset="0"/>
              </a:rPr>
              <a:t>WITNESSES				-	</a:t>
            </a:r>
          </a:p>
          <a:p>
            <a:r>
              <a:rPr lang="en-US" sz="2400" dirty="0" smtClean="0">
                <a:latin typeface="Lucida Fax" pitchFamily="18" charset="0"/>
              </a:rPr>
              <a:t>CORRECTIVE  ACTION		-</a:t>
            </a:r>
          </a:p>
          <a:p>
            <a:r>
              <a:rPr lang="en-US" sz="2400" dirty="0" smtClean="0">
                <a:latin typeface="Lucida Fax" pitchFamily="18" charset="0"/>
              </a:rPr>
              <a:t>RECOMMENDATIONS		-</a:t>
            </a:r>
          </a:p>
        </p:txBody>
      </p:sp>
      <p:sp>
        <p:nvSpPr>
          <p:cNvPr id="3" name="Title 2"/>
          <p:cNvSpPr>
            <a:spLocks noGrp="1"/>
          </p:cNvSpPr>
          <p:nvPr>
            <p:ph type="ctrTitle"/>
          </p:nvPr>
        </p:nvSpPr>
        <p:spPr>
          <a:xfrm>
            <a:off x="76200" y="76201"/>
            <a:ext cx="8915400" cy="761999"/>
          </a:xfrm>
        </p:spPr>
        <p:txBody>
          <a:bodyPr/>
          <a:lstStyle/>
          <a:p>
            <a:pPr marL="182880" indent="0">
              <a:buNone/>
            </a:pPr>
            <a:r>
              <a:rPr lang="en-US" sz="4000" u="sng" dirty="0">
                <a:latin typeface="Bodoni MT Black" pitchFamily="18" charset="0"/>
              </a:rPr>
              <a:t>ACCIDENT REPORTING</a:t>
            </a:r>
          </a:p>
        </p:txBody>
      </p:sp>
    </p:spTree>
    <p:extLst>
      <p:ext uri="{BB962C8B-B14F-4D97-AF65-F5344CB8AC3E}">
        <p14:creationId xmlns:p14="http://schemas.microsoft.com/office/powerpoint/2010/main" val="326107149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876800" y="5562600"/>
            <a:ext cx="5637010" cy="882119"/>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76200" y="838200"/>
            <a:ext cx="9103426" cy="2438400"/>
          </a:xfrm>
        </p:spPr>
        <p:txBody>
          <a:bodyPr/>
          <a:lstStyle/>
          <a:p>
            <a:pPr marL="182880" indent="0">
              <a:buNone/>
            </a:pPr>
            <a:r>
              <a:rPr lang="en-US" sz="6600" u="sng" dirty="0" smtClean="0">
                <a:latin typeface="Bodoni MT Black" pitchFamily="18" charset="0"/>
              </a:rPr>
              <a:t>JOB SAFETY ANALYSIS-  (JSA)</a:t>
            </a:r>
            <a:endParaRPr lang="en-US" sz="66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95600"/>
            <a:ext cx="4104903" cy="2438400"/>
          </a:xfrm>
          <a:prstGeom prst="rect">
            <a:avLst/>
          </a:prstGeom>
        </p:spPr>
      </p:pic>
    </p:spTree>
    <p:extLst>
      <p:ext uri="{BB962C8B-B14F-4D97-AF65-F5344CB8AC3E}">
        <p14:creationId xmlns:p14="http://schemas.microsoft.com/office/powerpoint/2010/main" val="21303664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486399"/>
          </a:xfrm>
        </p:spPr>
        <p:txBody>
          <a:bodyPr>
            <a:normAutofit/>
          </a:bodyPr>
          <a:lstStyle/>
          <a:p>
            <a:r>
              <a:rPr lang="en-US" sz="2400" b="1" u="sng" dirty="0" smtClean="0">
                <a:latin typeface="Lucida Fax" pitchFamily="18" charset="0"/>
              </a:rPr>
              <a:t>DEFINITION</a:t>
            </a:r>
          </a:p>
          <a:p>
            <a:endParaRPr lang="en-US" sz="2400" b="1" u="sng" dirty="0" smtClean="0">
              <a:latin typeface="Lucida Fax" pitchFamily="18" charset="0"/>
            </a:endParaRPr>
          </a:p>
          <a:p>
            <a:r>
              <a:rPr lang="en-US" sz="2400" dirty="0" smtClean="0">
                <a:latin typeface="Lucida Fax" pitchFamily="18" charset="0"/>
              </a:rPr>
              <a:t>JSA IS A CARFUL STUDY FOR EACH STEP IN A JOB, IDENTIFING THE SAFETY AND HEALTH HAZARD EACH STEP INDIVIDULLY AND IDENTIFYING APPROPRATE CONTROLS TO ELEMINATE OR REDUCE EACH HAZARD</a:t>
            </a:r>
            <a:endParaRPr lang="en-US" sz="2400" dirty="0">
              <a:latin typeface="Lucida Fax" pitchFamily="18" charset="0"/>
            </a:endParaRPr>
          </a:p>
        </p:txBody>
      </p:sp>
      <p:sp>
        <p:nvSpPr>
          <p:cNvPr id="3" name="Title 2"/>
          <p:cNvSpPr>
            <a:spLocks noGrp="1"/>
          </p:cNvSpPr>
          <p:nvPr>
            <p:ph type="ctrTitle"/>
          </p:nvPr>
        </p:nvSpPr>
        <p:spPr>
          <a:xfrm>
            <a:off x="76200" y="152400"/>
            <a:ext cx="9067800" cy="685800"/>
          </a:xfrm>
        </p:spPr>
        <p:txBody>
          <a:bodyPr/>
          <a:lstStyle/>
          <a:p>
            <a:pPr marL="182880" indent="0">
              <a:buNone/>
            </a:pPr>
            <a:r>
              <a:rPr lang="en-US" sz="4000" u="sng" dirty="0">
                <a:latin typeface="Bodoni MT Black" pitchFamily="18" charset="0"/>
              </a:rPr>
              <a:t>JOB SAFETY </a:t>
            </a:r>
            <a:r>
              <a:rPr lang="en-US" sz="4000" u="sng" dirty="0" smtClean="0">
                <a:latin typeface="Bodoni MT Black" pitchFamily="18" charset="0"/>
              </a:rPr>
              <a:t>ANALYSIS-  (JSA)</a:t>
            </a:r>
            <a:endParaRPr lang="en-US" sz="4000" u="sng" dirty="0">
              <a:latin typeface="Bodoni MT Black" pitchFamily="18" charset="0"/>
            </a:endParaRPr>
          </a:p>
        </p:txBody>
      </p:sp>
    </p:spTree>
    <p:extLst>
      <p:ext uri="{BB962C8B-B14F-4D97-AF65-F5344CB8AC3E}">
        <p14:creationId xmlns:p14="http://schemas.microsoft.com/office/powerpoint/2010/main" val="145400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9144000" cy="6858000"/>
          </a:xfrm>
          <a:solidFill>
            <a:schemeClr val="accent4">
              <a:lumMod val="20000"/>
              <a:lumOff val="80000"/>
            </a:schemeClr>
          </a:solidFill>
          <a:ln>
            <a:solidFill>
              <a:schemeClr val="tx1"/>
            </a:solidFill>
          </a:ln>
          <a:effectLst>
            <a:innerShdw blurRad="63500" dist="50800" dir="13500000">
              <a:prstClr val="black">
                <a:alpha val="50000"/>
              </a:prstClr>
            </a:innerShdw>
            <a:softEdge rad="317500"/>
          </a:effectLst>
        </p:spPr>
        <p:txBody>
          <a:bodyPr/>
          <a:lstStyle/>
          <a:p>
            <a:pPr marL="0" indent="0" algn="l">
              <a:buNone/>
            </a:pPr>
            <a:r>
              <a:rPr lang="en-US" sz="6600" dirty="0" smtClean="0">
                <a:latin typeface="Arial Black" pitchFamily="34" charset="0"/>
              </a:rPr>
              <a:t> </a:t>
            </a:r>
            <a:r>
              <a:rPr lang="en-US" sz="6600" dirty="0" smtClean="0">
                <a:latin typeface="Bodoni MT Black" pitchFamily="18" charset="0"/>
              </a:rPr>
              <a:t>WHY SAFETY </a:t>
            </a:r>
            <a:r>
              <a:rPr lang="en-US" sz="6600" dirty="0" smtClean="0">
                <a:solidFill>
                  <a:srgbClr val="FF0000"/>
                </a:solidFill>
                <a:latin typeface="Arial Black" pitchFamily="34" charset="0"/>
              </a:rPr>
              <a:t>???</a:t>
            </a:r>
            <a:r>
              <a:rPr lang="en-US" sz="4400" dirty="0" smtClean="0">
                <a:solidFill>
                  <a:schemeClr val="accent6"/>
                </a:solidFill>
                <a:latin typeface="Arial Black" pitchFamily="34" charset="0"/>
              </a:rPr>
              <a:t/>
            </a:r>
            <a:br>
              <a:rPr lang="en-US" sz="4400" dirty="0" smtClean="0">
                <a:solidFill>
                  <a:schemeClr val="accent6"/>
                </a:solidFill>
                <a:latin typeface="Arial Black" pitchFamily="34" charset="0"/>
              </a:rPr>
            </a:br>
            <a:r>
              <a:rPr lang="en-US" sz="4400" dirty="0" smtClean="0">
                <a:solidFill>
                  <a:schemeClr val="accent6"/>
                </a:solidFill>
                <a:latin typeface="Arial Black" pitchFamily="34" charset="0"/>
              </a:rPr>
              <a:t/>
            </a:r>
            <a:br>
              <a:rPr lang="en-US" sz="4400" dirty="0" smtClean="0">
                <a:solidFill>
                  <a:schemeClr val="accent6"/>
                </a:solidFill>
                <a:latin typeface="Arial Black" pitchFamily="34" charset="0"/>
              </a:rPr>
            </a:br>
            <a:r>
              <a:rPr lang="en-US" sz="4400" dirty="0">
                <a:solidFill>
                  <a:schemeClr val="accent6"/>
                </a:solidFill>
                <a:latin typeface="Arial Black" pitchFamily="34" charset="0"/>
              </a:rPr>
              <a:t/>
            </a:r>
            <a:br>
              <a:rPr lang="en-US" sz="4400" dirty="0">
                <a:solidFill>
                  <a:schemeClr val="accent6"/>
                </a:solidFill>
                <a:latin typeface="Arial Black" pitchFamily="34" charset="0"/>
              </a:rPr>
            </a:br>
            <a:r>
              <a:rPr lang="en-US" sz="4400" dirty="0" smtClean="0">
                <a:solidFill>
                  <a:schemeClr val="accent6"/>
                </a:solidFill>
                <a:latin typeface="Arial Black" pitchFamily="34" charset="0"/>
              </a:rPr>
              <a:t/>
            </a:r>
            <a:br>
              <a:rPr lang="en-US" sz="4400" dirty="0" smtClean="0">
                <a:solidFill>
                  <a:schemeClr val="accent6"/>
                </a:solidFill>
                <a:latin typeface="Arial Black" pitchFamily="34" charset="0"/>
              </a:rPr>
            </a:br>
            <a:r>
              <a:rPr lang="en-US" sz="4400" dirty="0">
                <a:solidFill>
                  <a:schemeClr val="accent6"/>
                </a:solidFill>
                <a:latin typeface="Arial Black" pitchFamily="34" charset="0"/>
              </a:rPr>
              <a:t/>
            </a:r>
            <a:br>
              <a:rPr lang="en-US" sz="4400" dirty="0">
                <a:solidFill>
                  <a:schemeClr val="accent6"/>
                </a:solidFill>
                <a:latin typeface="Arial Black" pitchFamily="34" charset="0"/>
              </a:rPr>
            </a:br>
            <a:endParaRPr lang="en-US" sz="4400" dirty="0">
              <a:latin typeface="Arial Black" pitchFamily="34" charset="0"/>
            </a:endParaRPr>
          </a:p>
        </p:txBody>
      </p:sp>
      <p:sp>
        <p:nvSpPr>
          <p:cNvPr id="3" name="Text Placeholder 2"/>
          <p:cNvSpPr>
            <a:spLocks noGrp="1"/>
          </p:cNvSpPr>
          <p:nvPr>
            <p:ph type="body" idx="1"/>
          </p:nvPr>
        </p:nvSpPr>
        <p:spPr>
          <a:xfrm>
            <a:off x="3048000" y="6440270"/>
            <a:ext cx="2998694" cy="835460"/>
          </a:xfrm>
        </p:spPr>
        <p:txBody>
          <a:bodyPr/>
          <a:lstStyle/>
          <a:p>
            <a:r>
              <a:rPr lang="en-US" dirty="0" smtClean="0">
                <a:latin typeface="Britannic Bold" pitchFamily="34" charset="0"/>
              </a:rPr>
              <a:t>GLOBAL SAFETY STUDIES </a:t>
            </a:r>
            <a:endParaRPr lang="en-US" dirty="0">
              <a:latin typeface="Britannic Bold" pitchFamily="34" charset="0"/>
            </a:endParaRPr>
          </a:p>
        </p:txBody>
      </p:sp>
    </p:spTree>
    <p:extLst>
      <p:ext uri="{BB962C8B-B14F-4D97-AF65-F5344CB8AC3E}">
        <p14:creationId xmlns:p14="http://schemas.microsoft.com/office/powerpoint/2010/main" val="35722864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38200"/>
            <a:ext cx="6924262" cy="5198623"/>
          </a:xfrm>
          <a:prstGeom prst="rect">
            <a:avLst/>
          </a:prstGeom>
        </p:spPr>
      </p:pic>
    </p:spTree>
    <p:extLst>
      <p:ext uri="{BB962C8B-B14F-4D97-AF65-F5344CB8AC3E}">
        <p14:creationId xmlns:p14="http://schemas.microsoft.com/office/powerpoint/2010/main" val="116169620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normAutofit/>
          </a:bodyPr>
          <a:lstStyle/>
          <a:p>
            <a:r>
              <a:rPr lang="en-US" sz="2400" b="1" u="sng" dirty="0" smtClean="0">
                <a:latin typeface="Lucida Fax" pitchFamily="18" charset="0"/>
              </a:rPr>
              <a:t>JSA STEPS</a:t>
            </a:r>
          </a:p>
          <a:p>
            <a:endParaRPr lang="en-US" sz="2400" b="1" u="sng" dirty="0" smtClean="0">
              <a:latin typeface="Lucida Fax" pitchFamily="18" charset="0"/>
            </a:endParaRPr>
          </a:p>
          <a:p>
            <a:r>
              <a:rPr lang="en-US" sz="2400" b="1" dirty="0">
                <a:latin typeface="Lucida Fax" pitchFamily="18" charset="0"/>
              </a:rPr>
              <a:t> </a:t>
            </a:r>
            <a:r>
              <a:rPr lang="en-US" sz="2400" b="1" dirty="0" smtClean="0">
                <a:latin typeface="Lucida Fax" pitchFamily="18" charset="0"/>
              </a:rPr>
              <a:t>STEP-  1	-</a:t>
            </a:r>
            <a:r>
              <a:rPr lang="en-US" sz="2400" dirty="0" smtClean="0">
                <a:latin typeface="Lucida Fax" pitchFamily="18" charset="0"/>
              </a:rPr>
              <a:t> SELECT THE JOB TO BE DONE</a:t>
            </a:r>
          </a:p>
          <a:p>
            <a:r>
              <a:rPr lang="en-US" sz="2400" b="1" dirty="0">
                <a:latin typeface="Lucida Fax" pitchFamily="18" charset="0"/>
              </a:rPr>
              <a:t> </a:t>
            </a:r>
            <a:r>
              <a:rPr lang="en-US" sz="2400" b="1" dirty="0" smtClean="0">
                <a:latin typeface="Lucida Fax" pitchFamily="18" charset="0"/>
              </a:rPr>
              <a:t>STEP-  2	</a:t>
            </a:r>
            <a:r>
              <a:rPr lang="en-US" sz="2400" dirty="0" smtClean="0">
                <a:latin typeface="Lucida Fax" pitchFamily="18" charset="0"/>
              </a:rPr>
              <a:t>- BREAK THE JOB DOWN IN TI STEEP</a:t>
            </a:r>
          </a:p>
          <a:p>
            <a:r>
              <a:rPr lang="en-US" sz="2400" b="1" dirty="0">
                <a:latin typeface="Lucida Fax" pitchFamily="18" charset="0"/>
              </a:rPr>
              <a:t> </a:t>
            </a:r>
            <a:r>
              <a:rPr lang="en-US" sz="2400" b="1" dirty="0" smtClean="0">
                <a:latin typeface="Lucida Fax" pitchFamily="18" charset="0"/>
              </a:rPr>
              <a:t>STEP-  3	</a:t>
            </a:r>
            <a:r>
              <a:rPr lang="en-US" sz="2400" dirty="0" smtClean="0">
                <a:latin typeface="Lucida Fax" pitchFamily="18" charset="0"/>
              </a:rPr>
              <a:t>- HAZARDS IDENTIFICATION</a:t>
            </a:r>
          </a:p>
          <a:p>
            <a:r>
              <a:rPr lang="en-US" sz="2400" b="1" dirty="0">
                <a:latin typeface="Lucida Fax" pitchFamily="18" charset="0"/>
              </a:rPr>
              <a:t> </a:t>
            </a:r>
            <a:r>
              <a:rPr lang="en-US" sz="2400" b="1" dirty="0" smtClean="0">
                <a:latin typeface="Lucida Fax" pitchFamily="18" charset="0"/>
              </a:rPr>
              <a:t>STEP-  4	- </a:t>
            </a:r>
            <a:r>
              <a:rPr lang="en-US" sz="2400" dirty="0" smtClean="0">
                <a:latin typeface="Lucida Fax" pitchFamily="18" charset="0"/>
              </a:rPr>
              <a:t>CONTROL MEASURE</a:t>
            </a:r>
            <a:endParaRPr lang="en-US" sz="2400" dirty="0">
              <a:latin typeface="Lucida Fax" pitchFamily="18" charset="0"/>
            </a:endParaRPr>
          </a:p>
        </p:txBody>
      </p:sp>
      <p:sp>
        <p:nvSpPr>
          <p:cNvPr id="3" name="Title 2"/>
          <p:cNvSpPr>
            <a:spLocks noGrp="1"/>
          </p:cNvSpPr>
          <p:nvPr>
            <p:ph type="ctrTitle"/>
          </p:nvPr>
        </p:nvSpPr>
        <p:spPr>
          <a:xfrm>
            <a:off x="76200" y="152401"/>
            <a:ext cx="9067800" cy="685799"/>
          </a:xfrm>
        </p:spPr>
        <p:txBody>
          <a:bodyPr/>
          <a:lstStyle/>
          <a:p>
            <a:pPr marL="182880" indent="0">
              <a:buNone/>
            </a:pPr>
            <a:r>
              <a:rPr lang="en-US" sz="4000" u="sng" dirty="0">
                <a:latin typeface="Bodoni MT Black" pitchFamily="18" charset="0"/>
              </a:rPr>
              <a:t>JOB SAFETY </a:t>
            </a:r>
            <a:r>
              <a:rPr lang="en-US" sz="4000" u="sng" dirty="0" smtClean="0">
                <a:latin typeface="Bodoni MT Black" pitchFamily="18" charset="0"/>
              </a:rPr>
              <a:t>ANALYSIS (JSA)</a:t>
            </a:r>
            <a:endParaRPr lang="en-US" sz="4000" u="sng" dirty="0">
              <a:latin typeface="Bodoni MT Black" pitchFamily="18" charset="0"/>
            </a:endParaRPr>
          </a:p>
        </p:txBody>
      </p:sp>
    </p:spTree>
    <p:extLst>
      <p:ext uri="{BB962C8B-B14F-4D97-AF65-F5344CB8AC3E}">
        <p14:creationId xmlns:p14="http://schemas.microsoft.com/office/powerpoint/2010/main" val="134302145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lstStyle/>
          <a:p>
            <a:endParaRPr lang="en-US" dirty="0">
              <a:latin typeface="Lucida Fax" pitchFamily="18" charset="0"/>
            </a:endParaRPr>
          </a:p>
        </p:txBody>
      </p:sp>
      <p:sp>
        <p:nvSpPr>
          <p:cNvPr id="3" name="Title 2"/>
          <p:cNvSpPr>
            <a:spLocks noGrp="1"/>
          </p:cNvSpPr>
          <p:nvPr>
            <p:ph type="ctrTitle"/>
          </p:nvPr>
        </p:nvSpPr>
        <p:spPr>
          <a:xfrm>
            <a:off x="-11875" y="33647"/>
            <a:ext cx="9067800" cy="584859"/>
          </a:xfrm>
        </p:spPr>
        <p:txBody>
          <a:bodyPr/>
          <a:lstStyle/>
          <a:p>
            <a:pPr marL="182880" indent="0">
              <a:buNone/>
            </a:pPr>
            <a:r>
              <a:rPr lang="en-US" sz="4000" u="sng" dirty="0">
                <a:latin typeface="Bodoni MT Black" pitchFamily="18" charset="0"/>
              </a:rPr>
              <a:t>JOB SAFETY ANALYSIS (JSA)</a:t>
            </a:r>
            <a:endParaRPr lang="en-US" sz="4000" dirty="0">
              <a:latin typeface="Bodoni MT Black"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11590180"/>
              </p:ext>
            </p:extLst>
          </p:nvPr>
        </p:nvGraphicFramePr>
        <p:xfrm>
          <a:off x="228600" y="633531"/>
          <a:ext cx="8534400" cy="6370320"/>
        </p:xfrm>
        <a:graphic>
          <a:graphicData uri="http://schemas.openxmlformats.org/drawingml/2006/table">
            <a:tbl>
              <a:tblPr firstRow="1" bandRow="1">
                <a:tableStyleId>{5C22544A-7EE6-4342-B048-85BDC9FD1C3A}</a:tableStyleId>
              </a:tblPr>
              <a:tblGrid>
                <a:gridCol w="2209800"/>
                <a:gridCol w="2209800"/>
                <a:gridCol w="2133600"/>
                <a:gridCol w="1981200"/>
              </a:tblGrid>
              <a:tr h="620771">
                <a:tc>
                  <a:txBody>
                    <a:bodyPr/>
                    <a:lstStyle/>
                    <a:p>
                      <a:r>
                        <a:rPr lang="en-US" sz="2000" dirty="0" smtClean="0">
                          <a:solidFill>
                            <a:schemeClr val="tx1"/>
                          </a:solidFill>
                          <a:latin typeface="Lucida Fax" pitchFamily="18" charset="0"/>
                        </a:rPr>
                        <a:t>SELECT JOB</a:t>
                      </a:r>
                      <a:endParaRPr lang="en-US" sz="2000" dirty="0">
                        <a:solidFill>
                          <a:schemeClr val="tx1"/>
                        </a:solidFill>
                        <a:latin typeface="Lucida Fax" pitchFamily="18" charset="0"/>
                      </a:endParaRPr>
                    </a:p>
                  </a:txBody>
                  <a:tcPr/>
                </a:tc>
                <a:tc>
                  <a:txBody>
                    <a:bodyPr/>
                    <a:lstStyle/>
                    <a:p>
                      <a:r>
                        <a:rPr lang="en-US" sz="2000" dirty="0" smtClean="0">
                          <a:solidFill>
                            <a:schemeClr val="tx1"/>
                          </a:solidFill>
                          <a:latin typeface="Lucida Fax" pitchFamily="18" charset="0"/>
                        </a:rPr>
                        <a:t>JOB STEP</a:t>
                      </a:r>
                      <a:endParaRPr lang="en-US" sz="2000" dirty="0">
                        <a:solidFill>
                          <a:schemeClr val="tx1"/>
                        </a:solidFill>
                        <a:latin typeface="Lucida Fax" pitchFamily="18" charset="0"/>
                      </a:endParaRPr>
                    </a:p>
                  </a:txBody>
                  <a:tcPr/>
                </a:tc>
                <a:tc>
                  <a:txBody>
                    <a:bodyPr/>
                    <a:lstStyle/>
                    <a:p>
                      <a:r>
                        <a:rPr lang="en-US" sz="2000" dirty="0" smtClean="0">
                          <a:solidFill>
                            <a:schemeClr val="tx1"/>
                          </a:solidFill>
                          <a:latin typeface="Lucida Fax" pitchFamily="18" charset="0"/>
                        </a:rPr>
                        <a:t>HAZARD</a:t>
                      </a:r>
                      <a:r>
                        <a:rPr lang="en-US" sz="2000" baseline="0" dirty="0" smtClean="0">
                          <a:solidFill>
                            <a:schemeClr val="tx1"/>
                          </a:solidFill>
                          <a:latin typeface="Lucida Fax" pitchFamily="18" charset="0"/>
                        </a:rPr>
                        <a:t> IDE-</a:t>
                      </a:r>
                    </a:p>
                    <a:p>
                      <a:r>
                        <a:rPr lang="en-US" sz="2000" baseline="0" dirty="0" smtClean="0">
                          <a:solidFill>
                            <a:schemeClr val="tx1"/>
                          </a:solidFill>
                          <a:latin typeface="Lucida Fax" pitchFamily="18" charset="0"/>
                        </a:rPr>
                        <a:t>NTIFICATION</a:t>
                      </a:r>
                      <a:endParaRPr lang="en-US" sz="2000" dirty="0" smtClean="0">
                        <a:solidFill>
                          <a:schemeClr val="tx1"/>
                        </a:solidFill>
                        <a:latin typeface="Lucida Fax" pitchFamily="18" charset="0"/>
                      </a:endParaRPr>
                    </a:p>
                  </a:txBody>
                  <a:tcPr/>
                </a:tc>
                <a:tc>
                  <a:txBody>
                    <a:bodyPr/>
                    <a:lstStyle/>
                    <a:p>
                      <a:r>
                        <a:rPr lang="en-US" sz="2000" dirty="0" smtClean="0">
                          <a:solidFill>
                            <a:schemeClr val="tx1"/>
                          </a:solidFill>
                          <a:latin typeface="Lucida Fax" pitchFamily="18" charset="0"/>
                        </a:rPr>
                        <a:t>CONTROL</a:t>
                      </a:r>
                    </a:p>
                    <a:p>
                      <a:r>
                        <a:rPr lang="en-US" sz="2000" dirty="0" smtClean="0">
                          <a:solidFill>
                            <a:schemeClr val="tx1"/>
                          </a:solidFill>
                          <a:latin typeface="Lucida Fax" pitchFamily="18" charset="0"/>
                        </a:rPr>
                        <a:t>MEASURE</a:t>
                      </a:r>
                      <a:endParaRPr lang="en-US" sz="2000" dirty="0">
                        <a:solidFill>
                          <a:schemeClr val="tx1"/>
                        </a:solidFill>
                        <a:latin typeface="Lucida Fax" pitchFamily="18" charset="0"/>
                      </a:endParaRPr>
                    </a:p>
                  </a:txBody>
                  <a:tcPr/>
                </a:tc>
              </a:tr>
              <a:tr h="2470914">
                <a:tc>
                  <a:txBody>
                    <a:bodyPr/>
                    <a:lstStyle/>
                    <a:p>
                      <a:r>
                        <a:rPr lang="en-US" sz="2000" dirty="0" smtClean="0">
                          <a:latin typeface="Lucida Fax" pitchFamily="18" charset="0"/>
                        </a:rPr>
                        <a:t>PROJECTOR</a:t>
                      </a:r>
                    </a:p>
                    <a:p>
                      <a:r>
                        <a:rPr lang="en-US" sz="2000" dirty="0" smtClean="0">
                          <a:latin typeface="Lucida Fax" pitchFamily="18" charset="0"/>
                        </a:rPr>
                        <a:t>INSTALLATION</a:t>
                      </a:r>
                      <a:endParaRPr lang="en-US" sz="2000" dirty="0">
                        <a:latin typeface="Lucida Fax" pitchFamily="18" charset="0"/>
                      </a:endParaRPr>
                    </a:p>
                  </a:txBody>
                  <a:tcPr/>
                </a:tc>
                <a:tc>
                  <a:txBody>
                    <a:bodyPr/>
                    <a:lstStyle/>
                    <a:p>
                      <a:r>
                        <a:rPr lang="en-US" sz="2000" dirty="0" smtClean="0">
                          <a:latin typeface="Lucida Fax" pitchFamily="18" charset="0"/>
                        </a:rPr>
                        <a:t>MATERIALS ARRAGEMENT TO THE SITE</a:t>
                      </a:r>
                      <a:endParaRPr lang="en-US" sz="2000" dirty="0">
                        <a:latin typeface="Lucida Fax" pitchFamily="18" charset="0"/>
                      </a:endParaRPr>
                    </a:p>
                  </a:txBody>
                  <a:tcPr/>
                </a:tc>
                <a:tc>
                  <a:txBody>
                    <a:bodyPr/>
                    <a:lstStyle/>
                    <a:p>
                      <a:r>
                        <a:rPr lang="en-US" sz="2000" dirty="0" smtClean="0">
                          <a:latin typeface="Lucida Fax" pitchFamily="18" charset="0"/>
                        </a:rPr>
                        <a:t>LACK AWARNESS, SUPERVISON, TRIP &amp; FALL</a:t>
                      </a:r>
                      <a:endParaRPr lang="en-US" sz="2000" dirty="0">
                        <a:latin typeface="Lucida Fax" pitchFamily="18" charset="0"/>
                      </a:endParaRPr>
                    </a:p>
                  </a:txBody>
                  <a:tcPr/>
                </a:tc>
                <a:tc>
                  <a:txBody>
                    <a:bodyPr/>
                    <a:lstStyle/>
                    <a:p>
                      <a:r>
                        <a:rPr lang="en-US" sz="2000" dirty="0" smtClean="0">
                          <a:latin typeface="Lucida Fax" pitchFamily="18" charset="0"/>
                        </a:rPr>
                        <a:t>AWARENESS FOR MANUVAL HANDLING,</a:t>
                      </a:r>
                      <a:r>
                        <a:rPr lang="en-US" sz="2000" baseline="0" dirty="0" smtClean="0">
                          <a:latin typeface="Lucida Fax" pitchFamily="18" charset="0"/>
                        </a:rPr>
                        <a:t> GOOD HOUSE KEEPING, QUALIFIED SUPERVISOR</a:t>
                      </a:r>
                      <a:endParaRPr lang="en-US" sz="2000" dirty="0">
                        <a:latin typeface="Lucida Fax" pitchFamily="18" charset="0"/>
                      </a:endParaRPr>
                    </a:p>
                  </a:txBody>
                  <a:tcPr/>
                </a:tc>
              </a:tr>
              <a:tr h="2470914">
                <a:tc>
                  <a:txBody>
                    <a:bodyPr/>
                    <a:lstStyle/>
                    <a:p>
                      <a:r>
                        <a:rPr lang="en-US" dirty="0" smtClean="0"/>
                        <a:t>  </a:t>
                      </a:r>
                      <a:endParaRPr lang="en-US" dirty="0"/>
                    </a:p>
                  </a:txBody>
                  <a:tcPr/>
                </a:tc>
                <a:tc>
                  <a:txBody>
                    <a:bodyPr/>
                    <a:lstStyle/>
                    <a:p>
                      <a:r>
                        <a:rPr lang="en-US" sz="2000" dirty="0" smtClean="0">
                          <a:latin typeface="Lucida Fax" pitchFamily="18" charset="0"/>
                        </a:rPr>
                        <a:t>WORKING</a:t>
                      </a:r>
                      <a:r>
                        <a:rPr lang="en-US" sz="2000" baseline="0" dirty="0" smtClean="0">
                          <a:latin typeface="Lucida Fax" pitchFamily="18" charset="0"/>
                        </a:rPr>
                        <a:t> PLAT FORM CONSTR-</a:t>
                      </a:r>
                    </a:p>
                    <a:p>
                      <a:r>
                        <a:rPr lang="en-US" sz="2000" baseline="0" dirty="0" smtClean="0">
                          <a:latin typeface="Lucida Fax" pitchFamily="18" charset="0"/>
                        </a:rPr>
                        <a:t>UCTION &amp; DIS-</a:t>
                      </a:r>
                    </a:p>
                    <a:p>
                      <a:r>
                        <a:rPr lang="en-US" sz="2000" baseline="0" dirty="0" smtClean="0">
                          <a:latin typeface="Lucida Fax" pitchFamily="18" charset="0"/>
                        </a:rPr>
                        <a:t>MANTLING</a:t>
                      </a:r>
                    </a:p>
                  </a:txBody>
                  <a:tcPr/>
                </a:tc>
                <a:tc>
                  <a:txBody>
                    <a:bodyPr/>
                    <a:lstStyle/>
                    <a:p>
                      <a:r>
                        <a:rPr lang="en-US" sz="2000" dirty="0" smtClean="0">
                          <a:latin typeface="Lucida Fax" pitchFamily="18" charset="0"/>
                        </a:rPr>
                        <a:t>UNSKILLED LABORS, IMPROPER SUPERVISION</a:t>
                      </a:r>
                      <a:endParaRPr lang="en-US" sz="2000" dirty="0">
                        <a:latin typeface="Lucida Fax" pitchFamily="18" charset="0"/>
                      </a:endParaRPr>
                    </a:p>
                  </a:txBody>
                  <a:tcPr/>
                </a:tc>
                <a:tc>
                  <a:txBody>
                    <a:bodyPr/>
                    <a:lstStyle/>
                    <a:p>
                      <a:r>
                        <a:rPr lang="en-US" sz="2000" dirty="0" smtClean="0">
                          <a:latin typeface="Lucida Fax" pitchFamily="18" charset="0"/>
                        </a:rPr>
                        <a:t>TRAINED &amp;</a:t>
                      </a:r>
                      <a:r>
                        <a:rPr lang="en-US" sz="2000" baseline="0" dirty="0" smtClean="0">
                          <a:latin typeface="Lucida Fax" pitchFamily="18" charset="0"/>
                        </a:rPr>
                        <a:t> COMPETENT</a:t>
                      </a:r>
                    </a:p>
                    <a:p>
                      <a:r>
                        <a:rPr lang="en-US" sz="2000" baseline="0" dirty="0" smtClean="0">
                          <a:latin typeface="Lucida Fax" pitchFamily="18" charset="0"/>
                        </a:rPr>
                        <a:t>WORKER &amp; SUPERVISOR, FOLLOW SCAFF-SAFETY PROCEDURE. AWARENESS TALK, </a:t>
                      </a:r>
                    </a:p>
                  </a:txBody>
                  <a:tcPr/>
                </a:tc>
              </a:tr>
            </a:tbl>
          </a:graphicData>
        </a:graphic>
      </p:graphicFrame>
    </p:spTree>
    <p:extLst>
      <p:ext uri="{BB962C8B-B14F-4D97-AF65-F5344CB8AC3E}">
        <p14:creationId xmlns:p14="http://schemas.microsoft.com/office/powerpoint/2010/main" val="5030525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562599"/>
          </a:xfrm>
        </p:spPr>
        <p:txBody>
          <a:bodyPr/>
          <a:lstStyle/>
          <a:p>
            <a:endParaRPr lang="en-US" dirty="0"/>
          </a:p>
        </p:txBody>
      </p:sp>
      <p:sp>
        <p:nvSpPr>
          <p:cNvPr id="3" name="Title 2"/>
          <p:cNvSpPr>
            <a:spLocks noGrp="1"/>
          </p:cNvSpPr>
          <p:nvPr>
            <p:ph type="ctrTitle"/>
          </p:nvPr>
        </p:nvSpPr>
        <p:spPr>
          <a:xfrm>
            <a:off x="152400" y="152401"/>
            <a:ext cx="8915400" cy="838200"/>
          </a:xfrm>
        </p:spPr>
        <p:txBody>
          <a:bodyPr/>
          <a:lstStyle/>
          <a:p>
            <a:pPr marL="182880" indent="0">
              <a:buNone/>
            </a:pPr>
            <a:r>
              <a:rPr lang="en-US" sz="4000" u="sng" dirty="0">
                <a:latin typeface="Bodoni MT Black" pitchFamily="18" charset="0"/>
              </a:rPr>
              <a:t>JOB SAFETY ANALYSIS (JSA)</a:t>
            </a:r>
            <a:endParaRPr lang="en-US" sz="4000" dirty="0">
              <a:latin typeface="Bodoni MT Black" pitchFamily="18" charset="0"/>
            </a:endParaRPr>
          </a:p>
        </p:txBody>
      </p:sp>
      <p:graphicFrame>
        <p:nvGraphicFramePr>
          <p:cNvPr id="4" name="Table 3"/>
          <p:cNvGraphicFramePr>
            <a:graphicFrameLocks noGrp="1"/>
          </p:cNvGraphicFramePr>
          <p:nvPr/>
        </p:nvGraphicFramePr>
        <p:xfrm>
          <a:off x="1524000" y="1397000"/>
          <a:ext cx="6096000" cy="37084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53302985"/>
              </p:ext>
            </p:extLst>
          </p:nvPr>
        </p:nvGraphicFramePr>
        <p:xfrm>
          <a:off x="228600" y="1066800"/>
          <a:ext cx="8686800" cy="3840480"/>
        </p:xfrm>
        <a:graphic>
          <a:graphicData uri="http://schemas.openxmlformats.org/drawingml/2006/table">
            <a:tbl>
              <a:tblPr firstRow="1" bandRow="1">
                <a:tableStyleId>{5C22544A-7EE6-4342-B048-85BDC9FD1C3A}</a:tableStyleId>
              </a:tblPr>
              <a:tblGrid>
                <a:gridCol w="2171700"/>
                <a:gridCol w="2171700"/>
                <a:gridCol w="2171700"/>
                <a:gridCol w="2171700"/>
              </a:tblGrid>
              <a:tr h="533400">
                <a:tc>
                  <a:txBody>
                    <a:bodyPr/>
                    <a:lstStyle/>
                    <a:p>
                      <a:r>
                        <a:rPr lang="en-US" sz="2000" dirty="0" smtClean="0">
                          <a:solidFill>
                            <a:schemeClr val="tx1"/>
                          </a:solidFill>
                          <a:latin typeface="Lucida Fax" pitchFamily="18" charset="0"/>
                        </a:rPr>
                        <a:t>SELECT JOB</a:t>
                      </a:r>
                      <a:endParaRPr lang="en-US" sz="2000" dirty="0">
                        <a:solidFill>
                          <a:schemeClr val="tx1"/>
                        </a:solidFill>
                        <a:latin typeface="Lucida Fax" pitchFamily="18" charset="0"/>
                      </a:endParaRPr>
                    </a:p>
                  </a:txBody>
                  <a:tcPr/>
                </a:tc>
                <a:tc>
                  <a:txBody>
                    <a:bodyPr/>
                    <a:lstStyle/>
                    <a:p>
                      <a:r>
                        <a:rPr lang="en-US" sz="2000" dirty="0" smtClean="0">
                          <a:solidFill>
                            <a:schemeClr val="tx1"/>
                          </a:solidFill>
                          <a:latin typeface="Lucida Fax" pitchFamily="18" charset="0"/>
                        </a:rPr>
                        <a:t>JOB STEP</a:t>
                      </a:r>
                      <a:endParaRPr lang="en-US" sz="2000" dirty="0">
                        <a:solidFill>
                          <a:schemeClr val="tx1"/>
                        </a:solidFill>
                        <a:latin typeface="Lucida Fax" pitchFamily="18" charset="0"/>
                      </a:endParaRPr>
                    </a:p>
                  </a:txBody>
                  <a:tcPr/>
                </a:tc>
                <a:tc>
                  <a:txBody>
                    <a:bodyPr/>
                    <a:lstStyle/>
                    <a:p>
                      <a:r>
                        <a:rPr lang="en-US" sz="2000" dirty="0" smtClean="0">
                          <a:solidFill>
                            <a:schemeClr val="tx1"/>
                          </a:solidFill>
                          <a:latin typeface="Lucida Fax" pitchFamily="18" charset="0"/>
                        </a:rPr>
                        <a:t>HAZARD</a:t>
                      </a:r>
                      <a:r>
                        <a:rPr lang="en-US" sz="2000" baseline="0" dirty="0" smtClean="0">
                          <a:solidFill>
                            <a:schemeClr val="tx1"/>
                          </a:solidFill>
                          <a:latin typeface="Lucida Fax" pitchFamily="18" charset="0"/>
                        </a:rPr>
                        <a:t> IDE-</a:t>
                      </a:r>
                    </a:p>
                    <a:p>
                      <a:r>
                        <a:rPr lang="en-US" sz="2000" baseline="0" dirty="0" smtClean="0">
                          <a:solidFill>
                            <a:schemeClr val="tx1"/>
                          </a:solidFill>
                          <a:latin typeface="Lucida Fax" pitchFamily="18" charset="0"/>
                        </a:rPr>
                        <a:t>NTIFICATION</a:t>
                      </a:r>
                      <a:endParaRPr lang="en-US" sz="2000" dirty="0" smtClean="0">
                        <a:solidFill>
                          <a:schemeClr val="tx1"/>
                        </a:solidFill>
                        <a:latin typeface="Lucida Fax" pitchFamily="18" charset="0"/>
                      </a:endParaRPr>
                    </a:p>
                  </a:txBody>
                  <a:tcPr/>
                </a:tc>
                <a:tc>
                  <a:txBody>
                    <a:bodyPr/>
                    <a:lstStyle/>
                    <a:p>
                      <a:r>
                        <a:rPr lang="en-US" sz="2000" dirty="0" smtClean="0">
                          <a:solidFill>
                            <a:schemeClr val="tx1"/>
                          </a:solidFill>
                          <a:latin typeface="Lucida Fax" pitchFamily="18" charset="0"/>
                        </a:rPr>
                        <a:t>CONTROL</a:t>
                      </a:r>
                    </a:p>
                    <a:p>
                      <a:r>
                        <a:rPr lang="en-US" sz="2000" dirty="0" smtClean="0">
                          <a:solidFill>
                            <a:schemeClr val="tx1"/>
                          </a:solidFill>
                          <a:latin typeface="Lucida Fax" pitchFamily="18" charset="0"/>
                        </a:rPr>
                        <a:t>MEASURE</a:t>
                      </a:r>
                      <a:endParaRPr lang="en-US" sz="2000" dirty="0">
                        <a:solidFill>
                          <a:schemeClr val="tx1"/>
                        </a:solidFill>
                        <a:latin typeface="Lucida Fax" pitchFamily="18" charset="0"/>
                      </a:endParaRPr>
                    </a:p>
                  </a:txBody>
                  <a:tcPr/>
                </a:tc>
              </a:tr>
              <a:tr h="2095500">
                <a:tc>
                  <a:txBody>
                    <a:bodyPr/>
                    <a:lstStyle/>
                    <a:p>
                      <a:endParaRPr lang="en-US" sz="2000" dirty="0">
                        <a:latin typeface="Lucida Fax" pitchFamily="18" charset="0"/>
                      </a:endParaRPr>
                    </a:p>
                  </a:txBody>
                  <a:tcPr/>
                </a:tc>
                <a:tc>
                  <a:txBody>
                    <a:bodyPr/>
                    <a:lstStyle/>
                    <a:p>
                      <a:r>
                        <a:rPr lang="en-US" sz="2000" dirty="0" smtClean="0">
                          <a:latin typeface="Lucida Fax" pitchFamily="18" charset="0"/>
                        </a:rPr>
                        <a:t>PROJECTOR MOUNTING</a:t>
                      </a:r>
                      <a:endParaRPr lang="en-US" sz="2000" dirty="0">
                        <a:latin typeface="Lucida Fax" pitchFamily="18" charset="0"/>
                      </a:endParaRPr>
                    </a:p>
                  </a:txBody>
                  <a:tcPr/>
                </a:tc>
                <a:tc>
                  <a:txBody>
                    <a:bodyPr/>
                    <a:lstStyle/>
                    <a:p>
                      <a:r>
                        <a:rPr lang="en-US" sz="2000" dirty="0" smtClean="0">
                          <a:latin typeface="Lucida Fax" pitchFamily="18" charset="0"/>
                        </a:rPr>
                        <a:t>STANDARD POWER TOOLS, LACK OF TRAINING,</a:t>
                      </a:r>
                      <a:r>
                        <a:rPr lang="en-US" sz="2000" baseline="0" dirty="0" smtClean="0">
                          <a:latin typeface="Lucida Fax" pitchFamily="18" charset="0"/>
                        </a:rPr>
                        <a:t> SUPERVISION</a:t>
                      </a:r>
                      <a:endParaRPr lang="en-US" sz="2000" dirty="0">
                        <a:latin typeface="Lucida Fax" pitchFamily="18" charset="0"/>
                      </a:endParaRPr>
                    </a:p>
                  </a:txBody>
                  <a:tcPr/>
                </a:tc>
                <a:tc>
                  <a:txBody>
                    <a:bodyPr/>
                    <a:lstStyle/>
                    <a:p>
                      <a:r>
                        <a:rPr lang="en-US" sz="2000" dirty="0" smtClean="0">
                          <a:latin typeface="Lucida Fax" pitchFamily="18" charset="0"/>
                        </a:rPr>
                        <a:t>ALL POWER TOOL MUST BE GOOD</a:t>
                      </a:r>
                      <a:r>
                        <a:rPr lang="en-US" sz="2000" baseline="0" dirty="0" smtClean="0">
                          <a:latin typeface="Lucida Fax" pitchFamily="18" charset="0"/>
                        </a:rPr>
                        <a:t> CONDITION AND INSPECTED, FOLLOW PROPER INSTALATION METHOD</a:t>
                      </a:r>
                      <a:endParaRPr lang="en-US" sz="2000" dirty="0">
                        <a:latin typeface="Lucida Fax" pitchFamily="18" charset="0"/>
                      </a:endParaRPr>
                    </a:p>
                  </a:txBody>
                  <a:tcPr/>
                </a:tc>
              </a:tr>
            </a:tbl>
          </a:graphicData>
        </a:graphic>
      </p:graphicFrame>
    </p:spTree>
    <p:extLst>
      <p:ext uri="{BB962C8B-B14F-4D97-AF65-F5344CB8AC3E}">
        <p14:creationId xmlns:p14="http://schemas.microsoft.com/office/powerpoint/2010/main" val="335458061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990600"/>
            <a:ext cx="8686800" cy="5867399"/>
          </a:xfrm>
        </p:spPr>
        <p:txBody>
          <a:bodyPr>
            <a:normAutofit/>
          </a:bodyPr>
          <a:lstStyle/>
          <a:p>
            <a:pPr marL="342900" indent="-342900">
              <a:buFont typeface="Wingdings" panose="05000000000000000000" pitchFamily="2" charset="2"/>
              <a:buChar char="q"/>
            </a:pPr>
            <a:endParaRPr lang="en-IN" sz="2400" dirty="0" smtClean="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IT IS HELP TO IDENTIFY HAZARD AND PREVENT ACCIDENT</a:t>
            </a:r>
          </a:p>
          <a:p>
            <a:pPr marL="342900" indent="-342900">
              <a:buFont typeface="Wingdings" panose="05000000000000000000" pitchFamily="2" charset="2"/>
              <a:buChar char="q"/>
            </a:pPr>
            <a:r>
              <a:rPr lang="en-IN" sz="2400" dirty="0" smtClean="0">
                <a:latin typeface="Lucida Fax" panose="02060602050505020204" pitchFamily="18" charset="0"/>
              </a:rPr>
              <a:t> IT IS HELP TO ESTABLISH SAFE WORK METHOD, WORKING CONDITION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IT IS HELPS TO INSPECTION THE PLANT</a:t>
            </a:r>
            <a:endParaRPr lang="en-IN" dirty="0"/>
          </a:p>
          <a:p>
            <a:endParaRPr lang="en-IN" dirty="0" smtClean="0"/>
          </a:p>
          <a:p>
            <a:endParaRPr lang="en-IN" dirty="0"/>
          </a:p>
          <a:p>
            <a:endParaRPr lang="en-IN" dirty="0" smtClean="0"/>
          </a:p>
          <a:p>
            <a:endParaRPr lang="en-IN" dirty="0"/>
          </a:p>
          <a:p>
            <a:endParaRPr lang="en-IN" dirty="0" smtClean="0"/>
          </a:p>
          <a:p>
            <a:r>
              <a:rPr lang="en-US" dirty="0"/>
              <a:t/>
            </a:r>
            <a:br>
              <a:rPr lang="en-US" dirty="0"/>
            </a:br>
            <a:endParaRPr lang="en-IN" dirty="0"/>
          </a:p>
        </p:txBody>
      </p:sp>
      <p:sp>
        <p:nvSpPr>
          <p:cNvPr id="3" name="Title 2"/>
          <p:cNvSpPr>
            <a:spLocks noGrp="1"/>
          </p:cNvSpPr>
          <p:nvPr>
            <p:ph type="ctrTitle"/>
          </p:nvPr>
        </p:nvSpPr>
        <p:spPr>
          <a:xfrm>
            <a:off x="76200" y="41361"/>
            <a:ext cx="8839200" cy="796839"/>
          </a:xfrm>
        </p:spPr>
        <p:txBody>
          <a:bodyPr/>
          <a:lstStyle/>
          <a:p>
            <a:pPr marL="182880" indent="0">
              <a:buNone/>
            </a:pPr>
            <a:r>
              <a:rPr lang="en-IN" sz="4000" u="sng" dirty="0" smtClean="0">
                <a:latin typeface="Bodoni MT Black" panose="02070A03080606020203" pitchFamily="18" charset="0"/>
              </a:rPr>
              <a:t>JOB SAFETY ANALYSIS (JSA)</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31505509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295401"/>
            <a:ext cx="8382000" cy="4639264"/>
          </a:xfrm>
        </p:spPr>
        <p:txBody>
          <a:bodyPr>
            <a:normAutofit/>
          </a:bodyPr>
          <a:lstStyle/>
          <a:p>
            <a:r>
              <a:rPr lang="en-US" sz="2400" dirty="0" smtClean="0">
                <a:latin typeface="Lucida Fax" pitchFamily="18" charset="0"/>
              </a:rPr>
              <a:t>EMERGENCY PLANNING CAN DEFINED AS A CONTROL MEASURE . IT CAN CONTROL THE ACCIDENTS SAFE GUARD PEOPLE AND PROVIED INFORMATION TO MEDIA.</a:t>
            </a:r>
            <a:endParaRPr lang="en-US" sz="2400" dirty="0">
              <a:latin typeface="Lucida Fax" pitchFamily="18" charset="0"/>
            </a:endParaRPr>
          </a:p>
        </p:txBody>
      </p:sp>
      <p:sp>
        <p:nvSpPr>
          <p:cNvPr id="3" name="Title 2"/>
          <p:cNvSpPr>
            <a:spLocks noGrp="1"/>
          </p:cNvSpPr>
          <p:nvPr>
            <p:ph type="ctrTitle"/>
          </p:nvPr>
        </p:nvSpPr>
        <p:spPr>
          <a:xfrm>
            <a:off x="76200" y="76201"/>
            <a:ext cx="8839200" cy="761999"/>
          </a:xfrm>
        </p:spPr>
        <p:txBody>
          <a:bodyPr/>
          <a:lstStyle/>
          <a:p>
            <a:pPr marL="182880" indent="0">
              <a:buNone/>
            </a:pPr>
            <a:r>
              <a:rPr lang="en-US" sz="4000" u="sng" dirty="0" smtClean="0">
                <a:latin typeface="Bodoni MT Black" pitchFamily="18" charset="0"/>
              </a:rPr>
              <a:t>EMERGENCY PLANNING</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926278"/>
            <a:ext cx="5605462" cy="2743200"/>
          </a:xfrm>
          <a:prstGeom prst="rect">
            <a:avLst/>
          </a:prstGeom>
        </p:spPr>
      </p:pic>
    </p:spTree>
    <p:extLst>
      <p:ext uri="{BB962C8B-B14F-4D97-AF65-F5344CB8AC3E}">
        <p14:creationId xmlns:p14="http://schemas.microsoft.com/office/powerpoint/2010/main" val="178091441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295401"/>
            <a:ext cx="8686800" cy="4639264"/>
          </a:xfrm>
        </p:spPr>
        <p:txBody>
          <a:bodyPr>
            <a:normAutofit/>
          </a:bodyPr>
          <a:lstStyle/>
          <a:p>
            <a:r>
              <a:rPr lang="en-IN" sz="2400" dirty="0" smtClean="0">
                <a:latin typeface="Lucida Fax" panose="02060602050505020204" pitchFamily="18" charset="0"/>
              </a:rPr>
              <a:t>A DESIGNTED PLACE WHERE PEOPLE HAVE BEEN TOLD TO WAIT AFTER EVACUATING IN THE EVENT OF A FIRE OR OTHER EMERGENCY.</a:t>
            </a:r>
            <a:endParaRPr lang="en-IN" sz="2400" dirty="0">
              <a:latin typeface="Lucida Fax" panose="02060602050505020204" pitchFamily="18" charset="0"/>
            </a:endParaRPr>
          </a:p>
        </p:txBody>
      </p:sp>
      <p:sp>
        <p:nvSpPr>
          <p:cNvPr id="3" name="Title 2"/>
          <p:cNvSpPr>
            <a:spLocks noGrp="1"/>
          </p:cNvSpPr>
          <p:nvPr>
            <p:ph type="ctrTitle"/>
          </p:nvPr>
        </p:nvSpPr>
        <p:spPr>
          <a:xfrm>
            <a:off x="152400" y="152400"/>
            <a:ext cx="8763000" cy="914400"/>
          </a:xfrm>
        </p:spPr>
        <p:txBody>
          <a:bodyPr/>
          <a:lstStyle/>
          <a:p>
            <a:pPr marL="182880" indent="0">
              <a:buNone/>
            </a:pPr>
            <a:r>
              <a:rPr lang="en-IN" sz="4000" u="sng" dirty="0" smtClean="0">
                <a:latin typeface="Bodoni MT Black" panose="02070A03080606020203" pitchFamily="18" charset="0"/>
              </a:rPr>
              <a:t>ASSEMBLY POINT</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971799"/>
            <a:ext cx="2590800" cy="34636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104703"/>
            <a:ext cx="3357562" cy="3357562"/>
          </a:xfrm>
          <a:prstGeom prst="rect">
            <a:avLst/>
          </a:prstGeom>
        </p:spPr>
      </p:pic>
    </p:spTree>
    <p:extLst>
      <p:ext uri="{BB962C8B-B14F-4D97-AF65-F5344CB8AC3E}">
        <p14:creationId xmlns:p14="http://schemas.microsoft.com/office/powerpoint/2010/main" val="17239761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371600"/>
            <a:ext cx="8763000" cy="4563065"/>
          </a:xfrm>
        </p:spPr>
        <p:txBody>
          <a:bodyPr>
            <a:normAutofit/>
          </a:bodyPr>
          <a:lstStyle/>
          <a:p>
            <a:pPr marL="342900" indent="-342900">
              <a:buFont typeface="Wingdings" pitchFamily="2" charset="2"/>
              <a:buChar char="q"/>
            </a:pPr>
            <a:r>
              <a:rPr lang="en-US" sz="2400" dirty="0" smtClean="0">
                <a:latin typeface="Lucida Fax" pitchFamily="18" charset="0"/>
              </a:rPr>
              <a:t> SOUND OF ALARM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GET OUT THE BUILDING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STAY OUT OF THE BUILDING ( ASSEMBLY POINT)</a:t>
            </a:r>
            <a:endParaRPr lang="en-US" sz="2400" dirty="0">
              <a:latin typeface="Lucida Fax" pitchFamily="18" charset="0"/>
            </a:endParaRPr>
          </a:p>
        </p:txBody>
      </p:sp>
      <p:sp>
        <p:nvSpPr>
          <p:cNvPr id="3" name="Title 2"/>
          <p:cNvSpPr>
            <a:spLocks noGrp="1"/>
          </p:cNvSpPr>
          <p:nvPr>
            <p:ph type="ctrTitle"/>
          </p:nvPr>
        </p:nvSpPr>
        <p:spPr>
          <a:xfrm>
            <a:off x="190995" y="304800"/>
            <a:ext cx="8915400" cy="914399"/>
          </a:xfrm>
        </p:spPr>
        <p:txBody>
          <a:bodyPr/>
          <a:lstStyle/>
          <a:p>
            <a:pPr marL="182880" indent="0">
              <a:buNone/>
            </a:pPr>
            <a:r>
              <a:rPr lang="en-US" sz="4000" u="sng" dirty="0" smtClean="0">
                <a:latin typeface="Bodoni MT Black" pitchFamily="18" charset="0"/>
              </a:rPr>
              <a:t>EVACUATION PROCEDURE</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352800"/>
            <a:ext cx="3581400" cy="23458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362" y="3357748"/>
            <a:ext cx="3454363" cy="2340869"/>
          </a:xfrm>
          <a:prstGeom prst="rect">
            <a:avLst/>
          </a:prstGeom>
        </p:spPr>
      </p:pic>
    </p:spTree>
    <p:extLst>
      <p:ext uri="{BB962C8B-B14F-4D97-AF65-F5344CB8AC3E}">
        <p14:creationId xmlns:p14="http://schemas.microsoft.com/office/powerpoint/2010/main" val="13466897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219201"/>
            <a:ext cx="8610600" cy="4715464"/>
          </a:xfrm>
        </p:spPr>
        <p:txBody>
          <a:bodyPr>
            <a:normAutofit/>
          </a:bodyPr>
          <a:lstStyle/>
          <a:p>
            <a:r>
              <a:rPr lang="en-US" sz="2400" b="1" u="sng" dirty="0" smtClean="0">
                <a:latin typeface="Lucida Fax" pitchFamily="18" charset="0"/>
              </a:rPr>
              <a:t>SOUND OF ALARM</a:t>
            </a:r>
            <a:endParaRPr lang="en-US" sz="2400" b="1" u="sng" dirty="0">
              <a:latin typeface="Lucida Fax" pitchFamily="18" charset="0"/>
            </a:endParaRPr>
          </a:p>
        </p:txBody>
      </p:sp>
      <p:sp>
        <p:nvSpPr>
          <p:cNvPr id="3" name="Title 2"/>
          <p:cNvSpPr>
            <a:spLocks noGrp="1"/>
          </p:cNvSpPr>
          <p:nvPr>
            <p:ph type="ctrTitle"/>
          </p:nvPr>
        </p:nvSpPr>
        <p:spPr>
          <a:xfrm>
            <a:off x="76200" y="228601"/>
            <a:ext cx="8915400" cy="761999"/>
          </a:xfrm>
        </p:spPr>
        <p:txBody>
          <a:bodyPr/>
          <a:lstStyle/>
          <a:p>
            <a:pPr marL="182880" indent="0">
              <a:buNone/>
            </a:pPr>
            <a:r>
              <a:rPr lang="en-US" sz="4000" u="sng" dirty="0">
                <a:latin typeface="Bodoni MT Black" pitchFamily="18" charset="0"/>
              </a:rPr>
              <a:t>EVACUATION PROCEDURE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209801"/>
            <a:ext cx="4267200" cy="2895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259653"/>
            <a:ext cx="2971800" cy="2845747"/>
          </a:xfrm>
          <a:prstGeom prst="rect">
            <a:avLst/>
          </a:prstGeom>
        </p:spPr>
      </p:pic>
    </p:spTree>
    <p:extLst>
      <p:ext uri="{BB962C8B-B14F-4D97-AF65-F5344CB8AC3E}">
        <p14:creationId xmlns:p14="http://schemas.microsoft.com/office/powerpoint/2010/main" val="30926222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562599"/>
          </a:xfrm>
        </p:spPr>
        <p:txBody>
          <a:bodyPr>
            <a:normAutofit/>
          </a:bodyPr>
          <a:lstStyle/>
          <a:p>
            <a:r>
              <a:rPr lang="en-US" sz="2400" b="1" u="sng" dirty="0" smtClean="0">
                <a:latin typeface="Lucida Fax" pitchFamily="18" charset="0"/>
              </a:rPr>
              <a:t>GET OUT  THE BUILDING</a:t>
            </a:r>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 USE OF LIFT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TWO OR MORE SEPARATE ROUTES MAY BE REQUIRED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STAIRS, CORRIDORS,AND DOOR ARE FIRE RESISTANT PROTECTION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DOORS OPEN DIRECTION OF TRAVEL</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TRAVEL DISTANCE SHOULD BE SHORT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ADQUATE WIDTH</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CLEARLY SIGNED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EMERGENCY LIGHTS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NO OBSTRUCTION</a:t>
            </a:r>
          </a:p>
          <a:p>
            <a:endParaRPr lang="en-US" sz="2400" b="1" u="sng" dirty="0">
              <a:latin typeface="Lucida Fax" pitchFamily="18" charset="0"/>
            </a:endParaRPr>
          </a:p>
        </p:txBody>
      </p:sp>
      <p:sp>
        <p:nvSpPr>
          <p:cNvPr id="3" name="Title 2"/>
          <p:cNvSpPr>
            <a:spLocks noGrp="1"/>
          </p:cNvSpPr>
          <p:nvPr>
            <p:ph type="ctrTitle"/>
          </p:nvPr>
        </p:nvSpPr>
        <p:spPr>
          <a:xfrm>
            <a:off x="76200" y="152401"/>
            <a:ext cx="8991600" cy="761999"/>
          </a:xfrm>
        </p:spPr>
        <p:txBody>
          <a:bodyPr/>
          <a:lstStyle/>
          <a:p>
            <a:pPr marL="182880" indent="0">
              <a:buNone/>
            </a:pPr>
            <a:r>
              <a:rPr lang="en-US" sz="4000" u="sng" dirty="0">
                <a:latin typeface="Bodoni MT Black" pitchFamily="18" charset="0"/>
              </a:rPr>
              <a:t>EVACUATION PROCEDURE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4322047"/>
            <a:ext cx="1939636" cy="21146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4402466"/>
            <a:ext cx="2619375" cy="1743075"/>
          </a:xfrm>
          <a:prstGeom prst="rect">
            <a:avLst/>
          </a:prstGeom>
        </p:spPr>
      </p:pic>
    </p:spTree>
    <p:extLst>
      <p:ext uri="{BB962C8B-B14F-4D97-AF65-F5344CB8AC3E}">
        <p14:creationId xmlns:p14="http://schemas.microsoft.com/office/powerpoint/2010/main" val="415586406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714999"/>
          </a:xfrm>
        </p:spPr>
        <p:txBody>
          <a:bodyPr>
            <a:normAutofit/>
          </a:bodyPr>
          <a:lstStyle/>
          <a:p>
            <a:r>
              <a:rPr lang="en-US" sz="2400" b="1" u="sng" dirty="0" smtClean="0">
                <a:latin typeface="Lucida Fax" pitchFamily="18" charset="0"/>
              </a:rPr>
              <a:t>STAY OUT OF THE BUILDING ( ASSEMBLY POINT)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SAFE DISTANCE FROM THE BUILDING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SAFE LOCATION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FURTHER ESCAPE POSSIBLE IF NEEDED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CLEARLY SIGNED</a:t>
            </a:r>
            <a:endParaRPr lang="en-US" sz="2400" dirty="0">
              <a:latin typeface="Lucida Fax" pitchFamily="18" charset="0"/>
            </a:endParaRPr>
          </a:p>
        </p:txBody>
      </p:sp>
      <p:sp>
        <p:nvSpPr>
          <p:cNvPr id="3" name="Title 2"/>
          <p:cNvSpPr>
            <a:spLocks noGrp="1"/>
          </p:cNvSpPr>
          <p:nvPr>
            <p:ph type="ctrTitle"/>
          </p:nvPr>
        </p:nvSpPr>
        <p:spPr>
          <a:xfrm>
            <a:off x="76200" y="76201"/>
            <a:ext cx="8915400" cy="761999"/>
          </a:xfrm>
        </p:spPr>
        <p:txBody>
          <a:bodyPr/>
          <a:lstStyle/>
          <a:p>
            <a:pPr marL="182880" indent="0">
              <a:buNone/>
            </a:pPr>
            <a:r>
              <a:rPr lang="en-US" sz="4000" u="sng" dirty="0">
                <a:latin typeface="Bodoni MT Black" pitchFamily="18" charset="0"/>
              </a:rPr>
              <a:t>EVACUATION PROCEDURE</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4343399"/>
            <a:ext cx="2133600" cy="2362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343399"/>
            <a:ext cx="2286000" cy="2362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625" y="4343399"/>
            <a:ext cx="2295525" cy="23622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3675" y="2428874"/>
            <a:ext cx="2447925" cy="1762125"/>
          </a:xfrm>
          <a:prstGeom prst="rect">
            <a:avLst/>
          </a:prstGeom>
        </p:spPr>
      </p:pic>
    </p:spTree>
    <p:extLst>
      <p:ext uri="{BB962C8B-B14F-4D97-AF65-F5344CB8AC3E}">
        <p14:creationId xmlns:p14="http://schemas.microsoft.com/office/powerpoint/2010/main" val="832372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04800" y="0"/>
            <a:ext cx="8001000" cy="1295399"/>
          </a:xfrm>
        </p:spPr>
        <p:txBody>
          <a:bodyPr/>
          <a:lstStyle/>
          <a:p>
            <a:pPr marL="182880" indent="0">
              <a:buNone/>
            </a:pPr>
            <a:r>
              <a:rPr lang="en-US" sz="4000" u="sng" dirty="0" smtClean="0">
                <a:latin typeface="Bodoni MT Black" pitchFamily="18" charset="0"/>
              </a:rPr>
              <a:t>CLASSIFICATION OF FIRE EXTINGUISHER</a:t>
            </a:r>
            <a:endParaRPr lang="en-US" sz="4000" u="sng" dirty="0">
              <a:latin typeface="Bodoni MT Black"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 y="1577561"/>
            <a:ext cx="9117496" cy="527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241663"/>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143001"/>
            <a:ext cx="8763000" cy="5105399"/>
          </a:xfrm>
        </p:spPr>
        <p:txBody>
          <a:bodyPr>
            <a:normAutofit/>
          </a:bodyPr>
          <a:lstStyle/>
          <a:p>
            <a:r>
              <a:rPr lang="en-IN" sz="2400" dirty="0" smtClean="0">
                <a:latin typeface="Lucida Fax" panose="02060602050505020204" pitchFamily="18" charset="0"/>
              </a:rPr>
              <a:t>A MOCK DRILL IS A METHOD OF PRACTISING HOW A BUILDING WOULD BE EVACUATED IN THE EVENT OF A FIRE  OR OTHER EMERGENCY</a:t>
            </a:r>
            <a:endParaRPr lang="en-IN" sz="2400" dirty="0">
              <a:latin typeface="Lucida Fax" panose="02060602050505020204" pitchFamily="18" charset="0"/>
            </a:endParaRPr>
          </a:p>
        </p:txBody>
      </p:sp>
      <p:sp>
        <p:nvSpPr>
          <p:cNvPr id="3" name="Title 2"/>
          <p:cNvSpPr>
            <a:spLocks noGrp="1"/>
          </p:cNvSpPr>
          <p:nvPr>
            <p:ph type="ctrTitle"/>
          </p:nvPr>
        </p:nvSpPr>
        <p:spPr>
          <a:xfrm>
            <a:off x="76200" y="76201"/>
            <a:ext cx="8915399" cy="1066800"/>
          </a:xfrm>
        </p:spPr>
        <p:txBody>
          <a:bodyPr/>
          <a:lstStyle/>
          <a:p>
            <a:pPr marL="182880" indent="0">
              <a:buNone/>
            </a:pPr>
            <a:r>
              <a:rPr lang="en-IN" sz="4000" dirty="0" smtClean="0">
                <a:latin typeface="Bodoni MT Black" panose="02070A03080606020203" pitchFamily="18" charset="0"/>
              </a:rPr>
              <a:t>MOCK DRILL</a:t>
            </a:r>
            <a:endParaRPr lang="en-IN" sz="4000"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24" y="2895600"/>
            <a:ext cx="3658052" cy="27400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895600"/>
            <a:ext cx="4043363" cy="2740008"/>
          </a:xfrm>
          <a:prstGeom prst="rect">
            <a:avLst/>
          </a:prstGeom>
        </p:spPr>
      </p:pic>
    </p:spTree>
    <p:extLst>
      <p:ext uri="{BB962C8B-B14F-4D97-AF65-F5344CB8AC3E}">
        <p14:creationId xmlns:p14="http://schemas.microsoft.com/office/powerpoint/2010/main" val="5626940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67400" y="5410200"/>
            <a:ext cx="5637010" cy="882119"/>
          </a:xfrm>
        </p:spPr>
        <p:txBody>
          <a:bodyPr>
            <a:normAutofit/>
          </a:bodyPr>
          <a:lstStyle/>
          <a:p>
            <a:r>
              <a:rPr lang="en-US" sz="1600" dirty="0" smtClean="0">
                <a:latin typeface="Lucida Fax" pitchFamily="18" charset="0"/>
              </a:rPr>
              <a:t>GLOBAL SAFETY STUDIES</a:t>
            </a:r>
            <a:endParaRPr lang="en-US" sz="1600" dirty="0">
              <a:latin typeface="Lucida Fax" pitchFamily="18" charset="0"/>
            </a:endParaRPr>
          </a:p>
        </p:txBody>
      </p:sp>
      <p:sp>
        <p:nvSpPr>
          <p:cNvPr id="3" name="Title 2"/>
          <p:cNvSpPr>
            <a:spLocks noGrp="1"/>
          </p:cNvSpPr>
          <p:nvPr>
            <p:ph type="ctrTitle"/>
          </p:nvPr>
        </p:nvSpPr>
        <p:spPr>
          <a:xfrm>
            <a:off x="228600" y="990600"/>
            <a:ext cx="8534400" cy="4343400"/>
          </a:xfrm>
        </p:spPr>
        <p:txBody>
          <a:bodyPr/>
          <a:lstStyle/>
          <a:p>
            <a:pPr marL="182880" indent="0">
              <a:buNone/>
            </a:pPr>
            <a:r>
              <a:rPr lang="en-US" sz="6600" u="sng" dirty="0" smtClean="0">
                <a:latin typeface="Bodoni MT Black" pitchFamily="18" charset="0"/>
              </a:rPr>
              <a:t>ERGONOMICS</a:t>
            </a:r>
            <a:endParaRPr lang="en-US" sz="6600" u="sng" dirty="0">
              <a:latin typeface="Bodoni MT Black"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500745"/>
            <a:ext cx="4957763" cy="2682068"/>
          </a:xfrm>
          <a:prstGeom prst="rect">
            <a:avLst/>
          </a:prstGeom>
        </p:spPr>
      </p:pic>
    </p:spTree>
    <p:extLst>
      <p:ext uri="{BB962C8B-B14F-4D97-AF65-F5344CB8AC3E}">
        <p14:creationId xmlns:p14="http://schemas.microsoft.com/office/powerpoint/2010/main" val="391840135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91600" cy="5791199"/>
          </a:xfrm>
        </p:spPr>
        <p:txBody>
          <a:bodyPr>
            <a:normAutofit/>
          </a:bodyPr>
          <a:lstStyle/>
          <a:p>
            <a:r>
              <a:rPr lang="en-IN" sz="2400" b="1" u="sng" dirty="0" smtClean="0">
                <a:latin typeface="Lucida Fax" panose="02060602050505020204" pitchFamily="18" charset="0"/>
              </a:rPr>
              <a:t>DEFINITION</a:t>
            </a:r>
          </a:p>
          <a:p>
            <a:r>
              <a:rPr lang="en-IN" sz="2400" dirty="0" smtClean="0">
                <a:latin typeface="Lucida Fax" panose="02060602050505020204" pitchFamily="18" charset="0"/>
              </a:rPr>
              <a:t>THE STUDY OF THE RELATIONSHIP BETWEEN THE WORKER, THE WORK, THE EQUIPMENT AND THE ENVIRONMENT.</a:t>
            </a:r>
          </a:p>
          <a:p>
            <a:endParaRPr lang="en-IN" sz="2400" dirty="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THE TOOLS, EQUIPMENT OR MACHINERY THAT THEY ARE USING</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THE WORK PLACE ENVIRONMENT ( </a:t>
            </a:r>
            <a:r>
              <a:rPr lang="en-IN" sz="2400" dirty="0" err="1" smtClean="0">
                <a:latin typeface="Lucida Fax" panose="02060602050505020204" pitchFamily="18" charset="0"/>
              </a:rPr>
              <a:t>Eg</a:t>
            </a:r>
            <a:r>
              <a:rPr lang="en-IN" sz="2400" dirty="0" smtClean="0">
                <a:latin typeface="Lucida Fax" panose="02060602050505020204" pitchFamily="18" charset="0"/>
              </a:rPr>
              <a:t>; SUITABILITY OF LIGHTING )</a:t>
            </a:r>
            <a:endParaRPr lang="en-IN" sz="2400" dirty="0">
              <a:latin typeface="Lucida Fax" panose="02060602050505020204" pitchFamily="18" charset="0"/>
            </a:endParaRPr>
          </a:p>
        </p:txBody>
      </p:sp>
      <p:sp>
        <p:nvSpPr>
          <p:cNvPr id="3" name="Title 2"/>
          <p:cNvSpPr>
            <a:spLocks noGrp="1"/>
          </p:cNvSpPr>
          <p:nvPr>
            <p:ph type="ctrTitle"/>
          </p:nvPr>
        </p:nvSpPr>
        <p:spPr>
          <a:xfrm>
            <a:off x="0" y="152400"/>
            <a:ext cx="8108575" cy="685800"/>
          </a:xfrm>
        </p:spPr>
        <p:txBody>
          <a:bodyPr/>
          <a:lstStyle/>
          <a:p>
            <a:pPr marL="182880" indent="0">
              <a:buNone/>
            </a:pPr>
            <a:r>
              <a:rPr lang="en-US" sz="4000" u="sng" dirty="0">
                <a:latin typeface="Bodoni MT Black" pitchFamily="18" charset="0"/>
              </a:rPr>
              <a:t>ERGONOMICS</a:t>
            </a:r>
            <a:endParaRPr lang="en-IN" sz="4000" dirty="0">
              <a:latin typeface="Bodoni MT" panose="02070603080606020203" pitchFamily="18" charset="0"/>
            </a:endParaRPr>
          </a:p>
        </p:txBody>
      </p:sp>
    </p:spTree>
    <p:extLst>
      <p:ext uri="{BB962C8B-B14F-4D97-AF65-F5344CB8AC3E}">
        <p14:creationId xmlns:p14="http://schemas.microsoft.com/office/powerpoint/2010/main" val="20864972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9420" y="1143000"/>
            <a:ext cx="8988380" cy="5562599"/>
          </a:xfrm>
        </p:spPr>
        <p:txBody>
          <a:bodyPr>
            <a:normAutofit/>
          </a:bodyPr>
          <a:lstStyle/>
          <a:p>
            <a:endParaRPr lang="en-IN" sz="2400" dirty="0" smtClean="0">
              <a:latin typeface="Lucida Fax" panose="02060602050505020204" pitchFamily="18" charset="0"/>
            </a:endParaRPr>
          </a:p>
          <a:p>
            <a:r>
              <a:rPr lang="en-IN" sz="2400" dirty="0" smtClean="0">
                <a:latin typeface="Lucida Fax" panose="02060602050505020204" pitchFamily="18" charset="0"/>
              </a:rPr>
              <a:t>ASBESTOS DUST</a:t>
            </a:r>
            <a:r>
              <a:rPr lang="en-IN" sz="2400" dirty="0">
                <a:latin typeface="Lucida Fax" panose="02060602050505020204" pitchFamily="18" charset="0"/>
              </a:rPr>
              <a:t>	</a:t>
            </a:r>
            <a:r>
              <a:rPr lang="en-IN" sz="2400" dirty="0" smtClean="0">
                <a:latin typeface="Lucida Fax" panose="02060602050505020204" pitchFamily="18" charset="0"/>
              </a:rPr>
              <a:t>		-ASBESTOSIS</a:t>
            </a:r>
          </a:p>
          <a:p>
            <a:r>
              <a:rPr lang="en-IN" sz="2400" dirty="0" smtClean="0">
                <a:latin typeface="Lucida Fax" panose="02060602050505020204" pitchFamily="18" charset="0"/>
              </a:rPr>
              <a:t>VIBRATION</a:t>
            </a:r>
            <a:r>
              <a:rPr lang="en-IN" sz="2400" dirty="0">
                <a:latin typeface="Lucida Fax" panose="02060602050505020204" pitchFamily="18" charset="0"/>
              </a:rPr>
              <a:t>	</a:t>
            </a:r>
            <a:r>
              <a:rPr lang="en-IN" sz="2400" dirty="0" smtClean="0">
                <a:latin typeface="Lucida Fax" panose="02060602050505020204" pitchFamily="18" charset="0"/>
              </a:rPr>
              <a:t>			-VIBRATION WHITE FINGER</a:t>
            </a:r>
          </a:p>
          <a:p>
            <a:r>
              <a:rPr lang="en-IN" sz="2400" dirty="0" smtClean="0">
                <a:latin typeface="Lucida Fax" panose="02060602050505020204" pitchFamily="18" charset="0"/>
              </a:rPr>
              <a:t>SITTING FOR TOO LONG	-BACK PAIN, NECK ACHE</a:t>
            </a:r>
          </a:p>
          <a:p>
            <a:r>
              <a:rPr lang="en-IN" sz="2400" dirty="0" smtClean="0">
                <a:latin typeface="Lucida Fax" panose="02060602050505020204" pitchFamily="18" charset="0"/>
              </a:rPr>
              <a:t>LACK OF LIGHTING		-HEADACHES,EYE STRAIN	       </a:t>
            </a:r>
          </a:p>
          <a:p>
            <a:endParaRPr lang="en-IN" sz="2400" dirty="0" smtClean="0">
              <a:latin typeface="Lucida Fax" panose="02060602050505020204" pitchFamily="18" charset="0"/>
            </a:endParaRPr>
          </a:p>
          <a:p>
            <a:endParaRPr lang="en-IN" sz="2400" dirty="0">
              <a:latin typeface="Lucida Fax" panose="02060602050505020204" pitchFamily="18" charset="0"/>
            </a:endParaRPr>
          </a:p>
        </p:txBody>
      </p:sp>
      <p:sp>
        <p:nvSpPr>
          <p:cNvPr id="3" name="Title 2"/>
          <p:cNvSpPr>
            <a:spLocks noGrp="1"/>
          </p:cNvSpPr>
          <p:nvPr>
            <p:ph type="ctrTitle"/>
          </p:nvPr>
        </p:nvSpPr>
        <p:spPr>
          <a:xfrm>
            <a:off x="79420" y="152400"/>
            <a:ext cx="9067800" cy="733517"/>
          </a:xfrm>
        </p:spPr>
        <p:txBody>
          <a:bodyPr/>
          <a:lstStyle/>
          <a:p>
            <a:pPr marL="182880" indent="0">
              <a:buNone/>
            </a:pPr>
            <a:r>
              <a:rPr lang="en-US" sz="4000" u="sng" dirty="0">
                <a:latin typeface="Bodoni MT Black" pitchFamily="18" charset="0"/>
              </a:rPr>
              <a:t>ERGONOMICS</a:t>
            </a:r>
            <a:endParaRPr lang="en-IN" sz="4000" dirty="0">
              <a:latin typeface="Bodoni MT Black" panose="02070A03080606020203" pitchFamily="18" charset="0"/>
            </a:endParaRPr>
          </a:p>
        </p:txBody>
      </p:sp>
    </p:spTree>
    <p:extLst>
      <p:ext uri="{BB962C8B-B14F-4D97-AF65-F5344CB8AC3E}">
        <p14:creationId xmlns:p14="http://schemas.microsoft.com/office/powerpoint/2010/main" val="41980618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143000"/>
            <a:ext cx="8915400" cy="5562599"/>
          </a:xfrm>
        </p:spPr>
        <p:txBody>
          <a:bodyPr>
            <a:normAutofit/>
          </a:bodyPr>
          <a:lstStyle/>
          <a:p>
            <a:r>
              <a:rPr lang="en-IN" sz="2400" b="1" u="sng" dirty="0" smtClean="0">
                <a:latin typeface="Lucida Fax" panose="02060602050505020204" pitchFamily="18" charset="0"/>
              </a:rPr>
              <a:t>IT PROFESSIONAL HEALTH &amp; SAFETY</a:t>
            </a:r>
          </a:p>
          <a:p>
            <a:r>
              <a:rPr lang="en-IN" sz="2400" dirty="0" smtClean="0">
                <a:latin typeface="Lucida Fax" panose="02060602050505020204" pitchFamily="18" charset="0"/>
              </a:rPr>
              <a:t>AN ERGONOMICALLY STUDY ABOUT COMPUTER USERS HEALTH PROBLEMS &amp; SAFE OPERATION.</a:t>
            </a:r>
          </a:p>
          <a:p>
            <a:endParaRPr lang="en-IN" sz="2400" dirty="0">
              <a:latin typeface="Lucida Fax" panose="02060602050505020204" pitchFamily="18" charset="0"/>
            </a:endParaRPr>
          </a:p>
          <a:p>
            <a:r>
              <a:rPr lang="en-IN" sz="2400" b="1" u="sng" dirty="0" smtClean="0">
                <a:latin typeface="Lucida Fax" panose="02060602050505020204" pitchFamily="18" charset="0"/>
              </a:rPr>
              <a:t>POTENTIAL HEALTH EFFECTS</a:t>
            </a:r>
          </a:p>
          <a:p>
            <a:pPr marL="342900" indent="-342900">
              <a:buFont typeface="Wingdings" panose="05000000000000000000" pitchFamily="2" charset="2"/>
              <a:buChar char="q"/>
            </a:pPr>
            <a:r>
              <a:rPr lang="en-IN" sz="2400" dirty="0" smtClean="0">
                <a:latin typeface="Lucida Fax" panose="02060602050505020204" pitchFamily="18" charset="0"/>
              </a:rPr>
              <a:t> BODY FATIGUE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UPPER LIMP PAINS AND DISCOMFORT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EYE STRAIN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HEADACHES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NECK ACHE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STRESS &amp; FATIGUE</a:t>
            </a:r>
            <a:endParaRPr lang="en-IN" sz="2400" dirty="0">
              <a:latin typeface="Lucida Fax" panose="02060602050505020204" pitchFamily="18" charset="0"/>
            </a:endParaRPr>
          </a:p>
        </p:txBody>
      </p:sp>
      <p:sp>
        <p:nvSpPr>
          <p:cNvPr id="3" name="Title 2"/>
          <p:cNvSpPr>
            <a:spLocks noGrp="1"/>
          </p:cNvSpPr>
          <p:nvPr>
            <p:ph type="ctrTitle"/>
          </p:nvPr>
        </p:nvSpPr>
        <p:spPr>
          <a:xfrm>
            <a:off x="3220" y="152400"/>
            <a:ext cx="7727575" cy="796840"/>
          </a:xfrm>
        </p:spPr>
        <p:txBody>
          <a:bodyPr/>
          <a:lstStyle/>
          <a:p>
            <a:pPr marL="182880" indent="0">
              <a:buNone/>
            </a:pPr>
            <a:r>
              <a:rPr lang="en-US" sz="4000" u="sng" dirty="0">
                <a:latin typeface="Bodoni MT Black" pitchFamily="18" charset="0"/>
              </a:rPr>
              <a:t>ERGONOMICS</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275785620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838200"/>
            <a:ext cx="8915400" cy="5867399"/>
          </a:xfrm>
        </p:spPr>
        <p:txBody>
          <a:bodyPr>
            <a:normAutofit/>
          </a:bodyPr>
          <a:lstStyle/>
          <a:p>
            <a:r>
              <a:rPr lang="en-IN" sz="2400" b="1" u="sng" dirty="0" smtClean="0">
                <a:latin typeface="Lucida Fax" panose="02060602050505020204" pitchFamily="18" charset="0"/>
              </a:rPr>
              <a:t>GOOD ERGONOMIC WORK STATION</a:t>
            </a:r>
          </a:p>
          <a:p>
            <a:endParaRPr lang="en-IN" sz="2400" b="1" u="sng" dirty="0" smtClean="0">
              <a:latin typeface="Lucida Fax" panose="02060602050505020204" pitchFamily="18" charset="0"/>
            </a:endParaRPr>
          </a:p>
          <a:p>
            <a:endParaRPr lang="en-IN" sz="2400" b="1" u="sng" dirty="0">
              <a:latin typeface="Lucida Fax" panose="02060602050505020204" pitchFamily="18" charset="0"/>
            </a:endParaRPr>
          </a:p>
          <a:p>
            <a:endParaRPr lang="en-IN" sz="2400" b="1" u="sng" dirty="0" smtClean="0">
              <a:latin typeface="Lucida Fax" panose="02060602050505020204" pitchFamily="18" charset="0"/>
            </a:endParaRPr>
          </a:p>
        </p:txBody>
      </p:sp>
      <p:sp>
        <p:nvSpPr>
          <p:cNvPr id="3" name="Title 2"/>
          <p:cNvSpPr>
            <a:spLocks noGrp="1"/>
          </p:cNvSpPr>
          <p:nvPr>
            <p:ph type="ctrTitle"/>
          </p:nvPr>
        </p:nvSpPr>
        <p:spPr>
          <a:xfrm>
            <a:off x="152400" y="41361"/>
            <a:ext cx="8610600" cy="644440"/>
          </a:xfrm>
        </p:spPr>
        <p:txBody>
          <a:bodyPr/>
          <a:lstStyle/>
          <a:p>
            <a:pPr marL="182880" indent="0">
              <a:buNone/>
            </a:pPr>
            <a:r>
              <a:rPr lang="en-US" sz="4000" u="sng" dirty="0">
                <a:latin typeface="Bodoni MT Black" pitchFamily="18" charset="0"/>
              </a:rPr>
              <a:t>ERGONOMICS</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008246"/>
            <a:ext cx="5943600" cy="3527305"/>
          </a:xfrm>
          <a:prstGeom prst="rect">
            <a:avLst/>
          </a:prstGeom>
        </p:spPr>
      </p:pic>
    </p:spTree>
    <p:extLst>
      <p:ext uri="{BB962C8B-B14F-4D97-AF65-F5344CB8AC3E}">
        <p14:creationId xmlns:p14="http://schemas.microsoft.com/office/powerpoint/2010/main" val="26645030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562600" y="6019800"/>
            <a:ext cx="5637010" cy="673911"/>
          </a:xfrm>
        </p:spPr>
        <p:txBody>
          <a:bodyPr>
            <a:normAutofit/>
          </a:bodyPr>
          <a:lstStyle/>
          <a:p>
            <a:r>
              <a:rPr lang="en-IN" sz="1600" dirty="0" smtClean="0">
                <a:latin typeface="Lucida Fax" panose="02060602050505020204" pitchFamily="18" charset="0"/>
              </a:rPr>
              <a:t>GLOBAL SAFETY SYUDIES</a:t>
            </a:r>
            <a:endParaRPr lang="en-IN" sz="1600" dirty="0">
              <a:latin typeface="Lucida Fax" panose="02060602050505020204" pitchFamily="18" charset="0"/>
            </a:endParaRPr>
          </a:p>
        </p:txBody>
      </p:sp>
      <p:sp>
        <p:nvSpPr>
          <p:cNvPr id="3" name="Title 2"/>
          <p:cNvSpPr>
            <a:spLocks noGrp="1"/>
          </p:cNvSpPr>
          <p:nvPr>
            <p:ph type="ctrTitle"/>
          </p:nvPr>
        </p:nvSpPr>
        <p:spPr>
          <a:xfrm>
            <a:off x="172792" y="1063010"/>
            <a:ext cx="8991600" cy="1295400"/>
          </a:xfrm>
        </p:spPr>
        <p:txBody>
          <a:bodyPr/>
          <a:lstStyle/>
          <a:p>
            <a:pPr marL="182880" indent="0">
              <a:buNone/>
            </a:pPr>
            <a:r>
              <a:rPr lang="en-IN" sz="6600" u="sng" dirty="0" smtClean="0">
                <a:latin typeface="Bodoni MT Black" panose="02070A03080606020203" pitchFamily="18" charset="0"/>
              </a:rPr>
              <a:t>HOT WORK</a:t>
            </a:r>
            <a:endParaRPr lang="en-IN" sz="66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534136"/>
            <a:ext cx="5735951" cy="3309938"/>
          </a:xfrm>
          <a:prstGeom prst="rect">
            <a:avLst/>
          </a:prstGeom>
        </p:spPr>
      </p:pic>
    </p:spTree>
    <p:extLst>
      <p:ext uri="{BB962C8B-B14F-4D97-AF65-F5344CB8AC3E}">
        <p14:creationId xmlns:p14="http://schemas.microsoft.com/office/powerpoint/2010/main" val="164379929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638799"/>
          </a:xfrm>
        </p:spPr>
        <p:txBody>
          <a:bodyPr>
            <a:normAutofit/>
          </a:bodyPr>
          <a:lstStyle/>
          <a:p>
            <a:r>
              <a:rPr lang="en-IN" sz="2400" b="1" u="sng" dirty="0" smtClean="0">
                <a:latin typeface="Lucida Fax" panose="02060602050505020204" pitchFamily="18" charset="0"/>
              </a:rPr>
              <a:t>DEFINITION</a:t>
            </a:r>
          </a:p>
          <a:p>
            <a:r>
              <a:rPr lang="en-IN" sz="2400" dirty="0" smtClean="0">
                <a:latin typeface="Lucida Fax" panose="02060602050505020204" pitchFamily="18" charset="0"/>
              </a:rPr>
              <a:t>ANY WORK WHICH INVOLVE THE USE OF NAKED FLAME OR A SOURCE OF IGNITION OR SPARK GENARATING POTENCTIONAL, CAPABLE OF IGNITING A COMBUSTIBLE OR EXPLOSIVE MATERIALS IS CLASSIFIED AS HOTWORK</a:t>
            </a:r>
          </a:p>
        </p:txBody>
      </p:sp>
      <p:sp>
        <p:nvSpPr>
          <p:cNvPr id="3" name="Title 2"/>
          <p:cNvSpPr>
            <a:spLocks noGrp="1"/>
          </p:cNvSpPr>
          <p:nvPr>
            <p:ph type="ctrTitle"/>
          </p:nvPr>
        </p:nvSpPr>
        <p:spPr>
          <a:xfrm>
            <a:off x="2146" y="228600"/>
            <a:ext cx="7879975" cy="771081"/>
          </a:xfrm>
        </p:spPr>
        <p:txBody>
          <a:bodyPr/>
          <a:lstStyle/>
          <a:p>
            <a:pPr marL="182880" indent="0">
              <a:buNone/>
            </a:pPr>
            <a:r>
              <a:rPr lang="en-IN" sz="4000" u="sng" dirty="0" smtClean="0">
                <a:latin typeface="Bodoni MT Black" panose="02070A03080606020203" pitchFamily="18" charset="0"/>
              </a:rPr>
              <a:t>HOT WORK</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352800"/>
            <a:ext cx="4738687" cy="3153381"/>
          </a:xfrm>
          <a:prstGeom prst="rect">
            <a:avLst/>
          </a:prstGeom>
        </p:spPr>
      </p:pic>
    </p:spTree>
    <p:extLst>
      <p:ext uri="{BB962C8B-B14F-4D97-AF65-F5344CB8AC3E}">
        <p14:creationId xmlns:p14="http://schemas.microsoft.com/office/powerpoint/2010/main" val="62381040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371600"/>
            <a:ext cx="8915400" cy="4563065"/>
          </a:xfrm>
        </p:spPr>
        <p:txBody>
          <a:bodyPr>
            <a:normAutofit/>
          </a:bodyPr>
          <a:lstStyle/>
          <a:p>
            <a:pPr marL="342900" indent="-342900">
              <a:buFont typeface="Wingdings" pitchFamily="2" charset="2"/>
              <a:buChar char="q"/>
            </a:pPr>
            <a:r>
              <a:rPr lang="en-US" sz="2400" dirty="0">
                <a:latin typeface="Lucida Fax" pitchFamily="18" charset="0"/>
              </a:rPr>
              <a:t> SPARK FROM ELECTICITY </a:t>
            </a:r>
          </a:p>
          <a:p>
            <a:pPr marL="342900" indent="-342900">
              <a:buFont typeface="Wingdings" pitchFamily="2" charset="2"/>
              <a:buChar char="q"/>
            </a:pPr>
            <a:r>
              <a:rPr lang="en-US" sz="2400" dirty="0">
                <a:latin typeface="Lucida Fax" pitchFamily="18" charset="0"/>
              </a:rPr>
              <a:t> SMOKING </a:t>
            </a:r>
          </a:p>
          <a:p>
            <a:pPr marL="342900" indent="-342900">
              <a:buFont typeface="Wingdings" pitchFamily="2" charset="2"/>
              <a:buChar char="q"/>
            </a:pPr>
            <a:r>
              <a:rPr lang="en-US" sz="2400" smtClean="0">
                <a:latin typeface="Lucida Fax" pitchFamily="18" charset="0"/>
              </a:rPr>
              <a:t> NAKED </a:t>
            </a:r>
            <a:r>
              <a:rPr lang="en-US" sz="2400" dirty="0">
                <a:latin typeface="Lucida Fax" pitchFamily="18" charset="0"/>
              </a:rPr>
              <a:t>FLAME </a:t>
            </a:r>
          </a:p>
          <a:p>
            <a:pPr marL="342900" indent="-342900">
              <a:buFont typeface="Wingdings" pitchFamily="2" charset="2"/>
              <a:buChar char="q"/>
            </a:pPr>
            <a:r>
              <a:rPr lang="en-US" sz="2400" dirty="0">
                <a:latin typeface="Lucida Fax" pitchFamily="18" charset="0"/>
              </a:rPr>
              <a:t> HOT SURFACE </a:t>
            </a:r>
          </a:p>
          <a:p>
            <a:pPr marL="342900" indent="-342900">
              <a:buFont typeface="Wingdings" pitchFamily="2" charset="2"/>
              <a:buChar char="q"/>
            </a:pPr>
            <a:r>
              <a:rPr lang="en-US" sz="2400" dirty="0">
                <a:latin typeface="Lucida Fax" pitchFamily="18" charset="0"/>
              </a:rPr>
              <a:t> SPARK FROM VEHICLES </a:t>
            </a:r>
          </a:p>
          <a:p>
            <a:pPr marL="342900" indent="-342900">
              <a:buFont typeface="Wingdings" pitchFamily="2" charset="2"/>
              <a:buChar char="q"/>
            </a:pPr>
            <a:r>
              <a:rPr lang="en-US" sz="2400" dirty="0">
                <a:latin typeface="Lucida Fax" pitchFamily="18" charset="0"/>
              </a:rPr>
              <a:t> LIGHTINING </a:t>
            </a:r>
          </a:p>
          <a:p>
            <a:pPr marL="342900" indent="-342900">
              <a:buFont typeface="Wingdings" pitchFamily="2" charset="2"/>
              <a:buChar char="q"/>
            </a:pPr>
            <a:r>
              <a:rPr lang="en-US" sz="2400" dirty="0">
                <a:latin typeface="Lucida Fax" pitchFamily="18" charset="0"/>
              </a:rPr>
              <a:t> STATIC ELECRTICITY </a:t>
            </a:r>
          </a:p>
        </p:txBody>
      </p:sp>
      <p:sp>
        <p:nvSpPr>
          <p:cNvPr id="3" name="Title 2"/>
          <p:cNvSpPr>
            <a:spLocks noGrp="1"/>
          </p:cNvSpPr>
          <p:nvPr>
            <p:ph type="ctrTitle"/>
          </p:nvPr>
        </p:nvSpPr>
        <p:spPr>
          <a:xfrm>
            <a:off x="0" y="76199"/>
            <a:ext cx="8337175" cy="914401"/>
          </a:xfrm>
        </p:spPr>
        <p:txBody>
          <a:bodyPr/>
          <a:lstStyle/>
          <a:p>
            <a:pPr marL="182880" indent="0">
              <a:buNone/>
            </a:pPr>
            <a:r>
              <a:rPr lang="en-IN" sz="4000" u="sng" dirty="0" smtClean="0">
                <a:latin typeface="Bodoni MT Black" panose="02070A03080606020203" pitchFamily="18" charset="0"/>
              </a:rPr>
              <a:t>SOURCE OF IGNITION</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1979345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1"/>
            <a:ext cx="8915400" cy="5714999"/>
          </a:xfrm>
        </p:spPr>
        <p:txBody>
          <a:bodyPr>
            <a:normAutofit/>
          </a:bodyPr>
          <a:lstStyle/>
          <a:p>
            <a:r>
              <a:rPr lang="en-IN" sz="2400" b="1" u="sng" dirty="0" smtClean="0">
                <a:latin typeface="Lucida Fax" panose="02060602050505020204" pitchFamily="18" charset="0"/>
              </a:rPr>
              <a:t>SAFETY ARRANGEMENTS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BOOTH PREPARATION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PROPER INSPECTION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CHECK THE HOT WORK PERMIT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TEST FOR OXYGEN LEVEL</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TEST FOR LEL</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TRAINED/ EXPERIENCED WORKER</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PROPER SUPERVISION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KEEP COMBUSTIBLE AWAY</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FIRE WATCH AND SUITABLE EXTINGUISHER</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PROPER VENTILATION &amp; ILLUMINATION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PROPER HOUSEKEEPING</a:t>
            </a:r>
            <a:endParaRPr lang="en-IN" sz="2400" dirty="0">
              <a:latin typeface="Lucida Fax" panose="02060602050505020204" pitchFamily="18" charset="0"/>
            </a:endParaRPr>
          </a:p>
        </p:txBody>
      </p:sp>
      <p:sp>
        <p:nvSpPr>
          <p:cNvPr id="3" name="Title 2"/>
          <p:cNvSpPr>
            <a:spLocks noGrp="1"/>
          </p:cNvSpPr>
          <p:nvPr>
            <p:ph type="ctrTitle"/>
          </p:nvPr>
        </p:nvSpPr>
        <p:spPr>
          <a:xfrm>
            <a:off x="76200" y="34345"/>
            <a:ext cx="8915400" cy="727655"/>
          </a:xfrm>
        </p:spPr>
        <p:txBody>
          <a:bodyPr/>
          <a:lstStyle/>
          <a:p>
            <a:pPr marL="182880" indent="0">
              <a:buNone/>
            </a:pPr>
            <a:r>
              <a:rPr lang="en-IN" sz="4000" u="sng" dirty="0" smtClean="0">
                <a:latin typeface="Bodoni MT Black" panose="02070A03080606020203" pitchFamily="18" charset="0"/>
              </a:rPr>
              <a:t>HOT WORK</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1476877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933" y="152401"/>
            <a:ext cx="9067800" cy="762000"/>
          </a:xfrm>
        </p:spPr>
        <p:txBody>
          <a:bodyPr/>
          <a:lstStyle/>
          <a:p>
            <a:pPr marL="182880" indent="0">
              <a:buNone/>
            </a:pPr>
            <a:r>
              <a:rPr lang="en-US" sz="4000" u="sng" dirty="0" smtClean="0">
                <a:latin typeface="Bodoni MT Black" pitchFamily="18" charset="0"/>
              </a:rPr>
              <a:t>PETROLEUM CLASSIFICATION</a:t>
            </a:r>
            <a:endParaRPr lang="en-US" sz="4000" u="sng" dirty="0">
              <a:latin typeface="Bodoni MT Black"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303906833"/>
              </p:ext>
            </p:extLst>
          </p:nvPr>
        </p:nvGraphicFramePr>
        <p:xfrm>
          <a:off x="304800" y="1676400"/>
          <a:ext cx="8610600" cy="4320540"/>
        </p:xfrm>
        <a:graphic>
          <a:graphicData uri="http://schemas.openxmlformats.org/drawingml/2006/table">
            <a:tbl>
              <a:tblPr firstRow="1" bandRow="1">
                <a:tableStyleId>{5C22544A-7EE6-4342-B048-85BDC9FD1C3A}</a:tableStyleId>
              </a:tblPr>
              <a:tblGrid>
                <a:gridCol w="2870200"/>
                <a:gridCol w="2870200"/>
                <a:gridCol w="2870200"/>
              </a:tblGrid>
              <a:tr h="971550">
                <a:tc>
                  <a:txBody>
                    <a:bodyPr/>
                    <a:lstStyle/>
                    <a:p>
                      <a:r>
                        <a:rPr lang="en-US" sz="2400" b="0" dirty="0" smtClean="0">
                          <a:solidFill>
                            <a:schemeClr val="tx1">
                              <a:lumMod val="95000"/>
                              <a:lumOff val="5000"/>
                            </a:schemeClr>
                          </a:solidFill>
                          <a:latin typeface="Lucida Fax" pitchFamily="18" charset="0"/>
                        </a:rPr>
                        <a:t>CLASS</a:t>
                      </a:r>
                      <a:r>
                        <a:rPr lang="en-US" sz="2400" b="0" baseline="0" dirty="0" smtClean="0">
                          <a:solidFill>
                            <a:schemeClr val="tx1">
                              <a:lumMod val="95000"/>
                              <a:lumOff val="5000"/>
                            </a:schemeClr>
                          </a:solidFill>
                          <a:latin typeface="Lucida Fax" pitchFamily="18" charset="0"/>
                        </a:rPr>
                        <a:t> A               ( LIQUIDS )</a:t>
                      </a:r>
                      <a:endParaRPr lang="en-US" sz="2400" b="0" dirty="0">
                        <a:solidFill>
                          <a:schemeClr val="tx1">
                            <a:lumMod val="95000"/>
                            <a:lumOff val="5000"/>
                          </a:schemeClr>
                        </a:solidFill>
                        <a:latin typeface="Lucida Fax" pitchFamily="18" charset="0"/>
                      </a:endParaRPr>
                    </a:p>
                  </a:txBody>
                  <a:tcPr/>
                </a:tc>
                <a:tc>
                  <a:txBody>
                    <a:bodyPr/>
                    <a:lstStyle/>
                    <a:p>
                      <a:r>
                        <a:rPr lang="en-US" sz="2400" b="0" dirty="0" smtClean="0">
                          <a:solidFill>
                            <a:schemeClr val="tx1">
                              <a:lumMod val="95000"/>
                              <a:lumOff val="5000"/>
                            </a:schemeClr>
                          </a:solidFill>
                          <a:latin typeface="Lucida Fax" pitchFamily="18" charset="0"/>
                        </a:rPr>
                        <a:t>FLASH BELOW      23*C</a:t>
                      </a:r>
                      <a:endParaRPr lang="en-US" sz="2400" b="0" dirty="0">
                        <a:solidFill>
                          <a:schemeClr val="tx1">
                            <a:lumMod val="95000"/>
                            <a:lumOff val="5000"/>
                          </a:schemeClr>
                        </a:solidFill>
                        <a:latin typeface="Lucida Fax" pitchFamily="18" charset="0"/>
                      </a:endParaRPr>
                    </a:p>
                  </a:txBody>
                  <a:tcPr/>
                </a:tc>
                <a:tc>
                  <a:txBody>
                    <a:bodyPr/>
                    <a:lstStyle/>
                    <a:p>
                      <a:r>
                        <a:rPr lang="en-US" sz="2400" b="0" dirty="0" smtClean="0">
                          <a:solidFill>
                            <a:schemeClr val="tx1"/>
                          </a:solidFill>
                          <a:latin typeface="Lucida Fax" pitchFamily="18" charset="0"/>
                        </a:rPr>
                        <a:t>PETROL,LPG,</a:t>
                      </a:r>
                      <a:r>
                        <a:rPr lang="en-US" sz="2400" b="0" baseline="0" dirty="0" smtClean="0">
                          <a:solidFill>
                            <a:schemeClr val="tx1"/>
                          </a:solidFill>
                          <a:latin typeface="Lucida Fax" pitchFamily="18" charset="0"/>
                        </a:rPr>
                        <a:t> ACETYLENE</a:t>
                      </a:r>
                    </a:p>
                  </a:txBody>
                  <a:tcPr/>
                </a:tc>
              </a:tr>
              <a:tr h="9715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lumMod val="95000"/>
                              <a:lumOff val="5000"/>
                            </a:schemeClr>
                          </a:solidFill>
                          <a:latin typeface="Lucida Fax" pitchFamily="18" charset="0"/>
                        </a:rPr>
                        <a:t>CLASS</a:t>
                      </a:r>
                      <a:r>
                        <a:rPr lang="en-US" sz="2400" b="0" baseline="0" dirty="0" smtClean="0">
                          <a:solidFill>
                            <a:schemeClr val="tx1">
                              <a:lumMod val="95000"/>
                              <a:lumOff val="5000"/>
                            </a:schemeClr>
                          </a:solidFill>
                          <a:latin typeface="Lucida Fax" pitchFamily="18" charset="0"/>
                        </a:rPr>
                        <a:t> B                      ( LIQUIDS )</a:t>
                      </a:r>
                      <a:endParaRPr lang="en-US" sz="2400" b="0" dirty="0" smtClean="0">
                        <a:solidFill>
                          <a:schemeClr val="tx1">
                            <a:lumMod val="95000"/>
                            <a:lumOff val="5000"/>
                          </a:schemeClr>
                        </a:solidFill>
                        <a:latin typeface="Lucida Fax" pitchFamily="18" charset="0"/>
                      </a:endParaRPr>
                    </a:p>
                    <a:p>
                      <a:endParaRPr lang="en-US" sz="2400" b="0" dirty="0">
                        <a:latin typeface="Lucida Fax" pitchFamily="18" charset="0"/>
                      </a:endParaRPr>
                    </a:p>
                  </a:txBody>
                  <a:tcPr/>
                </a:tc>
                <a:tc>
                  <a:txBody>
                    <a:bodyPr/>
                    <a:lstStyle/>
                    <a:p>
                      <a:r>
                        <a:rPr lang="en-US" sz="2400" b="0" dirty="0" smtClean="0">
                          <a:latin typeface="Lucida Fax" pitchFamily="18" charset="0"/>
                        </a:rPr>
                        <a:t>FLASH</a:t>
                      </a:r>
                      <a:r>
                        <a:rPr lang="en-US" sz="2400" b="0" baseline="0" dirty="0" smtClean="0">
                          <a:latin typeface="Lucida Fax" pitchFamily="18" charset="0"/>
                        </a:rPr>
                        <a:t> POINT BETWEEN 23*C &amp; 65*C</a:t>
                      </a:r>
                      <a:endParaRPr lang="en-US" sz="2400" b="0" dirty="0">
                        <a:latin typeface="Lucida Fax" pitchFamily="18" charset="0"/>
                      </a:endParaRPr>
                    </a:p>
                  </a:txBody>
                  <a:tcPr/>
                </a:tc>
                <a:tc>
                  <a:txBody>
                    <a:bodyPr/>
                    <a:lstStyle/>
                    <a:p>
                      <a:r>
                        <a:rPr lang="en-US" sz="2400" dirty="0" smtClean="0">
                          <a:latin typeface="Lucida Fax" pitchFamily="18" charset="0"/>
                        </a:rPr>
                        <a:t>KEROSENE</a:t>
                      </a:r>
                      <a:endParaRPr lang="en-US" sz="2400" dirty="0">
                        <a:latin typeface="Lucida Fax" pitchFamily="18" charset="0"/>
                      </a:endParaRPr>
                    </a:p>
                  </a:txBody>
                  <a:tcPr/>
                </a:tc>
              </a:tr>
              <a:tr h="9715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lumMod val="95000"/>
                              <a:lumOff val="5000"/>
                            </a:schemeClr>
                          </a:solidFill>
                          <a:latin typeface="Lucida Fax" pitchFamily="18" charset="0"/>
                        </a:rPr>
                        <a:t>CLASS</a:t>
                      </a:r>
                      <a:r>
                        <a:rPr lang="en-US" sz="2400" b="0" baseline="0" dirty="0" smtClean="0">
                          <a:solidFill>
                            <a:schemeClr val="tx1">
                              <a:lumMod val="95000"/>
                              <a:lumOff val="5000"/>
                            </a:schemeClr>
                          </a:solidFill>
                          <a:latin typeface="Lucida Fax" pitchFamily="18" charset="0"/>
                        </a:rPr>
                        <a:t> C                      ( LIQUIDS )</a:t>
                      </a:r>
                      <a:endParaRPr lang="en-US" sz="2400" b="0" dirty="0" smtClean="0">
                        <a:solidFill>
                          <a:schemeClr val="tx1">
                            <a:lumMod val="95000"/>
                            <a:lumOff val="5000"/>
                          </a:schemeClr>
                        </a:solidFill>
                        <a:latin typeface="Lucida Fax" pitchFamily="18" charset="0"/>
                      </a:endParaRPr>
                    </a:p>
                    <a:p>
                      <a:endParaRPr lang="en-US" sz="2400" b="0" dirty="0">
                        <a:latin typeface="Lucida Fax" pitchFamily="18" charset="0"/>
                      </a:endParaRPr>
                    </a:p>
                  </a:txBody>
                  <a:tcPr/>
                </a:tc>
                <a:tc>
                  <a:txBody>
                    <a:bodyPr/>
                    <a:lstStyle/>
                    <a:p>
                      <a:r>
                        <a:rPr lang="en-US" sz="2400" b="0" dirty="0" smtClean="0">
                          <a:latin typeface="Lucida Fax" pitchFamily="18" charset="0"/>
                        </a:rPr>
                        <a:t>FLASH</a:t>
                      </a:r>
                      <a:r>
                        <a:rPr lang="en-US" sz="2400" b="0" baseline="0" dirty="0" smtClean="0">
                          <a:latin typeface="Lucida Fax" pitchFamily="18" charset="0"/>
                        </a:rPr>
                        <a:t> POINT BETWEEN 65*C &amp; 93*C</a:t>
                      </a:r>
                      <a:endParaRPr lang="en-US" sz="2400" b="0" dirty="0">
                        <a:latin typeface="Lucida Fax" pitchFamily="18" charset="0"/>
                      </a:endParaRPr>
                    </a:p>
                  </a:txBody>
                  <a:tcPr/>
                </a:tc>
                <a:tc>
                  <a:txBody>
                    <a:bodyPr/>
                    <a:lstStyle/>
                    <a:p>
                      <a:r>
                        <a:rPr lang="en-US" sz="2400" dirty="0" smtClean="0">
                          <a:latin typeface="Lucida Fax" pitchFamily="18" charset="0"/>
                        </a:rPr>
                        <a:t>DIESEL</a:t>
                      </a:r>
                      <a:r>
                        <a:rPr lang="en-US" sz="2400" baseline="0" dirty="0" smtClean="0">
                          <a:latin typeface="Lucida Fax" pitchFamily="18" charset="0"/>
                        </a:rPr>
                        <a:t> OILS, FURNACE OIL</a:t>
                      </a:r>
                      <a:endParaRPr lang="en-US" sz="2400" dirty="0">
                        <a:latin typeface="Lucida Fax" pitchFamily="18" charset="0"/>
                      </a:endParaRPr>
                    </a:p>
                  </a:txBody>
                  <a:tcPr/>
                </a:tc>
              </a:tr>
              <a:tr h="971550">
                <a:tc>
                  <a:txBody>
                    <a:bodyPr/>
                    <a:lstStyle/>
                    <a:p>
                      <a:r>
                        <a:rPr lang="en-US" sz="2400" b="0" dirty="0" smtClean="0">
                          <a:latin typeface="Lucida Fax" pitchFamily="18" charset="0"/>
                        </a:rPr>
                        <a:t>EXCLUDED PETROLEUM</a:t>
                      </a:r>
                      <a:endParaRPr lang="en-US" sz="2400" b="0" dirty="0">
                        <a:latin typeface="Lucida Fax" pitchFamily="18" charset="0"/>
                      </a:endParaRPr>
                    </a:p>
                  </a:txBody>
                  <a:tcPr/>
                </a:tc>
                <a:tc>
                  <a:txBody>
                    <a:bodyPr/>
                    <a:lstStyle/>
                    <a:p>
                      <a:r>
                        <a:rPr lang="en-US" sz="2400" b="0" dirty="0" smtClean="0">
                          <a:latin typeface="Lucida Fax" pitchFamily="18" charset="0"/>
                        </a:rPr>
                        <a:t>FLASH</a:t>
                      </a:r>
                      <a:r>
                        <a:rPr lang="en-US" sz="2400" b="0" baseline="0" dirty="0" smtClean="0">
                          <a:latin typeface="Lucida Fax" pitchFamily="18" charset="0"/>
                        </a:rPr>
                        <a:t> POINT ABOVE 93</a:t>
                      </a:r>
                      <a:endParaRPr lang="en-US" sz="2400" b="0" dirty="0">
                        <a:latin typeface="Lucida Fax" pitchFamily="18" charset="0"/>
                      </a:endParaRP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14825076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791199"/>
          </a:xfrm>
        </p:spPr>
        <p:txBody>
          <a:bodyPr>
            <a:normAutofit/>
          </a:bodyPr>
          <a:lstStyle/>
          <a:p>
            <a:pPr marL="342900" indent="-342900">
              <a:buFont typeface="Wingdings" panose="05000000000000000000" pitchFamily="2" charset="2"/>
              <a:buChar char="q"/>
            </a:pPr>
            <a:r>
              <a:rPr lang="en-IN" sz="2400" dirty="0" smtClean="0">
                <a:latin typeface="Lucida Fax" panose="02060602050505020204" pitchFamily="18" charset="0"/>
              </a:rPr>
              <a:t> INSPECT TOOLS AND EQUIPMENTS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ELECTRIC DEVICE- INSULATED AND EARTHED</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GAS CYLINDER- UP RIGHT POSITION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GAS REGULATER AND PRESSURE GAUGE- GOOD CONDITION</a:t>
            </a:r>
          </a:p>
          <a:p>
            <a:pPr marL="342900" indent="-342900">
              <a:buFont typeface="Wingdings" panose="05000000000000000000" pitchFamily="2" charset="2"/>
              <a:buChar char="q"/>
            </a:pPr>
            <a:r>
              <a:rPr lang="en-IN" sz="2400" dirty="0" smtClean="0">
                <a:latin typeface="Lucida Fax" panose="02060602050505020204" pitchFamily="18" charset="0"/>
              </a:rPr>
              <a:t> </a:t>
            </a:r>
            <a:r>
              <a:rPr lang="en-IN" sz="2400" dirty="0">
                <a:latin typeface="Lucida Fax" panose="02060602050505020204" pitchFamily="18" charset="0"/>
              </a:rPr>
              <a:t>FLASH BACK </a:t>
            </a:r>
            <a:r>
              <a:rPr lang="en-IN" sz="2400" dirty="0" smtClean="0">
                <a:latin typeface="Lucida Fax" panose="02060602050505020204" pitchFamily="18" charset="0"/>
              </a:rPr>
              <a:t>ARRESTOR</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FIRST-AID KIT</a:t>
            </a:r>
          </a:p>
          <a:p>
            <a:pPr marL="342900" indent="-342900">
              <a:buFont typeface="Wingdings" panose="05000000000000000000" pitchFamily="2" charset="2"/>
              <a:buChar char="q"/>
            </a:pPr>
            <a:r>
              <a:rPr lang="en-IN" sz="2400" dirty="0" smtClean="0">
                <a:latin typeface="Lucida Fax" panose="02060602050505020204" pitchFamily="18" charset="0"/>
              </a:rPr>
              <a:t> BARRICADE AND SIGN BOARD </a:t>
            </a:r>
          </a:p>
        </p:txBody>
      </p:sp>
      <p:sp>
        <p:nvSpPr>
          <p:cNvPr id="3" name="Title 2"/>
          <p:cNvSpPr>
            <a:spLocks noGrp="1"/>
          </p:cNvSpPr>
          <p:nvPr>
            <p:ph type="ctrTitle"/>
          </p:nvPr>
        </p:nvSpPr>
        <p:spPr>
          <a:xfrm>
            <a:off x="0" y="152400"/>
            <a:ext cx="8013551" cy="707761"/>
          </a:xfrm>
        </p:spPr>
        <p:txBody>
          <a:bodyPr/>
          <a:lstStyle/>
          <a:p>
            <a:pPr marL="182880" indent="0">
              <a:buNone/>
            </a:pPr>
            <a:r>
              <a:rPr lang="en-IN" sz="4000" u="sng" dirty="0" smtClean="0">
                <a:latin typeface="Bodoni MT Black" panose="02070A03080606020203" pitchFamily="18" charset="0"/>
              </a:rPr>
              <a:t>HOT WORK</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047999"/>
            <a:ext cx="2978629" cy="27455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537" y="4724400"/>
            <a:ext cx="2276475" cy="1905000"/>
          </a:xfrm>
          <a:prstGeom prst="rect">
            <a:avLst/>
          </a:prstGeom>
        </p:spPr>
      </p:pic>
    </p:spTree>
    <p:extLst>
      <p:ext uri="{BB962C8B-B14F-4D97-AF65-F5344CB8AC3E}">
        <p14:creationId xmlns:p14="http://schemas.microsoft.com/office/powerpoint/2010/main" val="406383571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599" cy="5715000"/>
          </a:xfrm>
        </p:spPr>
        <p:txBody>
          <a:bodyPr>
            <a:normAutofit/>
          </a:bodyPr>
          <a:lstStyle/>
          <a:p>
            <a:r>
              <a:rPr lang="en-IN" sz="2400" b="1" u="sng" dirty="0" smtClean="0">
                <a:latin typeface="Lucida Fax" panose="02060602050505020204" pitchFamily="18" charset="0"/>
              </a:rPr>
              <a:t>DEFINITION</a:t>
            </a:r>
          </a:p>
          <a:p>
            <a:r>
              <a:rPr lang="en-IN" sz="2400" dirty="0" smtClean="0">
                <a:latin typeface="Lucida Fax" panose="02060602050505020204" pitchFamily="18" charset="0"/>
              </a:rPr>
              <a:t>A PERSON WHO IS ASSIGNED AS LOOKOUT IN HOT WORK JOB</a:t>
            </a:r>
          </a:p>
          <a:p>
            <a:endParaRPr lang="en-IN" sz="2400" dirty="0">
              <a:latin typeface="Lucida Fax" panose="02060602050505020204" pitchFamily="18" charset="0"/>
            </a:endParaRPr>
          </a:p>
          <a:p>
            <a:r>
              <a:rPr lang="en-IN" sz="2400" dirty="0" err="1" smtClean="0">
                <a:latin typeface="Lucida Fax" panose="02060602050505020204" pitchFamily="18" charset="0"/>
              </a:rPr>
              <a:t>Eg</a:t>
            </a:r>
            <a:r>
              <a:rPr lang="en-IN" sz="2400" dirty="0" smtClean="0">
                <a:latin typeface="Lucida Fax" panose="02060602050505020204" pitchFamily="18" charset="0"/>
              </a:rPr>
              <a:t>; WELDING</a:t>
            </a:r>
          </a:p>
          <a:p>
            <a:r>
              <a:rPr lang="en-IN" sz="2400" dirty="0" smtClean="0">
                <a:latin typeface="Lucida Fax" panose="02060602050505020204" pitchFamily="18" charset="0"/>
              </a:rPr>
              <a:t>      CUTTING</a:t>
            </a:r>
          </a:p>
          <a:p>
            <a:r>
              <a:rPr lang="en-IN" sz="2400" dirty="0">
                <a:latin typeface="Lucida Fax" panose="02060602050505020204" pitchFamily="18" charset="0"/>
              </a:rPr>
              <a:t> </a:t>
            </a:r>
            <a:r>
              <a:rPr lang="en-IN" sz="2400" dirty="0" smtClean="0">
                <a:latin typeface="Lucida Fax" panose="02060602050505020204" pitchFamily="18" charset="0"/>
              </a:rPr>
              <a:t>     GRINDING</a:t>
            </a:r>
            <a:endParaRPr lang="en-IN" sz="2400" dirty="0">
              <a:latin typeface="Lucida Fax" panose="02060602050505020204" pitchFamily="18" charset="0"/>
            </a:endParaRPr>
          </a:p>
        </p:txBody>
      </p:sp>
      <p:sp>
        <p:nvSpPr>
          <p:cNvPr id="3" name="Title 2"/>
          <p:cNvSpPr>
            <a:spLocks noGrp="1"/>
          </p:cNvSpPr>
          <p:nvPr>
            <p:ph type="ctrTitle"/>
          </p:nvPr>
        </p:nvSpPr>
        <p:spPr>
          <a:xfrm>
            <a:off x="76200" y="67119"/>
            <a:ext cx="8991600" cy="771081"/>
          </a:xfrm>
        </p:spPr>
        <p:txBody>
          <a:bodyPr/>
          <a:lstStyle/>
          <a:p>
            <a:pPr marL="182880" indent="0">
              <a:buNone/>
            </a:pPr>
            <a:r>
              <a:rPr lang="en-IN" sz="4000" u="sng" dirty="0" smtClean="0">
                <a:latin typeface="Bodoni MT Black" panose="02070A03080606020203" pitchFamily="18" charset="0"/>
              </a:rPr>
              <a:t>FIRE WATCH</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040" y="2133600"/>
            <a:ext cx="3213010" cy="2133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572000"/>
            <a:ext cx="3009900" cy="2057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4587024"/>
            <a:ext cx="3219449" cy="2042375"/>
          </a:xfrm>
          <a:prstGeom prst="rect">
            <a:avLst/>
          </a:prstGeom>
        </p:spPr>
      </p:pic>
    </p:spTree>
    <p:extLst>
      <p:ext uri="{BB962C8B-B14F-4D97-AF65-F5344CB8AC3E}">
        <p14:creationId xmlns:p14="http://schemas.microsoft.com/office/powerpoint/2010/main" val="226637023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15400" cy="5714999"/>
          </a:xfrm>
        </p:spPr>
        <p:txBody>
          <a:bodyPr>
            <a:normAutofit/>
          </a:bodyPr>
          <a:lstStyle/>
          <a:p>
            <a:r>
              <a:rPr lang="en-IN" sz="2400" b="1" u="sng" dirty="0" smtClean="0">
                <a:latin typeface="Lucida Fax" panose="02060602050505020204" pitchFamily="18" charset="0"/>
              </a:rPr>
              <a:t>FIRE WATCH- DUTIES AND RESPONSIBILITY</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MAKE SURE REMOVE FROM FLAMMABLE MATERIALS AND EXPLOSIVE MATERIALS THAT WORK PLACE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CHECK THE HOT WORK PERMIT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CHECK TO THAT AREA CLEAN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CHECK AREA FOR NO HOT WORK SIGN AND OTHER POSTED DANGER MARKING</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KNOW EXACT LOCATION OF ACETYLENE AND OXYGEN SHUT OFF VALVE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TEST FOR OXYGEN LEVEL AND LEL LEVEL</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MAINTANE FIRE HOSE, FIRE EXTINGUISHER,AND FIRE BLANKET</a:t>
            </a:r>
          </a:p>
          <a:p>
            <a:endParaRPr lang="en-IN" sz="2400" dirty="0">
              <a:latin typeface="Lucida Fax" panose="02060602050505020204" pitchFamily="18" charset="0"/>
            </a:endParaRPr>
          </a:p>
        </p:txBody>
      </p:sp>
      <p:sp>
        <p:nvSpPr>
          <p:cNvPr id="3" name="Title 2"/>
          <p:cNvSpPr>
            <a:spLocks noGrp="1"/>
          </p:cNvSpPr>
          <p:nvPr>
            <p:ph type="ctrTitle"/>
          </p:nvPr>
        </p:nvSpPr>
        <p:spPr>
          <a:xfrm>
            <a:off x="76200" y="76201"/>
            <a:ext cx="9067800" cy="761999"/>
          </a:xfrm>
        </p:spPr>
        <p:txBody>
          <a:bodyPr/>
          <a:lstStyle/>
          <a:p>
            <a:pPr marL="182880" indent="0">
              <a:buNone/>
            </a:pPr>
            <a:r>
              <a:rPr lang="en-IN" sz="4000" u="sng" dirty="0" smtClean="0">
                <a:latin typeface="Bodoni MT Black" panose="02070A03080606020203" pitchFamily="18" charset="0"/>
              </a:rPr>
              <a:t>HOT WORK</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27062691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714999"/>
          </a:xfrm>
        </p:spPr>
        <p:txBody>
          <a:bodyPr>
            <a:normAutofit/>
          </a:bodyPr>
          <a:lstStyle/>
          <a:p>
            <a:pPr marL="342900" indent="-342900">
              <a:buFont typeface="Wingdings" panose="05000000000000000000" pitchFamily="2" charset="2"/>
              <a:buChar char="q"/>
            </a:pPr>
            <a:endParaRPr lang="en-IN" sz="2400" dirty="0" smtClean="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CHECK TO SEE THAT THERE IS ADEQUATE </a:t>
            </a:r>
            <a:r>
              <a:rPr lang="en-IN" sz="2400" dirty="0" smtClean="0">
                <a:latin typeface="Lucida Fax" panose="02060602050505020204" pitchFamily="18" charset="0"/>
              </a:rPr>
              <a:t>VENTILATION</a:t>
            </a:r>
            <a:endParaRPr lang="en-IN" sz="2400" dirty="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KNOW THE LOCATION FIRE ALARM AND EMERGENCY TELEPHONE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BARRICADE AREA &amp; SIGN BOARD</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LOCATE EMERGENCY EXITS AND MAKE SURE THEY ARE KEEPT FREE OF OBSTRUCTION</a:t>
            </a:r>
          </a:p>
          <a:p>
            <a:endParaRPr lang="en-IN" sz="2400" dirty="0">
              <a:latin typeface="Lucida Fax" panose="02060602050505020204" pitchFamily="18" charset="0"/>
            </a:endParaRPr>
          </a:p>
        </p:txBody>
      </p:sp>
      <p:sp>
        <p:nvSpPr>
          <p:cNvPr id="3" name="Title 2"/>
          <p:cNvSpPr>
            <a:spLocks noGrp="1"/>
          </p:cNvSpPr>
          <p:nvPr>
            <p:ph type="ctrTitle"/>
          </p:nvPr>
        </p:nvSpPr>
        <p:spPr>
          <a:xfrm>
            <a:off x="76200" y="41361"/>
            <a:ext cx="8915400" cy="720639"/>
          </a:xfrm>
        </p:spPr>
        <p:txBody>
          <a:bodyPr/>
          <a:lstStyle/>
          <a:p>
            <a:pPr marL="182880" indent="0">
              <a:buNone/>
            </a:pPr>
            <a:r>
              <a:rPr lang="en-IN" sz="4000" u="sng" dirty="0" smtClean="0">
                <a:latin typeface="Bodoni MT Black" panose="02070A03080606020203" pitchFamily="18" charset="0"/>
              </a:rPr>
              <a:t>HOT WORK</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35208886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7904" y="1219200"/>
            <a:ext cx="9039896" cy="5486400"/>
          </a:xfrm>
        </p:spPr>
        <p:txBody>
          <a:bodyPr>
            <a:normAutofit/>
          </a:bodyPr>
          <a:lstStyle/>
          <a:p>
            <a:r>
              <a:rPr lang="en-IN" sz="2400" b="1" u="sng" dirty="0" smtClean="0">
                <a:latin typeface="Lucida Fax" panose="02060602050505020204" pitchFamily="18" charset="0"/>
              </a:rPr>
              <a:t>DEFINITION</a:t>
            </a:r>
          </a:p>
          <a:p>
            <a:r>
              <a:rPr lang="en-IN" sz="2400" dirty="0" smtClean="0">
                <a:latin typeface="Lucida Fax" panose="02060602050505020204" pitchFamily="18" charset="0"/>
              </a:rPr>
              <a:t>ANY WORK THAT DOES NOT INVOLVING A SOURCE OF IGNITION OR NAKED FLAME OR DOES NOT HAVE SPARK GENARATING POTENCTIONALS IS CLASSIFIED AS COLD WORK</a:t>
            </a:r>
          </a:p>
          <a:p>
            <a:endParaRPr lang="en-IN" sz="2400" dirty="0" smtClean="0">
              <a:latin typeface="Lucida Fax" panose="02060602050505020204" pitchFamily="18" charset="0"/>
            </a:endParaRPr>
          </a:p>
          <a:p>
            <a:r>
              <a:rPr lang="en-IN" sz="2400" dirty="0" err="1" smtClean="0">
                <a:latin typeface="Lucida Fax" panose="02060602050505020204" pitchFamily="18" charset="0"/>
              </a:rPr>
              <a:t>Eg</a:t>
            </a:r>
            <a:r>
              <a:rPr lang="en-IN" sz="2400" dirty="0" smtClean="0">
                <a:latin typeface="Lucida Fax" panose="02060602050505020204" pitchFamily="18" charset="0"/>
              </a:rPr>
              <a:t>; SCAFFOLDING , HOUSEKEEPING, MANUAL HANDLING Etc….</a:t>
            </a:r>
            <a:endParaRPr lang="en-IN" sz="2400" dirty="0">
              <a:latin typeface="Lucida Fax" panose="02060602050505020204" pitchFamily="18" charset="0"/>
            </a:endParaRPr>
          </a:p>
        </p:txBody>
      </p:sp>
      <p:sp>
        <p:nvSpPr>
          <p:cNvPr id="3" name="Title 2"/>
          <p:cNvSpPr>
            <a:spLocks noGrp="1"/>
          </p:cNvSpPr>
          <p:nvPr>
            <p:ph type="ctrTitle"/>
          </p:nvPr>
        </p:nvSpPr>
        <p:spPr>
          <a:xfrm>
            <a:off x="27904" y="152400"/>
            <a:ext cx="9144000" cy="914400"/>
          </a:xfrm>
        </p:spPr>
        <p:txBody>
          <a:bodyPr/>
          <a:lstStyle/>
          <a:p>
            <a:pPr marL="182880" indent="0">
              <a:buNone/>
            </a:pPr>
            <a:r>
              <a:rPr lang="en-IN" sz="4000" u="sng" dirty="0" smtClean="0">
                <a:latin typeface="Bodoni MT Black" panose="02070A03080606020203" pitchFamily="18" charset="0"/>
              </a:rPr>
              <a:t>COLD WORK</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62042977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371600"/>
            <a:ext cx="8991600" cy="5257800"/>
          </a:xfrm>
        </p:spPr>
        <p:txBody>
          <a:bodyPr/>
          <a:lstStyle/>
          <a:p>
            <a:endParaRPr lang="en-US" sz="2000" b="1" u="sng" dirty="0">
              <a:latin typeface="Lucida Fax" pitchFamily="18" charset="0"/>
            </a:endParaRPr>
          </a:p>
          <a:p>
            <a:endParaRPr lang="en-US" sz="2400" b="1" u="sng" dirty="0">
              <a:latin typeface="Lucida Fax" pitchFamily="18" charset="0"/>
            </a:endParaRPr>
          </a:p>
          <a:p>
            <a:r>
              <a:rPr lang="en-US" sz="2400" dirty="0">
                <a:latin typeface="Lucida Fax" pitchFamily="18" charset="0"/>
              </a:rPr>
              <a:t> THE ATTENDANT IS THE PERSON STAMP OUTSIDE THE CONFINED SPACE AND IS RESPONSIBLE FOR ASSISTING THE ENTRANT IN EXTING THE CONFINED SPACE AND CALLING FOR EMERGENCY ASSISTANCE </a:t>
            </a:r>
            <a:r>
              <a:rPr lang="en-US" sz="2400" dirty="0" smtClean="0">
                <a:latin typeface="Lucida Fax" pitchFamily="18" charset="0"/>
              </a:rPr>
              <a:t>WHILE </a:t>
            </a:r>
            <a:r>
              <a:rPr lang="en-US" sz="2400" dirty="0">
                <a:latin typeface="Lucida Fax" pitchFamily="18" charset="0"/>
              </a:rPr>
              <a:t>REQUIRED</a:t>
            </a:r>
          </a:p>
          <a:p>
            <a:endParaRPr lang="en-IN" sz="2400" dirty="0"/>
          </a:p>
        </p:txBody>
      </p:sp>
      <p:sp>
        <p:nvSpPr>
          <p:cNvPr id="3" name="Title 2"/>
          <p:cNvSpPr>
            <a:spLocks noGrp="1"/>
          </p:cNvSpPr>
          <p:nvPr>
            <p:ph type="ctrTitle"/>
          </p:nvPr>
        </p:nvSpPr>
        <p:spPr>
          <a:xfrm>
            <a:off x="0" y="12879"/>
            <a:ext cx="8458200" cy="1358721"/>
          </a:xfrm>
        </p:spPr>
        <p:txBody>
          <a:bodyPr/>
          <a:lstStyle/>
          <a:p>
            <a:pPr marL="182880" indent="0">
              <a:buNone/>
            </a:pPr>
            <a:r>
              <a:rPr lang="en-IN" sz="4000" u="sng" dirty="0" smtClean="0">
                <a:latin typeface="Bodoni MT Black" panose="02070A03080606020203" pitchFamily="18" charset="0"/>
              </a:rPr>
              <a:t>HOLE WATCH/ SAFETY ATTENDANT</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114800"/>
            <a:ext cx="3305174" cy="23849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906" y="4114799"/>
            <a:ext cx="2676694" cy="2384962"/>
          </a:xfrm>
          <a:prstGeom prst="rect">
            <a:avLst/>
          </a:prstGeom>
        </p:spPr>
      </p:pic>
    </p:spTree>
    <p:extLst>
      <p:ext uri="{BB962C8B-B14F-4D97-AF65-F5344CB8AC3E}">
        <p14:creationId xmlns:p14="http://schemas.microsoft.com/office/powerpoint/2010/main" val="33096078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37670" y="5715000"/>
            <a:ext cx="5637010" cy="882119"/>
          </a:xfrm>
        </p:spPr>
        <p:txBody>
          <a:bodyPr>
            <a:normAutofit/>
          </a:bodyPr>
          <a:lstStyle/>
          <a:p>
            <a:r>
              <a:rPr lang="en-IN" sz="1600" dirty="0" smtClean="0">
                <a:latin typeface="Lucida Fax" panose="02060602050505020204" pitchFamily="18" charset="0"/>
              </a:rPr>
              <a:t>GLOBAL SAFETY STUDIES</a:t>
            </a:r>
            <a:endParaRPr lang="en-IN" sz="1600" dirty="0">
              <a:latin typeface="Lucida Fax" panose="02060602050505020204" pitchFamily="18" charset="0"/>
            </a:endParaRPr>
          </a:p>
        </p:txBody>
      </p:sp>
      <p:sp>
        <p:nvSpPr>
          <p:cNvPr id="3" name="Title 2"/>
          <p:cNvSpPr>
            <a:spLocks noGrp="1"/>
          </p:cNvSpPr>
          <p:nvPr>
            <p:ph type="ctrTitle"/>
          </p:nvPr>
        </p:nvSpPr>
        <p:spPr>
          <a:xfrm>
            <a:off x="152400" y="1143000"/>
            <a:ext cx="7803775" cy="1219200"/>
          </a:xfrm>
        </p:spPr>
        <p:txBody>
          <a:bodyPr/>
          <a:lstStyle/>
          <a:p>
            <a:pPr marL="182880" indent="0">
              <a:buNone/>
            </a:pPr>
            <a:r>
              <a:rPr lang="en-IN" sz="6600" u="sng" dirty="0" smtClean="0">
                <a:latin typeface="Bodoni MT Black" panose="02070A03080606020203" pitchFamily="18" charset="0"/>
              </a:rPr>
              <a:t>DEMOLITION</a:t>
            </a:r>
            <a:endParaRPr lang="en-IN" sz="66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86" y="2362200"/>
            <a:ext cx="3870513" cy="2895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390774"/>
            <a:ext cx="3962400" cy="2867026"/>
          </a:xfrm>
          <a:prstGeom prst="rect">
            <a:avLst/>
          </a:prstGeom>
        </p:spPr>
      </p:pic>
    </p:spTree>
    <p:extLst>
      <p:ext uri="{BB962C8B-B14F-4D97-AF65-F5344CB8AC3E}">
        <p14:creationId xmlns:p14="http://schemas.microsoft.com/office/powerpoint/2010/main" val="339934640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399"/>
            <a:ext cx="8915400" cy="5791201"/>
          </a:xfrm>
        </p:spPr>
        <p:txBody>
          <a:bodyPr>
            <a:normAutofit/>
          </a:bodyPr>
          <a:lstStyle/>
          <a:p>
            <a:r>
              <a:rPr lang="en-IN" sz="2400" b="1" u="sng" dirty="0" smtClean="0">
                <a:latin typeface="Lucida Fax" panose="02060602050505020204" pitchFamily="18" charset="0"/>
              </a:rPr>
              <a:t>DEFINITION</a:t>
            </a:r>
          </a:p>
          <a:p>
            <a:endParaRPr lang="en-IN" sz="2400" b="1" u="sng" dirty="0" smtClean="0">
              <a:latin typeface="Lucida Fax" panose="02060602050505020204" pitchFamily="18" charset="0"/>
            </a:endParaRPr>
          </a:p>
          <a:p>
            <a:r>
              <a:rPr lang="en-IN" sz="2400" dirty="0" smtClean="0">
                <a:latin typeface="Lucida Fax" panose="02060602050505020204" pitchFamily="18" charset="0"/>
              </a:rPr>
              <a:t>DEMOLITION MEANS TOTAL DISTRACTION AND DISMANTILING OF THE STRUCTURE.</a:t>
            </a:r>
            <a:endParaRPr lang="en-IN" sz="2400" dirty="0">
              <a:latin typeface="Lucida Fax" panose="02060602050505020204" pitchFamily="18" charset="0"/>
            </a:endParaRPr>
          </a:p>
        </p:txBody>
      </p:sp>
      <p:sp>
        <p:nvSpPr>
          <p:cNvPr id="3" name="Title 2"/>
          <p:cNvSpPr>
            <a:spLocks noGrp="1"/>
          </p:cNvSpPr>
          <p:nvPr>
            <p:ph type="ctrTitle"/>
          </p:nvPr>
        </p:nvSpPr>
        <p:spPr>
          <a:xfrm>
            <a:off x="152400" y="76201"/>
            <a:ext cx="7937351" cy="761999"/>
          </a:xfrm>
        </p:spPr>
        <p:txBody>
          <a:bodyPr/>
          <a:lstStyle/>
          <a:p>
            <a:pPr marL="182880" indent="0">
              <a:buNone/>
            </a:pPr>
            <a:r>
              <a:rPr lang="en-IN" sz="4000" u="sng" dirty="0" smtClean="0">
                <a:latin typeface="Bodoni MT Black" panose="02070A03080606020203" pitchFamily="18" charset="0"/>
              </a:rPr>
              <a:t>DEMOLITION</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276600"/>
            <a:ext cx="4048796" cy="2971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870" y="3276600"/>
            <a:ext cx="3967506" cy="2971800"/>
          </a:xfrm>
          <a:prstGeom prst="rect">
            <a:avLst/>
          </a:prstGeom>
        </p:spPr>
      </p:pic>
    </p:spTree>
    <p:extLst>
      <p:ext uri="{BB962C8B-B14F-4D97-AF65-F5344CB8AC3E}">
        <p14:creationId xmlns:p14="http://schemas.microsoft.com/office/powerpoint/2010/main" val="4245899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91199"/>
          </a:xfrm>
        </p:spPr>
        <p:txBody>
          <a:bodyPr>
            <a:normAutofit/>
          </a:bodyPr>
          <a:lstStyle/>
          <a:p>
            <a:r>
              <a:rPr lang="en-IN" sz="2400" b="1" u="sng" dirty="0" smtClean="0">
                <a:latin typeface="Lucida Fax" panose="02060602050505020204" pitchFamily="18" charset="0"/>
              </a:rPr>
              <a:t>HAZARDS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PREMATURE COLLAPSE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WORK AT HEIGHT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LIVE OVER HEADS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ASBESTOS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DUST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EXPLOSSIVE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MANUVAL HANDLING</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BIOLOGICAL HAZARD</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SHARPS EDGS</a:t>
            </a:r>
          </a:p>
        </p:txBody>
      </p:sp>
      <p:sp>
        <p:nvSpPr>
          <p:cNvPr id="3" name="Title 2"/>
          <p:cNvSpPr>
            <a:spLocks noGrp="1"/>
          </p:cNvSpPr>
          <p:nvPr>
            <p:ph type="ctrTitle"/>
          </p:nvPr>
        </p:nvSpPr>
        <p:spPr>
          <a:xfrm>
            <a:off x="0" y="76200"/>
            <a:ext cx="7879975" cy="733517"/>
          </a:xfrm>
        </p:spPr>
        <p:txBody>
          <a:bodyPr/>
          <a:lstStyle/>
          <a:p>
            <a:pPr marL="182880" indent="0">
              <a:buNone/>
            </a:pPr>
            <a:r>
              <a:rPr lang="en-IN" sz="4000" u="sng" dirty="0" smtClean="0">
                <a:latin typeface="Bodoni MT Black" panose="02070A03080606020203" pitchFamily="18" charset="0"/>
              </a:rPr>
              <a:t>DEMOLITION</a:t>
            </a:r>
            <a:endParaRPr lang="en-IN" sz="4000" u="sng" dirty="0">
              <a:latin typeface="Bodoni MT Black" panose="02070A030806060202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4762499"/>
            <a:ext cx="4248150" cy="20193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249" y="2957422"/>
            <a:ext cx="4144851" cy="16859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301" y="1031988"/>
            <a:ext cx="4114799" cy="1714500"/>
          </a:xfrm>
          <a:prstGeom prst="rect">
            <a:avLst/>
          </a:prstGeom>
        </p:spPr>
      </p:pic>
    </p:spTree>
    <p:extLst>
      <p:ext uri="{BB962C8B-B14F-4D97-AF65-F5344CB8AC3E}">
        <p14:creationId xmlns:p14="http://schemas.microsoft.com/office/powerpoint/2010/main" val="374828154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839200" cy="5714999"/>
          </a:xfrm>
        </p:spPr>
        <p:txBody>
          <a:bodyPr>
            <a:normAutofit/>
          </a:bodyPr>
          <a:lstStyle/>
          <a:p>
            <a:r>
              <a:rPr lang="en-IN" sz="2400" b="1" u="sng" dirty="0" smtClean="0">
                <a:latin typeface="Lucida Fax" panose="02060602050505020204" pitchFamily="18" charset="0"/>
              </a:rPr>
              <a:t>CONTROL MEASURES</a:t>
            </a:r>
          </a:p>
          <a:p>
            <a:endParaRPr lang="en-IN" sz="2400" b="1" u="sng" dirty="0" smtClean="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STRUCRURAL SURVEYS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HAZAEDOUS MATERIALS REMOVED</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CHANGE OF METHOD TO REDUCE PEOPLE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SECURITY FOR THE SITE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DAMPING DOWN TO MINIMISE DUST ( WITH WATER ) </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DISCONNECTION OF SERVICES</a:t>
            </a:r>
            <a:endParaRPr lang="en-IN" sz="2400" dirty="0">
              <a:latin typeface="Lucida Fax" panose="02060602050505020204" pitchFamily="18" charset="0"/>
            </a:endParaRPr>
          </a:p>
        </p:txBody>
      </p:sp>
      <p:sp>
        <p:nvSpPr>
          <p:cNvPr id="3" name="Title 2"/>
          <p:cNvSpPr>
            <a:spLocks noGrp="1"/>
          </p:cNvSpPr>
          <p:nvPr>
            <p:ph type="ctrTitle"/>
          </p:nvPr>
        </p:nvSpPr>
        <p:spPr>
          <a:xfrm>
            <a:off x="228600" y="152400"/>
            <a:ext cx="8915400" cy="707761"/>
          </a:xfrm>
        </p:spPr>
        <p:txBody>
          <a:bodyPr/>
          <a:lstStyle/>
          <a:p>
            <a:pPr marL="182880" indent="0">
              <a:buNone/>
            </a:pPr>
            <a:r>
              <a:rPr lang="en-IN" sz="4000" u="sng" dirty="0" smtClean="0">
                <a:latin typeface="Bodoni MT Black" panose="02070A03080606020203" pitchFamily="18" charset="0"/>
              </a:rPr>
              <a:t>DEMOLITION</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20094074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33400" y="2667000"/>
            <a:ext cx="2286000" cy="795337"/>
          </a:xfrm>
        </p:spPr>
        <p:txBody>
          <a:bodyPr>
            <a:normAutofit/>
          </a:bodyPr>
          <a:lstStyle/>
          <a:p>
            <a:r>
              <a:rPr lang="en-US" sz="3600" b="1" u="sng" dirty="0" smtClean="0">
                <a:latin typeface="Lucida Fax" pitchFamily="18" charset="0"/>
              </a:rPr>
              <a:t>WATER</a:t>
            </a:r>
            <a:endParaRPr lang="en-US" sz="3600" b="1" u="sng" dirty="0">
              <a:latin typeface="Lucida Fax" pitchFamily="18" charset="0"/>
            </a:endParaRPr>
          </a:p>
        </p:txBody>
      </p:sp>
      <p:sp>
        <p:nvSpPr>
          <p:cNvPr id="3" name="Title 2"/>
          <p:cNvSpPr>
            <a:spLocks noGrp="1"/>
          </p:cNvSpPr>
          <p:nvPr>
            <p:ph type="ctrTitle"/>
          </p:nvPr>
        </p:nvSpPr>
        <p:spPr>
          <a:xfrm>
            <a:off x="-228600" y="228600"/>
            <a:ext cx="11963400" cy="1295400"/>
          </a:xfrm>
        </p:spPr>
        <p:txBody>
          <a:bodyPr/>
          <a:lstStyle/>
          <a:p>
            <a:pPr marL="182880" indent="0">
              <a:buNone/>
            </a:pPr>
            <a:r>
              <a:rPr lang="en-US" sz="4000" u="sng" dirty="0">
                <a:latin typeface="Bodoni MT Black" pitchFamily="18" charset="0"/>
              </a:rPr>
              <a:t>TYPES OF FIRE EXTINGUISHER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990600"/>
            <a:ext cx="3009900" cy="29622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505200"/>
            <a:ext cx="3251200" cy="3251200"/>
          </a:xfrm>
          <a:prstGeom prst="rect">
            <a:avLst/>
          </a:prstGeom>
        </p:spPr>
      </p:pic>
    </p:spTree>
    <p:extLst>
      <p:ext uri="{BB962C8B-B14F-4D97-AF65-F5344CB8AC3E}">
        <p14:creationId xmlns:p14="http://schemas.microsoft.com/office/powerpoint/2010/main" val="681757762"/>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715000" y="6324600"/>
            <a:ext cx="5637010" cy="364094"/>
          </a:xfrm>
        </p:spPr>
        <p:txBody>
          <a:bodyPr>
            <a:normAutofit/>
          </a:bodyPr>
          <a:lstStyle/>
          <a:p>
            <a:r>
              <a:rPr lang="en-IN" sz="1600" dirty="0" smtClean="0">
                <a:latin typeface="Lucida Fax" panose="02060602050505020204" pitchFamily="18" charset="0"/>
              </a:rPr>
              <a:t>GLOBAL SAFETY STIUDES</a:t>
            </a:r>
            <a:endParaRPr lang="en-IN" sz="1600" dirty="0">
              <a:latin typeface="Lucida Fax" panose="02060602050505020204" pitchFamily="18" charset="0"/>
            </a:endParaRPr>
          </a:p>
        </p:txBody>
      </p:sp>
      <p:sp>
        <p:nvSpPr>
          <p:cNvPr id="3" name="Title 2"/>
          <p:cNvSpPr>
            <a:spLocks noGrp="1"/>
          </p:cNvSpPr>
          <p:nvPr>
            <p:ph type="ctrTitle"/>
          </p:nvPr>
        </p:nvSpPr>
        <p:spPr>
          <a:xfrm>
            <a:off x="0" y="457200"/>
            <a:ext cx="9144000" cy="5867400"/>
          </a:xfrm>
        </p:spPr>
        <p:txBody>
          <a:bodyPr/>
          <a:lstStyle/>
          <a:p>
            <a:pPr marL="182880" indent="0">
              <a:buNone/>
            </a:pPr>
            <a:r>
              <a:rPr lang="en-IN" sz="6600" u="sng" dirty="0" smtClean="0">
                <a:latin typeface="Bodoni MT Black" panose="02070A03080606020203" pitchFamily="18" charset="0"/>
              </a:rPr>
              <a:t>MATERIAL SAFETY DATA SHEETS ( MSDS)</a:t>
            </a:r>
            <a:endParaRPr lang="en-IN" sz="66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505200"/>
            <a:ext cx="4038600" cy="2819400"/>
          </a:xfrm>
          <a:prstGeom prst="rect">
            <a:avLst/>
          </a:prstGeom>
        </p:spPr>
      </p:pic>
    </p:spTree>
    <p:extLst>
      <p:ext uri="{BB962C8B-B14F-4D97-AF65-F5344CB8AC3E}">
        <p14:creationId xmlns:p14="http://schemas.microsoft.com/office/powerpoint/2010/main" val="212976355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888664"/>
            <a:ext cx="8991600" cy="5893135"/>
          </a:xfrm>
        </p:spPr>
        <p:txBody>
          <a:bodyPr>
            <a:normAutofit/>
          </a:bodyPr>
          <a:lstStyle/>
          <a:p>
            <a:r>
              <a:rPr lang="en-IN" sz="2400" b="1" dirty="0" smtClean="0">
                <a:latin typeface="Lucida Fax" panose="02060602050505020204" pitchFamily="18" charset="0"/>
              </a:rPr>
              <a:t>WHAT IS AN MSDS ???</a:t>
            </a:r>
            <a:endParaRPr lang="en-IN" sz="2400" dirty="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MATERIAL SAFETY DATA SHEET</a:t>
            </a:r>
          </a:p>
          <a:p>
            <a:pPr marL="342900" indent="-342900">
              <a:buFont typeface="Wingdings" panose="05000000000000000000" pitchFamily="2" charset="2"/>
              <a:buChar char="q"/>
            </a:pPr>
            <a:r>
              <a:rPr lang="en-IN" sz="2400" b="1" dirty="0">
                <a:latin typeface="Lucida Fax" panose="02060602050505020204" pitchFamily="18" charset="0"/>
              </a:rPr>
              <a:t> </a:t>
            </a:r>
            <a:r>
              <a:rPr lang="en-IN" sz="2400" dirty="0" smtClean="0">
                <a:latin typeface="Lucida Fax" panose="02060602050505020204" pitchFamily="18" charset="0"/>
              </a:rPr>
              <a:t>DEVELOPED BY CHEMICAL MANUFATURERS AND IMPORTERS</a:t>
            </a:r>
          </a:p>
          <a:p>
            <a:pPr marL="342900" indent="-342900">
              <a:buFont typeface="Wingdings" panose="05000000000000000000" pitchFamily="2" charset="2"/>
              <a:buChar char="q"/>
            </a:pPr>
            <a:r>
              <a:rPr lang="en-IN" sz="2400" b="1" dirty="0">
                <a:latin typeface="Lucida Fax" panose="02060602050505020204" pitchFamily="18" charset="0"/>
              </a:rPr>
              <a:t> </a:t>
            </a:r>
            <a:r>
              <a:rPr lang="en-IN" sz="2400" dirty="0" smtClean="0">
                <a:latin typeface="Lucida Fax" panose="02060602050505020204" pitchFamily="18" charset="0"/>
              </a:rPr>
              <a:t>AN MSDS MUST BE ON HAND FOR EACH HAZARDOUS CHEMICAL USED BY THE COMPANY</a:t>
            </a:r>
          </a:p>
          <a:p>
            <a:pPr marL="342900" indent="-342900">
              <a:buFont typeface="Wingdings" panose="05000000000000000000" pitchFamily="2" charset="2"/>
              <a:buChar char="q"/>
            </a:pPr>
            <a:endParaRPr lang="en-IN" sz="2400" b="1" dirty="0">
              <a:latin typeface="Lucida Fax" panose="02060602050505020204" pitchFamily="18" charset="0"/>
            </a:endParaRPr>
          </a:p>
          <a:p>
            <a:pPr marL="342900" indent="-342900">
              <a:buFont typeface="Wingdings" panose="05000000000000000000" pitchFamily="2" charset="2"/>
              <a:buChar char="q"/>
            </a:pPr>
            <a:endParaRPr lang="en-IN" sz="2400" b="1" dirty="0" smtClean="0">
              <a:latin typeface="Lucida Fax" panose="02060602050505020204" pitchFamily="18" charset="0"/>
            </a:endParaRPr>
          </a:p>
          <a:p>
            <a:endParaRPr lang="en-IN" sz="2400" b="1" dirty="0">
              <a:latin typeface="Lucida Fax" panose="02060602050505020204" pitchFamily="18" charset="0"/>
            </a:endParaRPr>
          </a:p>
          <a:p>
            <a:pPr marL="342900" indent="-342900">
              <a:buFont typeface="Wingdings" panose="05000000000000000000" pitchFamily="2" charset="2"/>
              <a:buChar char="q"/>
            </a:pPr>
            <a:endParaRPr lang="en-IN" sz="2400" b="1" dirty="0" smtClean="0">
              <a:latin typeface="Lucida Fax" panose="02060602050505020204" pitchFamily="18" charset="0"/>
            </a:endParaRPr>
          </a:p>
          <a:p>
            <a:pPr marL="342900" indent="-342900">
              <a:buFont typeface="Wingdings" panose="05000000000000000000" pitchFamily="2" charset="2"/>
              <a:buChar char="q"/>
            </a:pPr>
            <a:endParaRPr lang="en-IN" sz="2400" b="1" dirty="0">
              <a:latin typeface="Lucida Fax" panose="02060602050505020204" pitchFamily="18" charset="0"/>
            </a:endParaRPr>
          </a:p>
          <a:p>
            <a:pPr marL="342900" indent="-342900">
              <a:buFont typeface="Wingdings" panose="05000000000000000000" pitchFamily="2" charset="2"/>
              <a:buChar char="q"/>
            </a:pPr>
            <a:endParaRPr lang="en-IN" sz="2400" b="1" dirty="0" smtClean="0">
              <a:latin typeface="Lucida Fax" panose="02060602050505020204" pitchFamily="18" charset="0"/>
            </a:endParaRPr>
          </a:p>
          <a:p>
            <a:pPr marL="342900" indent="-342900">
              <a:buFont typeface="Wingdings" panose="05000000000000000000" pitchFamily="2" charset="2"/>
              <a:buChar char="q"/>
            </a:pPr>
            <a:endParaRPr lang="en-IN" sz="2400" b="1" dirty="0">
              <a:latin typeface="Lucida Fax" panose="02060602050505020204" pitchFamily="18" charset="0"/>
            </a:endParaRPr>
          </a:p>
        </p:txBody>
      </p:sp>
      <p:sp>
        <p:nvSpPr>
          <p:cNvPr id="3" name="Title 2"/>
          <p:cNvSpPr>
            <a:spLocks noGrp="1"/>
          </p:cNvSpPr>
          <p:nvPr>
            <p:ph type="ctrTitle"/>
          </p:nvPr>
        </p:nvSpPr>
        <p:spPr>
          <a:xfrm>
            <a:off x="152400" y="67119"/>
            <a:ext cx="8839200" cy="771081"/>
          </a:xfrm>
        </p:spPr>
        <p:txBody>
          <a:bodyPr/>
          <a:lstStyle/>
          <a:p>
            <a:pPr marL="182880" indent="0">
              <a:buNone/>
            </a:pPr>
            <a:r>
              <a:rPr lang="en-IN" sz="4000" u="sng" dirty="0" smtClean="0">
                <a:latin typeface="Bodoni MT Black" panose="02070A03080606020203" pitchFamily="18" charset="0"/>
              </a:rPr>
              <a:t>MSDS</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200400"/>
            <a:ext cx="2971800" cy="3429000"/>
          </a:xfrm>
          <a:prstGeom prst="rect">
            <a:avLst/>
          </a:prstGeom>
        </p:spPr>
      </p:pic>
    </p:spTree>
    <p:extLst>
      <p:ext uri="{BB962C8B-B14F-4D97-AF65-F5344CB8AC3E}">
        <p14:creationId xmlns:p14="http://schemas.microsoft.com/office/powerpoint/2010/main" val="2261411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066800"/>
            <a:ext cx="8763000" cy="5715000"/>
          </a:xfrm>
        </p:spPr>
        <p:txBody>
          <a:bodyPr>
            <a:normAutofit/>
          </a:bodyPr>
          <a:lstStyle/>
          <a:p>
            <a:r>
              <a:rPr lang="en-IN" sz="2400" b="1" dirty="0" smtClean="0">
                <a:latin typeface="Lucida Fax" panose="02060602050505020204" pitchFamily="18" charset="0"/>
              </a:rPr>
              <a:t>WHERE ARE YOUR MSDS</a:t>
            </a:r>
            <a:endParaRPr lang="en-IN" sz="2400" dirty="0" smtClean="0">
              <a:latin typeface="Lucida Fax" panose="02060602050505020204" pitchFamily="18" charset="0"/>
            </a:endParaRPr>
          </a:p>
          <a:p>
            <a:r>
              <a:rPr lang="en-IN" sz="2400" dirty="0" smtClean="0">
                <a:latin typeface="Lucida Fax" panose="02060602050505020204" pitchFamily="18" charset="0"/>
              </a:rPr>
              <a:t>MSDS….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     MUST BE READILY ACCESSIBLE TO EMPLOYEES DURING THEIR WORK SHIFT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     ARE TYPICALLY KEPT IN A CENTRALIZED LOCATION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     MUST BE UPDATED AS NEW INFORMATION BECOMES AVAILABLE</a:t>
            </a:r>
          </a:p>
          <a:p>
            <a:r>
              <a:rPr lang="en-IN" sz="2400" dirty="0">
                <a:latin typeface="Lucida Fax" panose="02060602050505020204" pitchFamily="18" charset="0"/>
              </a:rPr>
              <a:t> </a:t>
            </a:r>
            <a:r>
              <a:rPr lang="en-IN" sz="2400" dirty="0" smtClean="0">
                <a:latin typeface="Lucida Fax" panose="02060602050505020204" pitchFamily="18" charset="0"/>
              </a:rPr>
              <a:t>      </a:t>
            </a:r>
            <a:endParaRPr lang="en-IN" sz="2400" dirty="0">
              <a:latin typeface="Lucida Fax" panose="02060602050505020204" pitchFamily="18" charset="0"/>
            </a:endParaRPr>
          </a:p>
          <a:p>
            <a:endParaRPr lang="en-IN" sz="2400" dirty="0" smtClean="0">
              <a:latin typeface="Lucida Fax" panose="02060602050505020204" pitchFamily="18" charset="0"/>
            </a:endParaRPr>
          </a:p>
          <a:p>
            <a:endParaRPr lang="en-IN" sz="2400" dirty="0">
              <a:latin typeface="Lucida Fax" panose="02060602050505020204" pitchFamily="18" charset="0"/>
            </a:endParaRPr>
          </a:p>
          <a:p>
            <a:endParaRPr lang="en-IN" sz="2400" dirty="0" smtClean="0">
              <a:latin typeface="Lucida Fax" panose="02060602050505020204" pitchFamily="18" charset="0"/>
            </a:endParaRPr>
          </a:p>
          <a:p>
            <a:endParaRPr lang="en-IN" sz="2400" dirty="0">
              <a:latin typeface="Lucida Fax" panose="02060602050505020204" pitchFamily="18" charset="0"/>
            </a:endParaRPr>
          </a:p>
          <a:p>
            <a:endParaRPr lang="en-IN" sz="2400" dirty="0" smtClean="0">
              <a:latin typeface="Lucida Fax" panose="02060602050505020204" pitchFamily="18" charset="0"/>
            </a:endParaRPr>
          </a:p>
          <a:p>
            <a:endParaRPr lang="en-IN" sz="2400" dirty="0">
              <a:latin typeface="Lucida Fax" panose="02060602050505020204" pitchFamily="18" charset="0"/>
            </a:endParaRPr>
          </a:p>
          <a:p>
            <a:endParaRPr lang="en-IN" sz="2400" dirty="0" smtClean="0">
              <a:latin typeface="Lucida Fax" panose="02060602050505020204" pitchFamily="18" charset="0"/>
            </a:endParaRPr>
          </a:p>
          <a:p>
            <a:endParaRPr lang="en-IN" sz="2400" dirty="0">
              <a:latin typeface="Lucida Fax" panose="02060602050505020204" pitchFamily="18" charset="0"/>
            </a:endParaRPr>
          </a:p>
          <a:p>
            <a:endParaRPr lang="en-IN" sz="2400" dirty="0" smtClean="0">
              <a:latin typeface="Lucida Fax" panose="02060602050505020204" pitchFamily="18" charset="0"/>
            </a:endParaRPr>
          </a:p>
          <a:p>
            <a:endParaRPr lang="en-IN" sz="2400" dirty="0">
              <a:latin typeface="Lucida Fax" panose="02060602050505020204" pitchFamily="18" charset="0"/>
            </a:endParaRPr>
          </a:p>
        </p:txBody>
      </p:sp>
      <p:sp>
        <p:nvSpPr>
          <p:cNvPr id="3" name="Title 2"/>
          <p:cNvSpPr>
            <a:spLocks noGrp="1"/>
          </p:cNvSpPr>
          <p:nvPr>
            <p:ph type="ctrTitle"/>
          </p:nvPr>
        </p:nvSpPr>
        <p:spPr>
          <a:xfrm>
            <a:off x="152400" y="152401"/>
            <a:ext cx="7556351" cy="914399"/>
          </a:xfrm>
        </p:spPr>
        <p:txBody>
          <a:bodyPr/>
          <a:lstStyle/>
          <a:p>
            <a:pPr marL="182880" indent="0">
              <a:buNone/>
            </a:pPr>
            <a:r>
              <a:rPr lang="en-IN" sz="4000" u="sng" dirty="0" smtClean="0">
                <a:latin typeface="Bodoni MT Black" panose="02070A03080606020203" pitchFamily="18" charset="0"/>
              </a:rPr>
              <a:t>MSDS</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267200"/>
            <a:ext cx="1905000" cy="2362200"/>
          </a:xfrm>
          <a:prstGeom prst="rect">
            <a:avLst/>
          </a:prstGeom>
        </p:spPr>
      </p:pic>
    </p:spTree>
    <p:extLst>
      <p:ext uri="{BB962C8B-B14F-4D97-AF65-F5344CB8AC3E}">
        <p14:creationId xmlns:p14="http://schemas.microsoft.com/office/powerpoint/2010/main" val="29451479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143000"/>
            <a:ext cx="8873544" cy="5562599"/>
          </a:xfrm>
        </p:spPr>
        <p:txBody>
          <a:bodyPr>
            <a:normAutofit/>
          </a:bodyPr>
          <a:lstStyle/>
          <a:p>
            <a:r>
              <a:rPr lang="en-IN" sz="2400" b="1" u="sng" dirty="0" smtClean="0">
                <a:latin typeface="Lucida Fax" panose="02060602050505020204" pitchFamily="18" charset="0"/>
              </a:rPr>
              <a:t>WHAT INFORMATION IS ON AN MSDS</a:t>
            </a:r>
          </a:p>
          <a:p>
            <a:pPr marL="342900" indent="-342900">
              <a:buFont typeface="Wingdings" panose="05000000000000000000" pitchFamily="2" charset="2"/>
              <a:buChar char="q"/>
            </a:pPr>
            <a:r>
              <a:rPr lang="en-IN" sz="2400" dirty="0" smtClean="0">
                <a:latin typeface="Lucida Fax" panose="02060602050505020204" pitchFamily="18" charset="0"/>
              </a:rPr>
              <a:t> CHEMICAL NAME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MANUFACTURE INFO ( NAME,ADDRESS, TELEPHONE)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LIST OF INGREDIENTS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HAZARD IDENTIFICATION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FIRST-AID MEASURE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FIRE- FIGHTING MEASURE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HANDLING AND STORAGE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CONTROLS AND PERSONAL PROTECTION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TRANSPORT INFORMATION</a:t>
            </a:r>
          </a:p>
          <a:p>
            <a:endParaRPr lang="en-IN" sz="2400" dirty="0" smtClean="0">
              <a:latin typeface="Lucida Fax" panose="02060602050505020204" pitchFamily="18" charset="0"/>
            </a:endParaRPr>
          </a:p>
          <a:p>
            <a:pPr marL="342900" indent="-342900">
              <a:buFont typeface="Wingdings" panose="05000000000000000000" pitchFamily="2" charset="2"/>
              <a:buChar char="q"/>
            </a:pPr>
            <a:endParaRPr lang="en-IN" sz="2400" dirty="0" smtClean="0">
              <a:latin typeface="Lucida Fax" panose="02060602050505020204" pitchFamily="18" charset="0"/>
            </a:endParaRPr>
          </a:p>
          <a:p>
            <a:endParaRPr lang="en-IN" sz="2400" dirty="0">
              <a:latin typeface="Lucida Fax" panose="02060602050505020204" pitchFamily="18" charset="0"/>
            </a:endParaRPr>
          </a:p>
          <a:p>
            <a:endParaRPr lang="en-IN" sz="2400" dirty="0" smtClean="0">
              <a:latin typeface="Lucida Fax" panose="02060602050505020204" pitchFamily="18" charset="0"/>
            </a:endParaRPr>
          </a:p>
          <a:p>
            <a:endParaRPr lang="en-IN" sz="2400" dirty="0">
              <a:latin typeface="Lucida Fax" panose="02060602050505020204" pitchFamily="18" charset="0"/>
            </a:endParaRPr>
          </a:p>
          <a:p>
            <a:endParaRPr lang="en-IN" sz="2400" dirty="0" smtClean="0">
              <a:latin typeface="Lucida Fax" panose="02060602050505020204" pitchFamily="18" charset="0"/>
            </a:endParaRPr>
          </a:p>
          <a:p>
            <a:endParaRPr lang="en-IN" sz="2400" dirty="0">
              <a:latin typeface="Lucida Fax" panose="02060602050505020204" pitchFamily="18" charset="0"/>
            </a:endParaRPr>
          </a:p>
          <a:p>
            <a:endParaRPr lang="en-IN" sz="2400" dirty="0" smtClean="0">
              <a:latin typeface="Lucida Fax" panose="02060602050505020204" pitchFamily="18" charset="0"/>
            </a:endParaRPr>
          </a:p>
          <a:p>
            <a:endParaRPr lang="en-IN" sz="2400" dirty="0">
              <a:latin typeface="Lucida Fax" panose="02060602050505020204" pitchFamily="18" charset="0"/>
            </a:endParaRPr>
          </a:p>
          <a:p>
            <a:endParaRPr lang="en-IN" sz="2400" dirty="0">
              <a:latin typeface="Lucida Fax" panose="02060602050505020204" pitchFamily="18" charset="0"/>
            </a:endParaRPr>
          </a:p>
        </p:txBody>
      </p:sp>
      <p:sp>
        <p:nvSpPr>
          <p:cNvPr id="3" name="Title 2"/>
          <p:cNvSpPr>
            <a:spLocks noGrp="1"/>
          </p:cNvSpPr>
          <p:nvPr>
            <p:ph type="ctrTitle"/>
          </p:nvPr>
        </p:nvSpPr>
        <p:spPr>
          <a:xfrm>
            <a:off x="34344" y="152401"/>
            <a:ext cx="8991600" cy="762000"/>
          </a:xfrm>
        </p:spPr>
        <p:txBody>
          <a:bodyPr/>
          <a:lstStyle/>
          <a:p>
            <a:pPr marL="182880" indent="0">
              <a:buNone/>
            </a:pPr>
            <a:r>
              <a:rPr lang="en-IN" sz="4000" u="sng" dirty="0" smtClean="0">
                <a:latin typeface="Bodoni MT Black" panose="02070A03080606020203" pitchFamily="18" charset="0"/>
              </a:rPr>
              <a:t>MSDS</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26396455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943600" y="6172200"/>
            <a:ext cx="5637010" cy="381000"/>
          </a:xfrm>
        </p:spPr>
        <p:txBody>
          <a:bodyPr>
            <a:normAutofit/>
          </a:bodyPr>
          <a:lstStyle/>
          <a:p>
            <a:r>
              <a:rPr lang="en-IN" sz="1600" dirty="0" smtClean="0">
                <a:latin typeface="Lucida Fax" panose="02060602050505020204" pitchFamily="18" charset="0"/>
              </a:rPr>
              <a:t>GLOBAL SAFETY STUDIES</a:t>
            </a:r>
            <a:endParaRPr lang="en-IN" sz="1600" dirty="0">
              <a:latin typeface="Lucida Fax" panose="02060602050505020204" pitchFamily="18" charset="0"/>
            </a:endParaRPr>
          </a:p>
        </p:txBody>
      </p:sp>
      <p:sp>
        <p:nvSpPr>
          <p:cNvPr id="3" name="Title 2"/>
          <p:cNvSpPr>
            <a:spLocks noGrp="1"/>
          </p:cNvSpPr>
          <p:nvPr>
            <p:ph type="ctrTitle"/>
          </p:nvPr>
        </p:nvSpPr>
        <p:spPr>
          <a:xfrm>
            <a:off x="76200" y="914400"/>
            <a:ext cx="8382000" cy="5105400"/>
          </a:xfrm>
        </p:spPr>
        <p:txBody>
          <a:bodyPr/>
          <a:lstStyle/>
          <a:p>
            <a:pPr marL="182880" indent="0">
              <a:buNone/>
            </a:pPr>
            <a:r>
              <a:rPr lang="en-IN" sz="6600" u="sng" dirty="0" smtClean="0">
                <a:latin typeface="Bodoni MT Black" panose="02070A03080606020203" pitchFamily="18" charset="0"/>
              </a:rPr>
              <a:t>RISK ASSESSMENT</a:t>
            </a:r>
            <a:endParaRPr lang="en-IN" sz="6600" u="sng" dirty="0">
              <a:latin typeface="Bodoni MT Black" panose="02070A030806060202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352800"/>
            <a:ext cx="6096000" cy="2514600"/>
          </a:xfrm>
          <a:prstGeom prst="rect">
            <a:avLst/>
          </a:prstGeom>
        </p:spPr>
      </p:pic>
    </p:spTree>
    <p:extLst>
      <p:ext uri="{BB962C8B-B14F-4D97-AF65-F5344CB8AC3E}">
        <p14:creationId xmlns:p14="http://schemas.microsoft.com/office/powerpoint/2010/main" val="101373295"/>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5000"/>
          </a:xfrm>
        </p:spPr>
        <p:txBody>
          <a:bodyPr>
            <a:normAutofit/>
          </a:bodyPr>
          <a:lstStyle/>
          <a:p>
            <a:r>
              <a:rPr lang="en-IN" sz="2400" b="1" u="sng" dirty="0" smtClean="0">
                <a:latin typeface="Lucida Fax" panose="02060602050505020204" pitchFamily="18" charset="0"/>
              </a:rPr>
              <a:t>RISK</a:t>
            </a:r>
          </a:p>
          <a:p>
            <a:r>
              <a:rPr lang="en-US" sz="2400" dirty="0">
                <a:latin typeface="Lucida Fax" pitchFamily="18" charset="0"/>
              </a:rPr>
              <a:t>IT IS THE PROBABILITY OF THE REALIZATION OF THE POTENTIAL FOR </a:t>
            </a:r>
            <a:r>
              <a:rPr lang="en-US" sz="2400" dirty="0" smtClean="0">
                <a:latin typeface="Lucida Fax" pitchFamily="18" charset="0"/>
              </a:rPr>
              <a:t>LOSS.</a:t>
            </a:r>
          </a:p>
          <a:p>
            <a:endParaRPr lang="en-US" sz="2400" dirty="0">
              <a:latin typeface="Lucida Fax" pitchFamily="18" charset="0"/>
            </a:endParaRPr>
          </a:p>
          <a:p>
            <a:r>
              <a:rPr lang="en-US" sz="2400" b="1" u="sng" dirty="0" smtClean="0">
                <a:latin typeface="Lucida Fax" pitchFamily="18" charset="0"/>
              </a:rPr>
              <a:t>RISK ASSESSMENT</a:t>
            </a:r>
            <a:endParaRPr lang="en-IN" sz="2400" b="1" u="sng" dirty="0" smtClean="0">
              <a:latin typeface="Lucida Fax" panose="02060602050505020204" pitchFamily="18" charset="0"/>
            </a:endParaRPr>
          </a:p>
          <a:p>
            <a:r>
              <a:rPr lang="en-IN" sz="2400" dirty="0" smtClean="0">
                <a:latin typeface="Lucida Fax" panose="02060602050505020204" pitchFamily="18" charset="0"/>
              </a:rPr>
              <a:t>A FORMALISED PROCESS OF IDENTIFYING HAZARDS ASSESSING THE RISK THAT THEY GENERATE AND THEN EITHER ELIMINATING OR CONTROLLING THE RISK.</a:t>
            </a:r>
            <a:endParaRPr lang="en-US" sz="2400" dirty="0">
              <a:latin typeface="Lucida Fax" pitchFamily="18" charset="0"/>
            </a:endParaRPr>
          </a:p>
        </p:txBody>
      </p:sp>
      <p:sp>
        <p:nvSpPr>
          <p:cNvPr id="3" name="Title 2"/>
          <p:cNvSpPr>
            <a:spLocks noGrp="1"/>
          </p:cNvSpPr>
          <p:nvPr>
            <p:ph type="ctrTitle"/>
          </p:nvPr>
        </p:nvSpPr>
        <p:spPr>
          <a:xfrm>
            <a:off x="0" y="71591"/>
            <a:ext cx="9067800" cy="766610"/>
          </a:xfrm>
        </p:spPr>
        <p:txBody>
          <a:bodyPr/>
          <a:lstStyle/>
          <a:p>
            <a:pPr marL="182880" indent="0">
              <a:buNone/>
            </a:pPr>
            <a:r>
              <a:rPr lang="en-IN" sz="4000" u="sng" dirty="0">
                <a:latin typeface="Bodoni MT Black" panose="02070A03080606020203" pitchFamily="18" charset="0"/>
              </a:rPr>
              <a:t>RISK ASSESSMENT</a:t>
            </a:r>
          </a:p>
        </p:txBody>
      </p:sp>
    </p:spTree>
    <p:extLst>
      <p:ext uri="{BB962C8B-B14F-4D97-AF65-F5344CB8AC3E}">
        <p14:creationId xmlns:p14="http://schemas.microsoft.com/office/powerpoint/2010/main" val="3107770308"/>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91199"/>
          </a:xfrm>
        </p:spPr>
        <p:txBody>
          <a:bodyPr>
            <a:normAutofit/>
          </a:bodyPr>
          <a:lstStyle/>
          <a:p>
            <a:r>
              <a:rPr lang="en-IN" sz="2400" b="1" u="sng" dirty="0">
                <a:latin typeface="Lucida Fax" panose="02060602050505020204" pitchFamily="18" charset="0"/>
              </a:rPr>
              <a:t>RISK </a:t>
            </a:r>
            <a:r>
              <a:rPr lang="en-IN" sz="2400" b="1" u="sng" dirty="0" smtClean="0">
                <a:latin typeface="Lucida Fax" panose="02060602050505020204" pitchFamily="18" charset="0"/>
              </a:rPr>
              <a:t>ASSESSMENT CAN BE DESCRIBED AS A FIVE- STEP PROCESS</a:t>
            </a:r>
          </a:p>
          <a:p>
            <a:endParaRPr lang="en-IN" sz="2400" dirty="0" smtClean="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IDENTIFY THE HAZARDS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IDENTIFY THE PEOPLE WHO MIGHT BE HARMED AND HOW</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EVALUATE THE RISK AND DECIDE ON PRECAUTION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RECORD THE SIGNIFICANT FINDING AND IMPLEMENT THEM</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REVIEW AND UPDATE AS NECESSSARY</a:t>
            </a:r>
            <a:endParaRPr lang="en-IN" sz="2400" dirty="0">
              <a:latin typeface="Lucida Fax" panose="02060602050505020204" pitchFamily="18" charset="0"/>
            </a:endParaRPr>
          </a:p>
        </p:txBody>
      </p:sp>
      <p:sp>
        <p:nvSpPr>
          <p:cNvPr id="3" name="Title 2"/>
          <p:cNvSpPr>
            <a:spLocks noGrp="1"/>
          </p:cNvSpPr>
          <p:nvPr>
            <p:ph type="ctrTitle"/>
          </p:nvPr>
        </p:nvSpPr>
        <p:spPr>
          <a:xfrm>
            <a:off x="0" y="0"/>
            <a:ext cx="7861151" cy="685799"/>
          </a:xfrm>
        </p:spPr>
        <p:txBody>
          <a:bodyPr/>
          <a:lstStyle/>
          <a:p>
            <a:pPr marL="182880" indent="0">
              <a:buNone/>
            </a:pPr>
            <a:r>
              <a:rPr lang="en-IN" sz="4000" u="sng" dirty="0">
                <a:latin typeface="Bodoni MT Black" panose="02070A03080606020203" pitchFamily="18" charset="0"/>
              </a:rPr>
              <a:t>RISK ASSESSMENT</a:t>
            </a:r>
          </a:p>
        </p:txBody>
      </p:sp>
    </p:spTree>
    <p:extLst>
      <p:ext uri="{BB962C8B-B14F-4D97-AF65-F5344CB8AC3E}">
        <p14:creationId xmlns:p14="http://schemas.microsoft.com/office/powerpoint/2010/main" val="97094128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5000"/>
          </a:xfrm>
        </p:spPr>
        <p:txBody>
          <a:bodyPr>
            <a:normAutofit/>
          </a:bodyPr>
          <a:lstStyle/>
          <a:p>
            <a:r>
              <a:rPr lang="en-IN" sz="2400" b="1" u="sng" dirty="0" smtClean="0">
                <a:latin typeface="Lucida Fax" panose="02060602050505020204" pitchFamily="18" charset="0"/>
              </a:rPr>
              <a:t>HAZARD IDENTIFICATION METHODS</a:t>
            </a:r>
          </a:p>
          <a:p>
            <a:pPr marL="342900" indent="-342900">
              <a:buFont typeface="Wingdings" panose="05000000000000000000" pitchFamily="2" charset="2"/>
              <a:buChar char="q"/>
            </a:pPr>
            <a:endParaRPr lang="en-IN" sz="2400" dirty="0">
              <a:latin typeface="Lucida Fax" panose="02060602050505020204" pitchFamily="18" charset="0"/>
            </a:endParaRPr>
          </a:p>
          <a:p>
            <a:pPr marL="342900" indent="-342900">
              <a:buFont typeface="Wingdings" panose="05000000000000000000" pitchFamily="2" charset="2"/>
              <a:buChar char="q"/>
            </a:pPr>
            <a:r>
              <a:rPr lang="en-IN" sz="2400" dirty="0" smtClean="0">
                <a:latin typeface="Lucida Fax" panose="02060602050505020204" pitchFamily="18" charset="0"/>
              </a:rPr>
              <a:t> INSPECTION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TASK ANALYSIS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LEGISLATION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MANUFACTURERS INFORMATION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INCIDENT DATA</a:t>
            </a:r>
          </a:p>
          <a:p>
            <a:endParaRPr lang="en-IN" sz="2400" dirty="0">
              <a:latin typeface="Lucida Fax" panose="02060602050505020204" pitchFamily="18" charset="0"/>
            </a:endParaRPr>
          </a:p>
        </p:txBody>
      </p:sp>
      <p:sp>
        <p:nvSpPr>
          <p:cNvPr id="3" name="Title 2"/>
          <p:cNvSpPr>
            <a:spLocks noGrp="1"/>
          </p:cNvSpPr>
          <p:nvPr>
            <p:ph type="ctrTitle"/>
          </p:nvPr>
        </p:nvSpPr>
        <p:spPr>
          <a:xfrm>
            <a:off x="-13000" y="152400"/>
            <a:ext cx="8610600" cy="673099"/>
          </a:xfrm>
        </p:spPr>
        <p:txBody>
          <a:bodyPr/>
          <a:lstStyle/>
          <a:p>
            <a:pPr marL="182880" indent="0">
              <a:buNone/>
            </a:pPr>
            <a:r>
              <a:rPr lang="en-IN" sz="4000" u="sng" dirty="0">
                <a:latin typeface="Bodoni MT Black" panose="02070A03080606020203" pitchFamily="18" charset="0"/>
              </a:rPr>
              <a:t>RISK ASSESSMENT</a:t>
            </a:r>
          </a:p>
        </p:txBody>
      </p:sp>
    </p:spTree>
    <p:extLst>
      <p:ext uri="{BB962C8B-B14F-4D97-AF65-F5344CB8AC3E}">
        <p14:creationId xmlns:p14="http://schemas.microsoft.com/office/powerpoint/2010/main" val="3692613446"/>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normAutofit/>
          </a:bodyPr>
          <a:lstStyle/>
          <a:p>
            <a:r>
              <a:rPr lang="en-IN" sz="2400" b="1" u="sng" dirty="0" smtClean="0">
                <a:latin typeface="Lucida Fax" panose="02060602050505020204" pitchFamily="18" charset="0"/>
              </a:rPr>
              <a:t>IDENTIFYING THE PEOPLE AT RISK</a:t>
            </a:r>
          </a:p>
          <a:p>
            <a:endParaRPr lang="en-IN" sz="2400" b="1" u="sng" dirty="0" smtClean="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WORKER/ OPERATOR</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MAINTENANCE STAFF</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CLEANERS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CONTRACTORS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VISITORS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MEMBERS OF THE PUBLIC</a:t>
            </a:r>
            <a:endParaRPr lang="en-IN" sz="2400" dirty="0">
              <a:latin typeface="Lucida Fax" panose="02060602050505020204" pitchFamily="18" charset="0"/>
            </a:endParaRPr>
          </a:p>
        </p:txBody>
      </p:sp>
      <p:sp>
        <p:nvSpPr>
          <p:cNvPr id="3" name="Title 2"/>
          <p:cNvSpPr>
            <a:spLocks noGrp="1"/>
          </p:cNvSpPr>
          <p:nvPr>
            <p:ph type="ctrTitle"/>
          </p:nvPr>
        </p:nvSpPr>
        <p:spPr>
          <a:xfrm>
            <a:off x="76200" y="76200"/>
            <a:ext cx="7620000" cy="761999"/>
          </a:xfrm>
        </p:spPr>
        <p:txBody>
          <a:bodyPr/>
          <a:lstStyle/>
          <a:p>
            <a:pPr marL="182880" indent="0">
              <a:buNone/>
            </a:pPr>
            <a:r>
              <a:rPr lang="en-IN" sz="4000" u="sng" dirty="0">
                <a:latin typeface="Bodoni MT Black" panose="02070A03080606020203" pitchFamily="18" charset="0"/>
              </a:rPr>
              <a:t>RISK ASSESSMENT</a:t>
            </a:r>
          </a:p>
        </p:txBody>
      </p:sp>
    </p:spTree>
    <p:extLst>
      <p:ext uri="{BB962C8B-B14F-4D97-AF65-F5344CB8AC3E}">
        <p14:creationId xmlns:p14="http://schemas.microsoft.com/office/powerpoint/2010/main" val="181009251"/>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20560" y="1126902"/>
            <a:ext cx="8998039" cy="5714999"/>
          </a:xfrm>
        </p:spPr>
        <p:txBody>
          <a:bodyPr>
            <a:normAutofit/>
          </a:bodyPr>
          <a:lstStyle/>
          <a:p>
            <a:r>
              <a:rPr lang="en-IN" sz="2400" b="1" u="sng" dirty="0" smtClean="0">
                <a:latin typeface="Lucida Fax" panose="02060602050505020204" pitchFamily="18" charset="0"/>
              </a:rPr>
              <a:t>EVALUATE THE RISK AND DECIDE ON PRECAUTION</a:t>
            </a:r>
          </a:p>
          <a:p>
            <a:r>
              <a:rPr lang="en-IN" sz="2400" dirty="0" smtClean="0">
                <a:latin typeface="Lucida Fax" panose="02060602050505020204" pitchFamily="18" charset="0"/>
              </a:rPr>
              <a:t>RISK= LIKELIHOOD     SEVERITY</a:t>
            </a:r>
          </a:p>
          <a:p>
            <a:r>
              <a:rPr lang="en-IN" sz="2400" dirty="0" smtClean="0">
                <a:latin typeface="Lucida Fax" panose="02060602050505020204" pitchFamily="18" charset="0"/>
              </a:rPr>
              <a:t>BY SIMPLY ASSIGNING A SCORE TO EACH WORD IT IS POSSIBLE TO CALCULATE A RISK  RATING FOR A PARTICULAR HAZARD.</a:t>
            </a:r>
          </a:p>
          <a:p>
            <a:r>
              <a:rPr lang="en-IN" sz="2400" dirty="0" err="1" smtClean="0">
                <a:latin typeface="Lucida Fax" panose="02060602050505020204" pitchFamily="18" charset="0"/>
              </a:rPr>
              <a:t>Eg</a:t>
            </a:r>
            <a:r>
              <a:rPr lang="en-IN" sz="2400" dirty="0" smtClean="0">
                <a:latin typeface="Lucida Fax" panose="02060602050505020204" pitchFamily="18" charset="0"/>
              </a:rPr>
              <a:t>…</a:t>
            </a:r>
          </a:p>
          <a:p>
            <a:endParaRPr lang="en-IN" sz="2400" dirty="0">
              <a:latin typeface="Lucida Fax" panose="02060602050505020204" pitchFamily="18" charset="0"/>
            </a:endParaRPr>
          </a:p>
        </p:txBody>
      </p:sp>
      <p:sp>
        <p:nvSpPr>
          <p:cNvPr id="3" name="Title 2"/>
          <p:cNvSpPr>
            <a:spLocks noGrp="1"/>
          </p:cNvSpPr>
          <p:nvPr>
            <p:ph type="ctrTitle"/>
          </p:nvPr>
        </p:nvSpPr>
        <p:spPr>
          <a:xfrm>
            <a:off x="127000" y="152400"/>
            <a:ext cx="8991600" cy="762000"/>
          </a:xfrm>
        </p:spPr>
        <p:txBody>
          <a:bodyPr/>
          <a:lstStyle/>
          <a:p>
            <a:pPr marL="182880" indent="0">
              <a:buNone/>
            </a:pPr>
            <a:r>
              <a:rPr lang="en-IN" sz="4000" u="sng" dirty="0">
                <a:latin typeface="Bodoni MT Black" panose="02070A03080606020203" pitchFamily="18" charset="0"/>
              </a:rPr>
              <a:t>RISK ASSESSMENT</a:t>
            </a:r>
          </a:p>
        </p:txBody>
      </p:sp>
      <p:sp>
        <p:nvSpPr>
          <p:cNvPr id="4" name="Multiply 3"/>
          <p:cNvSpPr/>
          <p:nvPr/>
        </p:nvSpPr>
        <p:spPr>
          <a:xfrm>
            <a:off x="3124200" y="1676400"/>
            <a:ext cx="381000" cy="304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447361092"/>
              </p:ext>
            </p:extLst>
          </p:nvPr>
        </p:nvGraphicFramePr>
        <p:xfrm>
          <a:off x="609601" y="3733800"/>
          <a:ext cx="8375560" cy="2933700"/>
        </p:xfrm>
        <a:graphic>
          <a:graphicData uri="http://schemas.openxmlformats.org/drawingml/2006/table">
            <a:tbl>
              <a:tblPr firstRow="1" bandRow="1">
                <a:tableStyleId>{5C22544A-7EE6-4342-B048-85BDC9FD1C3A}</a:tableStyleId>
              </a:tblPr>
              <a:tblGrid>
                <a:gridCol w="4151238"/>
                <a:gridCol w="4224322"/>
              </a:tblGrid>
              <a:tr h="495300">
                <a:tc>
                  <a:txBody>
                    <a:bodyPr/>
                    <a:lstStyle/>
                    <a:p>
                      <a:r>
                        <a:rPr lang="en-IN" sz="2400" dirty="0" smtClean="0">
                          <a:solidFill>
                            <a:schemeClr val="tx1"/>
                          </a:solidFill>
                          <a:latin typeface="Lucida Fax" panose="02060602050505020204" pitchFamily="18" charset="0"/>
                        </a:rPr>
                        <a:t>LIKELIHOOD</a:t>
                      </a:r>
                      <a:endParaRPr lang="en-IN" sz="2400" dirty="0">
                        <a:solidFill>
                          <a:schemeClr val="tx1"/>
                        </a:solidFill>
                        <a:latin typeface="Lucida Fax" panose="02060602050505020204" pitchFamily="18" charset="0"/>
                      </a:endParaRPr>
                    </a:p>
                  </a:txBody>
                  <a:tcPr/>
                </a:tc>
                <a:tc>
                  <a:txBody>
                    <a:bodyPr/>
                    <a:lstStyle/>
                    <a:p>
                      <a:r>
                        <a:rPr lang="en-IN" sz="2400" dirty="0" smtClean="0">
                          <a:solidFill>
                            <a:schemeClr val="tx1"/>
                          </a:solidFill>
                          <a:latin typeface="Lucida Fax" panose="02060602050505020204" pitchFamily="18" charset="0"/>
                        </a:rPr>
                        <a:t>SEVERITY</a:t>
                      </a:r>
                      <a:endParaRPr lang="en-IN" sz="2400" dirty="0">
                        <a:solidFill>
                          <a:schemeClr val="tx1"/>
                        </a:solidFill>
                        <a:latin typeface="Lucida Fax" panose="02060602050505020204" pitchFamily="18" charset="0"/>
                      </a:endParaRPr>
                    </a:p>
                  </a:txBody>
                  <a:tcPr/>
                </a:tc>
              </a:tr>
              <a:tr h="495300">
                <a:tc>
                  <a:txBody>
                    <a:bodyPr/>
                    <a:lstStyle/>
                    <a:p>
                      <a:r>
                        <a:rPr lang="en-IN" sz="2400" dirty="0" smtClean="0">
                          <a:latin typeface="Lucida Fax" panose="02060602050505020204" pitchFamily="18" charset="0"/>
                        </a:rPr>
                        <a:t>1=EXTREMELY</a:t>
                      </a:r>
                      <a:r>
                        <a:rPr lang="en-IN" sz="2400" baseline="0" dirty="0" smtClean="0">
                          <a:latin typeface="Lucida Fax" panose="02060602050505020204" pitchFamily="18" charset="0"/>
                        </a:rPr>
                        <a:t> UNLIKELY</a:t>
                      </a:r>
                      <a:endParaRPr lang="en-IN" sz="2400" dirty="0">
                        <a:latin typeface="Lucida Fax" panose="02060602050505020204" pitchFamily="18" charset="0"/>
                      </a:endParaRPr>
                    </a:p>
                  </a:txBody>
                  <a:tcPr/>
                </a:tc>
                <a:tc>
                  <a:txBody>
                    <a:bodyPr/>
                    <a:lstStyle/>
                    <a:p>
                      <a:r>
                        <a:rPr lang="en-IN" sz="2400" dirty="0" smtClean="0">
                          <a:latin typeface="Lucida Fax" panose="02060602050505020204" pitchFamily="18" charset="0"/>
                        </a:rPr>
                        <a:t>1=VERY</a:t>
                      </a:r>
                      <a:r>
                        <a:rPr lang="en-IN" sz="2400" baseline="0" dirty="0" smtClean="0">
                          <a:latin typeface="Lucida Fax" panose="02060602050505020204" pitchFamily="18" charset="0"/>
                        </a:rPr>
                        <a:t> MINOR INJURY</a:t>
                      </a:r>
                      <a:endParaRPr lang="en-IN" sz="2400" dirty="0">
                        <a:latin typeface="Lucida Fax" panose="02060602050505020204" pitchFamily="18" charset="0"/>
                      </a:endParaRPr>
                    </a:p>
                  </a:txBody>
                  <a:tcPr/>
                </a:tc>
              </a:tr>
              <a:tr h="457200">
                <a:tc>
                  <a:txBody>
                    <a:bodyPr/>
                    <a:lstStyle/>
                    <a:p>
                      <a:r>
                        <a:rPr lang="en-IN" sz="2400" dirty="0" smtClean="0">
                          <a:latin typeface="Lucida Fax" panose="02060602050505020204" pitchFamily="18" charset="0"/>
                        </a:rPr>
                        <a:t>2=UNLIKELY</a:t>
                      </a:r>
                      <a:endParaRPr lang="en-IN" sz="2400" dirty="0">
                        <a:latin typeface="Lucida Fax" panose="02060602050505020204" pitchFamily="18" charset="0"/>
                      </a:endParaRPr>
                    </a:p>
                  </a:txBody>
                  <a:tcPr/>
                </a:tc>
                <a:tc>
                  <a:txBody>
                    <a:bodyPr/>
                    <a:lstStyle/>
                    <a:p>
                      <a:r>
                        <a:rPr lang="en-IN" sz="2400" dirty="0" smtClean="0">
                          <a:latin typeface="Lucida Fax" panose="02060602050505020204" pitchFamily="18" charset="0"/>
                        </a:rPr>
                        <a:t>2=FIRST AID INJURY</a:t>
                      </a:r>
                      <a:endParaRPr lang="en-IN" sz="2400" dirty="0">
                        <a:latin typeface="Lucida Fax" panose="02060602050505020204" pitchFamily="18" charset="0"/>
                      </a:endParaRPr>
                    </a:p>
                  </a:txBody>
                  <a:tcPr/>
                </a:tc>
              </a:tr>
              <a:tr h="495300">
                <a:tc>
                  <a:txBody>
                    <a:bodyPr/>
                    <a:lstStyle/>
                    <a:p>
                      <a:r>
                        <a:rPr lang="en-IN" sz="2400" dirty="0" smtClean="0">
                          <a:latin typeface="Lucida Fax" panose="02060602050505020204" pitchFamily="18" charset="0"/>
                        </a:rPr>
                        <a:t>3=POSSIBLE</a:t>
                      </a:r>
                      <a:endParaRPr lang="en-IN" sz="2400" dirty="0">
                        <a:latin typeface="Lucida Fax" panose="02060602050505020204" pitchFamily="18" charset="0"/>
                      </a:endParaRPr>
                    </a:p>
                  </a:txBody>
                  <a:tcPr/>
                </a:tc>
                <a:tc>
                  <a:txBody>
                    <a:bodyPr/>
                    <a:lstStyle/>
                    <a:p>
                      <a:r>
                        <a:rPr lang="en-IN" sz="2400" dirty="0" smtClean="0">
                          <a:latin typeface="Lucida Fax" panose="02060602050505020204" pitchFamily="18" charset="0"/>
                        </a:rPr>
                        <a:t>3=LOST TIME INJURY</a:t>
                      </a:r>
                      <a:endParaRPr lang="en-IN" sz="2400" dirty="0">
                        <a:latin typeface="Lucida Fax" panose="02060602050505020204" pitchFamily="18" charset="0"/>
                      </a:endParaRPr>
                    </a:p>
                  </a:txBody>
                  <a:tcPr/>
                </a:tc>
              </a:tr>
              <a:tr h="495300">
                <a:tc>
                  <a:txBody>
                    <a:bodyPr/>
                    <a:lstStyle/>
                    <a:p>
                      <a:r>
                        <a:rPr lang="en-IN" sz="2400" dirty="0" smtClean="0">
                          <a:latin typeface="Lucida Fax" panose="02060602050505020204" pitchFamily="18" charset="0"/>
                        </a:rPr>
                        <a:t>4=LIKELY</a:t>
                      </a:r>
                      <a:endParaRPr lang="en-IN" sz="2400" dirty="0">
                        <a:latin typeface="Lucida Fax" panose="02060602050505020204" pitchFamily="18" charset="0"/>
                      </a:endParaRPr>
                    </a:p>
                  </a:txBody>
                  <a:tcPr/>
                </a:tc>
                <a:tc>
                  <a:txBody>
                    <a:bodyPr/>
                    <a:lstStyle/>
                    <a:p>
                      <a:r>
                        <a:rPr lang="en-IN" sz="2400" dirty="0" smtClean="0">
                          <a:latin typeface="Lucida Fax" panose="02060602050505020204" pitchFamily="18" charset="0"/>
                        </a:rPr>
                        <a:t>4=HOSPITAL TREATMENT</a:t>
                      </a:r>
                      <a:endParaRPr lang="en-IN" sz="2400" dirty="0">
                        <a:latin typeface="Lucida Fax" panose="02060602050505020204" pitchFamily="18" charset="0"/>
                      </a:endParaRPr>
                    </a:p>
                  </a:txBody>
                  <a:tcPr/>
                </a:tc>
              </a:tr>
              <a:tr h="495300">
                <a:tc>
                  <a:txBody>
                    <a:bodyPr/>
                    <a:lstStyle/>
                    <a:p>
                      <a:r>
                        <a:rPr lang="en-IN" sz="2400" dirty="0" smtClean="0">
                          <a:latin typeface="Lucida Fax" panose="02060602050505020204" pitchFamily="18" charset="0"/>
                        </a:rPr>
                        <a:t>5=VERY PROBABLE</a:t>
                      </a:r>
                      <a:endParaRPr lang="en-IN" sz="2400" dirty="0">
                        <a:latin typeface="Lucida Fax" panose="02060602050505020204" pitchFamily="18" charset="0"/>
                      </a:endParaRPr>
                    </a:p>
                  </a:txBody>
                  <a:tcPr/>
                </a:tc>
                <a:tc>
                  <a:txBody>
                    <a:bodyPr/>
                    <a:lstStyle/>
                    <a:p>
                      <a:r>
                        <a:rPr lang="en-IN" sz="2400" dirty="0" smtClean="0">
                          <a:latin typeface="Lucida Fax" panose="02060602050505020204" pitchFamily="18" charset="0"/>
                        </a:rPr>
                        <a:t>5=DISABLING INJURY</a:t>
                      </a:r>
                      <a:endParaRPr lang="en-IN" sz="2400" dirty="0">
                        <a:latin typeface="Lucida Fax" panose="02060602050505020204" pitchFamily="18" charset="0"/>
                      </a:endParaRPr>
                    </a:p>
                  </a:txBody>
                  <a:tcPr/>
                </a:tc>
              </a:tr>
            </a:tbl>
          </a:graphicData>
        </a:graphic>
      </p:graphicFrame>
    </p:spTree>
    <p:extLst>
      <p:ext uri="{BB962C8B-B14F-4D97-AF65-F5344CB8AC3E}">
        <p14:creationId xmlns:p14="http://schemas.microsoft.com/office/powerpoint/2010/main" val="30974424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2438400"/>
            <a:ext cx="1981200" cy="882119"/>
          </a:xfrm>
        </p:spPr>
        <p:txBody>
          <a:bodyPr>
            <a:normAutofit/>
          </a:bodyPr>
          <a:lstStyle/>
          <a:p>
            <a:r>
              <a:rPr lang="en-US" sz="3600" b="1" u="sng" dirty="0" smtClean="0">
                <a:latin typeface="Lucida Fax" pitchFamily="18" charset="0"/>
              </a:rPr>
              <a:t>FOAM</a:t>
            </a:r>
            <a:endParaRPr lang="en-US" sz="3600" b="1" u="sng" dirty="0">
              <a:latin typeface="Lucida Fax" pitchFamily="18" charset="0"/>
            </a:endParaRPr>
          </a:p>
        </p:txBody>
      </p:sp>
      <p:sp>
        <p:nvSpPr>
          <p:cNvPr id="3" name="Title 2"/>
          <p:cNvSpPr>
            <a:spLocks noGrp="1"/>
          </p:cNvSpPr>
          <p:nvPr>
            <p:ph type="ctrTitle"/>
          </p:nvPr>
        </p:nvSpPr>
        <p:spPr>
          <a:xfrm>
            <a:off x="-152400" y="304800"/>
            <a:ext cx="13182600" cy="685800"/>
          </a:xfrm>
        </p:spPr>
        <p:txBody>
          <a:bodyPr/>
          <a:lstStyle/>
          <a:p>
            <a:pPr marL="182880" indent="0">
              <a:buNone/>
            </a:pPr>
            <a:r>
              <a:rPr lang="en-US" sz="4000" u="sng" dirty="0" smtClean="0">
                <a:latin typeface="Bodoni MT Black" pitchFamily="18" charset="0"/>
              </a:rPr>
              <a:t>TYPES OF FIRE EXTINGUISHER</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352800"/>
            <a:ext cx="3121152" cy="28407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947862"/>
            <a:ext cx="3009900" cy="2962275"/>
          </a:xfrm>
          <a:prstGeom prst="rect">
            <a:avLst/>
          </a:prstGeom>
        </p:spPr>
      </p:pic>
    </p:spTree>
    <p:extLst>
      <p:ext uri="{BB962C8B-B14F-4D97-AF65-F5344CB8AC3E}">
        <p14:creationId xmlns:p14="http://schemas.microsoft.com/office/powerpoint/2010/main" val="205682767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143000"/>
            <a:ext cx="8763000" cy="5562599"/>
          </a:xfrm>
        </p:spPr>
        <p:txBody>
          <a:bodyPr/>
          <a:lstStyle/>
          <a:p>
            <a:endParaRPr lang="en-IN" dirty="0"/>
          </a:p>
        </p:txBody>
      </p:sp>
      <p:sp>
        <p:nvSpPr>
          <p:cNvPr id="3" name="Title 2"/>
          <p:cNvSpPr>
            <a:spLocks noGrp="1"/>
          </p:cNvSpPr>
          <p:nvPr>
            <p:ph type="ctrTitle"/>
          </p:nvPr>
        </p:nvSpPr>
        <p:spPr>
          <a:xfrm>
            <a:off x="13952" y="67119"/>
            <a:ext cx="7175351" cy="923482"/>
          </a:xfrm>
        </p:spPr>
        <p:txBody>
          <a:bodyPr/>
          <a:lstStyle/>
          <a:p>
            <a:pPr marL="182880" indent="0">
              <a:buNone/>
            </a:pPr>
            <a:r>
              <a:rPr lang="en-IN" sz="4000" u="sng" dirty="0">
                <a:latin typeface="Bodoni MT Black" panose="02070A03080606020203" pitchFamily="18" charset="0"/>
              </a:rPr>
              <a:t>RISK ASSESSMENT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799" y="1600200"/>
            <a:ext cx="6477000" cy="4648200"/>
          </a:xfrm>
          <a:prstGeom prst="rect">
            <a:avLst/>
          </a:prstGeom>
        </p:spPr>
      </p:pic>
    </p:spTree>
    <p:extLst>
      <p:ext uri="{BB962C8B-B14F-4D97-AF65-F5344CB8AC3E}">
        <p14:creationId xmlns:p14="http://schemas.microsoft.com/office/powerpoint/2010/main" val="392931755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698678"/>
            <a:ext cx="8839200" cy="6123905"/>
          </a:xfrm>
        </p:spPr>
        <p:txBody>
          <a:bodyPr>
            <a:normAutofit/>
          </a:bodyPr>
          <a:lstStyle/>
          <a:p>
            <a:r>
              <a:rPr lang="en-IN" sz="2400" dirty="0" smtClean="0">
                <a:latin typeface="Lucida Fax" panose="02060602050505020204" pitchFamily="18" charset="0"/>
              </a:rPr>
              <a:t>A CONSTRUCTION COMPANY USE THE FOLLOWING TIME SCALES IN RELATION TO THE RISK RATING SYSTEM.</a:t>
            </a:r>
            <a:endParaRPr lang="en-IN" sz="2400" dirty="0">
              <a:latin typeface="Lucida Fax" panose="02060602050505020204" pitchFamily="18" charset="0"/>
            </a:endParaRPr>
          </a:p>
        </p:txBody>
      </p:sp>
      <p:sp>
        <p:nvSpPr>
          <p:cNvPr id="3" name="Title 2"/>
          <p:cNvSpPr>
            <a:spLocks noGrp="1"/>
          </p:cNvSpPr>
          <p:nvPr>
            <p:ph type="ctrTitle"/>
          </p:nvPr>
        </p:nvSpPr>
        <p:spPr>
          <a:xfrm>
            <a:off x="0" y="35417"/>
            <a:ext cx="8089751" cy="569890"/>
          </a:xfrm>
        </p:spPr>
        <p:txBody>
          <a:bodyPr/>
          <a:lstStyle/>
          <a:p>
            <a:pPr marL="182880" indent="0">
              <a:buNone/>
            </a:pPr>
            <a:r>
              <a:rPr lang="en-IN" sz="4000" u="sng" dirty="0">
                <a:latin typeface="Bodoni MT Black" panose="02070A03080606020203" pitchFamily="18" charset="0"/>
              </a:rPr>
              <a:t>RISK ASSESSMENT</a:t>
            </a:r>
            <a:endParaRPr lang="en-IN" sz="4000" dirty="0">
              <a:latin typeface="Bodoni MT Black" panose="02070A03080606020203"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49765649"/>
              </p:ext>
            </p:extLst>
          </p:nvPr>
        </p:nvGraphicFramePr>
        <p:xfrm>
          <a:off x="76200" y="1447800"/>
          <a:ext cx="8991600" cy="5204192"/>
        </p:xfrm>
        <a:graphic>
          <a:graphicData uri="http://schemas.openxmlformats.org/drawingml/2006/table">
            <a:tbl>
              <a:tblPr firstRow="1" bandRow="1">
                <a:tableStyleId>{5C22544A-7EE6-4342-B048-85BDC9FD1C3A}</a:tableStyleId>
              </a:tblPr>
              <a:tblGrid>
                <a:gridCol w="2664178"/>
                <a:gridCol w="6327422"/>
              </a:tblGrid>
              <a:tr h="465091">
                <a:tc>
                  <a:txBody>
                    <a:bodyPr/>
                    <a:lstStyle/>
                    <a:p>
                      <a:r>
                        <a:rPr lang="en-IN" sz="2400" dirty="0" smtClean="0">
                          <a:solidFill>
                            <a:schemeClr val="tx1"/>
                          </a:solidFill>
                          <a:latin typeface="Lucida Fax" panose="02060602050505020204" pitchFamily="18" charset="0"/>
                        </a:rPr>
                        <a:t>RISK RATING</a:t>
                      </a:r>
                      <a:endParaRPr lang="en-IN" sz="2400" dirty="0">
                        <a:solidFill>
                          <a:schemeClr val="tx1"/>
                        </a:solidFill>
                        <a:latin typeface="Lucida Fax" panose="02060602050505020204" pitchFamily="18" charset="0"/>
                      </a:endParaRPr>
                    </a:p>
                  </a:txBody>
                  <a:tcPr/>
                </a:tc>
                <a:tc>
                  <a:txBody>
                    <a:bodyPr/>
                    <a:lstStyle/>
                    <a:p>
                      <a:r>
                        <a:rPr lang="en-IN" sz="2400" dirty="0" smtClean="0">
                          <a:solidFill>
                            <a:schemeClr val="tx1"/>
                          </a:solidFill>
                          <a:latin typeface="Lucida Fax" panose="02060602050505020204" pitchFamily="18" charset="0"/>
                        </a:rPr>
                        <a:t>ACTION AND TIME SCALE</a:t>
                      </a:r>
                      <a:endParaRPr lang="en-IN" sz="2400" dirty="0">
                        <a:solidFill>
                          <a:schemeClr val="tx1"/>
                        </a:solidFill>
                        <a:latin typeface="Lucida Fax" panose="02060602050505020204" pitchFamily="18" charset="0"/>
                      </a:endParaRPr>
                    </a:p>
                  </a:txBody>
                  <a:tcPr/>
                </a:tc>
              </a:tr>
              <a:tr h="1293191">
                <a:tc>
                  <a:txBody>
                    <a:bodyPr/>
                    <a:lstStyle/>
                    <a:p>
                      <a:r>
                        <a:rPr lang="en-IN" sz="2000" dirty="0" smtClean="0">
                          <a:solidFill>
                            <a:schemeClr val="tx1"/>
                          </a:solidFill>
                          <a:latin typeface="Lucida Fax" panose="02060602050505020204" pitchFamily="18" charset="0"/>
                        </a:rPr>
                        <a:t>15</a:t>
                      </a:r>
                      <a:r>
                        <a:rPr lang="en-IN" sz="2000" baseline="0" dirty="0" smtClean="0">
                          <a:solidFill>
                            <a:schemeClr val="tx1"/>
                          </a:solidFill>
                          <a:latin typeface="Lucida Fax" panose="02060602050505020204" pitchFamily="18" charset="0"/>
                        </a:rPr>
                        <a:t> AND ABOVE</a:t>
                      </a:r>
                      <a:endParaRPr lang="en-IN" sz="2000" dirty="0">
                        <a:solidFill>
                          <a:schemeClr val="tx1"/>
                        </a:solidFill>
                        <a:latin typeface="Lucida Fax" panose="02060602050505020204" pitchFamily="18" charset="0"/>
                      </a:endParaRPr>
                    </a:p>
                  </a:txBody>
                  <a:tcPr/>
                </a:tc>
                <a:tc>
                  <a:txBody>
                    <a:bodyPr/>
                    <a:lstStyle/>
                    <a:p>
                      <a:r>
                        <a:rPr lang="en-IN" sz="2000" b="1" dirty="0" smtClean="0">
                          <a:latin typeface="Lucida Fax" panose="02060602050505020204" pitchFamily="18" charset="0"/>
                        </a:rPr>
                        <a:t>UNACCEPTABLE</a:t>
                      </a:r>
                    </a:p>
                    <a:p>
                      <a:r>
                        <a:rPr lang="en-IN" sz="2000" dirty="0" smtClean="0">
                          <a:latin typeface="Lucida Fax" panose="02060602050505020204" pitchFamily="18" charset="0"/>
                        </a:rPr>
                        <a:t>WORK MAY NOTSTART,ADDITIONAL CONTROL MUST BE INTRODUCED TO REDUCE BELOW 9.</a:t>
                      </a:r>
                      <a:endParaRPr lang="en-IN" sz="2000" dirty="0">
                        <a:latin typeface="Lucida Fax" panose="02060602050505020204" pitchFamily="18" charset="0"/>
                      </a:endParaRPr>
                    </a:p>
                  </a:txBody>
                  <a:tcPr/>
                </a:tc>
              </a:tr>
              <a:tr h="1288048">
                <a:tc>
                  <a:txBody>
                    <a:bodyPr/>
                    <a:lstStyle/>
                    <a:p>
                      <a:r>
                        <a:rPr lang="en-IN" sz="2000" dirty="0" smtClean="0">
                          <a:latin typeface="Lucida Fax" panose="02060602050505020204" pitchFamily="18" charset="0"/>
                        </a:rPr>
                        <a:t>9 TO 14</a:t>
                      </a:r>
                      <a:endParaRPr lang="en-IN" sz="2000" dirty="0">
                        <a:latin typeface="Lucida Fax" panose="02060602050505020204" pitchFamily="18" charset="0"/>
                      </a:endParaRPr>
                    </a:p>
                  </a:txBody>
                  <a:tcPr/>
                </a:tc>
                <a:tc>
                  <a:txBody>
                    <a:bodyPr/>
                    <a:lstStyle/>
                    <a:p>
                      <a:r>
                        <a:rPr lang="en-IN" sz="2000" b="1" dirty="0" smtClean="0">
                          <a:solidFill>
                            <a:schemeClr val="tx1"/>
                          </a:solidFill>
                          <a:latin typeface="Lucida Fax" panose="02060602050505020204" pitchFamily="18" charset="0"/>
                        </a:rPr>
                        <a:t>TOLERABLE</a:t>
                      </a:r>
                    </a:p>
                    <a:p>
                      <a:r>
                        <a:rPr lang="en-IN" sz="2000" dirty="0" smtClean="0">
                          <a:solidFill>
                            <a:schemeClr val="tx1"/>
                          </a:solidFill>
                          <a:latin typeface="Lucida Fax" panose="02060602050505020204" pitchFamily="18" charset="0"/>
                        </a:rPr>
                        <a:t>ADDITIONAL CONTROL MUST BE INTRODUCED AS SOON AS POSSIBLE AND NO LATER THAN 24 HOURS AFTER ASSESSMENT.</a:t>
                      </a:r>
                      <a:endParaRPr lang="en-IN" sz="2000" dirty="0">
                        <a:solidFill>
                          <a:schemeClr val="tx1"/>
                        </a:solidFill>
                        <a:latin typeface="Lucida Fax" panose="02060602050505020204" pitchFamily="18" charset="0"/>
                      </a:endParaRPr>
                    </a:p>
                  </a:txBody>
                  <a:tcPr/>
                </a:tc>
              </a:tr>
              <a:tr h="1067635">
                <a:tc>
                  <a:txBody>
                    <a:bodyPr/>
                    <a:lstStyle/>
                    <a:p>
                      <a:r>
                        <a:rPr lang="en-IN" sz="2000" dirty="0" smtClean="0">
                          <a:latin typeface="Lucida Fax" panose="02060602050505020204" pitchFamily="18" charset="0"/>
                        </a:rPr>
                        <a:t>5 TO 8</a:t>
                      </a:r>
                      <a:endParaRPr lang="en-IN" sz="2000" dirty="0">
                        <a:latin typeface="Lucida Fax" panose="02060602050505020204" pitchFamily="18" charset="0"/>
                      </a:endParaRPr>
                    </a:p>
                  </a:txBody>
                  <a:tcPr/>
                </a:tc>
                <a:tc>
                  <a:txBody>
                    <a:bodyPr/>
                    <a:lstStyle/>
                    <a:p>
                      <a:r>
                        <a:rPr lang="en-IN" sz="2000" b="1" dirty="0" smtClean="0">
                          <a:latin typeface="Lucida Fax" panose="02060602050505020204" pitchFamily="18" charset="0"/>
                        </a:rPr>
                        <a:t>TOLERABLE</a:t>
                      </a:r>
                    </a:p>
                    <a:p>
                      <a:r>
                        <a:rPr lang="en-IN" sz="2000" b="0" dirty="0" smtClean="0">
                          <a:latin typeface="Lucida Fax" panose="02060602050505020204" pitchFamily="18" charset="0"/>
                        </a:rPr>
                        <a:t>MUST BE REDUCE TO BELOW 5 WITHIN</a:t>
                      </a:r>
                      <a:r>
                        <a:rPr lang="en-IN" sz="2000" b="0" baseline="0" dirty="0" smtClean="0">
                          <a:latin typeface="Lucida Fax" panose="02060602050505020204" pitchFamily="18" charset="0"/>
                        </a:rPr>
                        <a:t> ONE WEEK</a:t>
                      </a:r>
                      <a:endParaRPr lang="en-IN" sz="2000" b="0" dirty="0">
                        <a:latin typeface="Lucida Fax" panose="02060602050505020204" pitchFamily="18" charset="0"/>
                      </a:endParaRPr>
                    </a:p>
                  </a:txBody>
                  <a:tcPr/>
                </a:tc>
              </a:tr>
              <a:tr h="1067635">
                <a:tc>
                  <a:txBody>
                    <a:bodyPr/>
                    <a:lstStyle/>
                    <a:p>
                      <a:r>
                        <a:rPr lang="en-IN" sz="2000" dirty="0" smtClean="0">
                          <a:latin typeface="Lucida Fax" panose="02060602050505020204" pitchFamily="18" charset="0"/>
                        </a:rPr>
                        <a:t>4 OR BELOW</a:t>
                      </a:r>
                      <a:endParaRPr lang="en-IN" sz="2000" dirty="0">
                        <a:latin typeface="Lucida Fax" panose="02060602050505020204" pitchFamily="18" charset="0"/>
                      </a:endParaRPr>
                    </a:p>
                  </a:txBody>
                  <a:tcPr/>
                </a:tc>
                <a:tc>
                  <a:txBody>
                    <a:bodyPr/>
                    <a:lstStyle/>
                    <a:p>
                      <a:r>
                        <a:rPr lang="en-IN" sz="2000" b="1" dirty="0" smtClean="0">
                          <a:latin typeface="Lucida Fax" panose="02060602050505020204" pitchFamily="18" charset="0"/>
                        </a:rPr>
                        <a:t>ACCEPTABLE</a:t>
                      </a:r>
                    </a:p>
                    <a:p>
                      <a:r>
                        <a:rPr lang="en-IN" sz="2000" b="0" dirty="0" smtClean="0">
                          <a:latin typeface="Lucida Fax" panose="02060602050505020204" pitchFamily="18" charset="0"/>
                        </a:rPr>
                        <a:t>IF SIMPLE</a:t>
                      </a:r>
                      <a:r>
                        <a:rPr lang="en-IN" sz="2000" b="0" baseline="0" dirty="0" smtClean="0">
                          <a:latin typeface="Lucida Fax" panose="02060602050505020204" pitchFamily="18" charset="0"/>
                        </a:rPr>
                        <a:t> ACTION CAN REDUCE FURTHER THEN MUST BE DONE WITHIN ONE WEEK.</a:t>
                      </a:r>
                      <a:endParaRPr lang="en-IN" sz="2000" b="0" dirty="0">
                        <a:latin typeface="Lucida Fax" panose="02060602050505020204" pitchFamily="18" charset="0"/>
                      </a:endParaRPr>
                    </a:p>
                  </a:txBody>
                  <a:tcPr/>
                </a:tc>
              </a:tr>
            </a:tbl>
          </a:graphicData>
        </a:graphic>
      </p:graphicFrame>
    </p:spTree>
    <p:extLst>
      <p:ext uri="{BB962C8B-B14F-4D97-AF65-F5344CB8AC3E}">
        <p14:creationId xmlns:p14="http://schemas.microsoft.com/office/powerpoint/2010/main" val="63688473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91600" cy="5867399"/>
          </a:xfrm>
        </p:spPr>
        <p:txBody>
          <a:bodyPr>
            <a:normAutofit/>
          </a:bodyPr>
          <a:lstStyle/>
          <a:p>
            <a:r>
              <a:rPr lang="en-IN" sz="2400" b="1" u="sng" dirty="0" smtClean="0">
                <a:latin typeface="Lucida Fax" panose="02060602050505020204" pitchFamily="18" charset="0"/>
              </a:rPr>
              <a:t>RECORDING SIGNIFICANT FINDINGS</a:t>
            </a:r>
            <a:endParaRPr lang="en-IN" sz="2400" b="1" u="sng" dirty="0">
              <a:latin typeface="Lucida Fax" panose="02060602050505020204" pitchFamily="18" charset="0"/>
            </a:endParaRPr>
          </a:p>
          <a:p>
            <a:r>
              <a:rPr lang="en-IN" sz="2400" dirty="0" smtClean="0">
                <a:latin typeface="Lucida Fax" panose="02060602050505020204" pitchFamily="18" charset="0"/>
              </a:rPr>
              <a:t>THE SIGNIFICANT FINDINGS OF A RISK ASSESSMENT SHOULD BE RECORDED TO PROVIDE A STATEMENT OF THE HAZARD IN THE WORKPLACE, THE EXTENT OF THE RISKS THAT THEY PRESENT, AND THE ACTION TAKEN TO CONTROL THOSE RISKS.</a:t>
            </a:r>
          </a:p>
        </p:txBody>
      </p:sp>
      <p:sp>
        <p:nvSpPr>
          <p:cNvPr id="3" name="Title 2"/>
          <p:cNvSpPr>
            <a:spLocks noGrp="1"/>
          </p:cNvSpPr>
          <p:nvPr>
            <p:ph type="ctrTitle"/>
          </p:nvPr>
        </p:nvSpPr>
        <p:spPr>
          <a:xfrm>
            <a:off x="0" y="41361"/>
            <a:ext cx="9144000" cy="720639"/>
          </a:xfrm>
        </p:spPr>
        <p:txBody>
          <a:bodyPr/>
          <a:lstStyle/>
          <a:p>
            <a:pPr marL="182880" indent="0">
              <a:buNone/>
            </a:pPr>
            <a:r>
              <a:rPr lang="en-IN" sz="4000" u="sng" dirty="0">
                <a:latin typeface="Bodoni MT Black" panose="02070A03080606020203" pitchFamily="18" charset="0"/>
              </a:rPr>
              <a:t>RISK ASSESSMENT</a:t>
            </a:r>
            <a:endParaRPr lang="en-IN" sz="4000"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657600"/>
            <a:ext cx="5165099" cy="2971800"/>
          </a:xfrm>
          <a:prstGeom prst="rect">
            <a:avLst/>
          </a:prstGeom>
        </p:spPr>
      </p:pic>
    </p:spTree>
    <p:extLst>
      <p:ext uri="{BB962C8B-B14F-4D97-AF65-F5344CB8AC3E}">
        <p14:creationId xmlns:p14="http://schemas.microsoft.com/office/powerpoint/2010/main" val="70277933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918620" cy="5638799"/>
          </a:xfrm>
        </p:spPr>
        <p:txBody>
          <a:bodyPr>
            <a:normAutofit/>
          </a:bodyPr>
          <a:lstStyle/>
          <a:p>
            <a:pPr marL="342900" indent="-342900">
              <a:buFont typeface="Wingdings" panose="05000000000000000000" pitchFamily="2" charset="2"/>
              <a:buChar char="q"/>
            </a:pPr>
            <a:r>
              <a:rPr lang="en-IN" sz="2400" dirty="0" smtClean="0">
                <a:latin typeface="Lucida Fax" panose="02060602050505020204" pitchFamily="18" charset="0"/>
              </a:rPr>
              <a:t> GOOD HOUSE KEEPING </a:t>
            </a:r>
            <a:r>
              <a:rPr lang="en-IN" sz="2400" smtClean="0">
                <a:latin typeface="Lucida Fax" panose="02060602050505020204" pitchFamily="18" charset="0"/>
              </a:rPr>
              <a:t>AT WORK SITE</a:t>
            </a:r>
            <a:endParaRPr lang="en-IN" sz="2400" dirty="0" smtClean="0">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INCREASE GOOD CITIZENS BY 100 % PPE’S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JOB WISE RISK IDENTFICATION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REPORTING NEAR MISS, UNSAFE ACTS/CONDITION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100% PLANT SPECIFIC TRAINING AND MEDICAL</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LEARNING FROM INCIDENT/ACCIDENT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MOBILE PHONE RESTRICTION IN THE PLANT AREA</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ZERO ACCIDENT/INCIDENT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DAILY AND WEEKLY TOOLBOX TALK</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WEEKLY/MONTHLY HAND TOOL INSPECTION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MONTHLY INSPECTION OF PPE’S</a:t>
            </a:r>
          </a:p>
          <a:p>
            <a:endParaRPr lang="en-IN" sz="2400" dirty="0">
              <a:latin typeface="Lucida Fax" panose="02060602050505020204" pitchFamily="18" charset="0"/>
            </a:endParaRPr>
          </a:p>
        </p:txBody>
      </p:sp>
      <p:sp>
        <p:nvSpPr>
          <p:cNvPr id="3" name="Title 2"/>
          <p:cNvSpPr>
            <a:spLocks noGrp="1"/>
          </p:cNvSpPr>
          <p:nvPr>
            <p:ph type="ctrTitle"/>
          </p:nvPr>
        </p:nvSpPr>
        <p:spPr>
          <a:xfrm>
            <a:off x="3220" y="152400"/>
            <a:ext cx="9067800" cy="809718"/>
          </a:xfrm>
        </p:spPr>
        <p:txBody>
          <a:bodyPr/>
          <a:lstStyle/>
          <a:p>
            <a:pPr marL="182880" indent="0">
              <a:buNone/>
            </a:pPr>
            <a:r>
              <a:rPr lang="en-IN" sz="4000" u="sng" dirty="0" smtClean="0">
                <a:latin typeface="Bodoni MT Black" panose="02070A03080606020203" pitchFamily="18" charset="0"/>
              </a:rPr>
              <a:t>GOAL TO IMPROVE SAFETY</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3481607310"/>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219200"/>
            <a:ext cx="8839200" cy="5486400"/>
          </a:xfrm>
        </p:spPr>
        <p:txBody>
          <a:bodyPr>
            <a:normAutofit/>
          </a:bodyPr>
          <a:lstStyle/>
          <a:p>
            <a:pPr marL="342900" indent="-342900">
              <a:buFont typeface="Wingdings" panose="05000000000000000000" pitchFamily="2" charset="2"/>
              <a:buChar char="q"/>
            </a:pPr>
            <a:r>
              <a:rPr lang="en-IN" sz="2400" dirty="0" smtClean="0">
                <a:latin typeface="Lucida Fax" panose="02060602050505020204" pitchFamily="18" charset="0"/>
              </a:rPr>
              <a:t> MONTHLY INTERNAL SAFETY AUDIT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NEW EMPLOYEES JOB RELATED TRAINING AND SAFETY INDUCTION TRAINING</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BEHAVIOR CHANGE IN TECHNICIANS TOWARDS WORK SAFETY</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IMPLEMENTATION OF AWARDING SYSTEM</a:t>
            </a:r>
            <a:endParaRPr lang="en-IN" sz="2400" dirty="0">
              <a:latin typeface="Lucida Fax" panose="02060602050505020204" pitchFamily="18" charset="0"/>
            </a:endParaRPr>
          </a:p>
        </p:txBody>
      </p:sp>
      <p:sp>
        <p:nvSpPr>
          <p:cNvPr id="3" name="Title 2"/>
          <p:cNvSpPr>
            <a:spLocks noGrp="1"/>
          </p:cNvSpPr>
          <p:nvPr>
            <p:ph type="ctrTitle"/>
          </p:nvPr>
        </p:nvSpPr>
        <p:spPr>
          <a:xfrm>
            <a:off x="152400" y="228600"/>
            <a:ext cx="8839200" cy="838200"/>
          </a:xfrm>
        </p:spPr>
        <p:txBody>
          <a:bodyPr/>
          <a:lstStyle/>
          <a:p>
            <a:pPr marL="182880" indent="0">
              <a:buNone/>
            </a:pPr>
            <a:r>
              <a:rPr lang="en-IN" sz="4000" u="sng" dirty="0">
                <a:latin typeface="Bodoni MT Black" panose="02070A03080606020203" pitchFamily="18" charset="0"/>
              </a:rPr>
              <a:t>GOAL TO IMPROVE SAFETY</a:t>
            </a:r>
            <a:endParaRPr lang="en-IN" sz="4000" dirty="0">
              <a:latin typeface="Bodoni MT Black" panose="02070A03080606020203" pitchFamily="18" charset="0"/>
            </a:endParaRPr>
          </a:p>
        </p:txBody>
      </p:sp>
    </p:spTree>
    <p:extLst>
      <p:ext uri="{BB962C8B-B14F-4D97-AF65-F5344CB8AC3E}">
        <p14:creationId xmlns:p14="http://schemas.microsoft.com/office/powerpoint/2010/main" val="88357273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15400" cy="5867399"/>
          </a:xfrm>
        </p:spPr>
        <p:txBody>
          <a:bodyPr>
            <a:normAutofit/>
          </a:bodyPr>
          <a:lstStyle/>
          <a:p>
            <a:pPr marL="342900" indent="-342900">
              <a:buFont typeface="Wingdings" panose="05000000000000000000" pitchFamily="2" charset="2"/>
              <a:buChar char="q"/>
            </a:pPr>
            <a:r>
              <a:rPr lang="en-IN" sz="2400" dirty="0" smtClean="0">
                <a:latin typeface="Lucida Fax" panose="02060602050505020204" pitchFamily="18" charset="0"/>
              </a:rPr>
              <a:t> PROJECT PLAN FILE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SAFETY INDUCTION DETAILS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TOOL BOX TALK REPORT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DAILY OBSERVATION REPORT </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OBSERVATION CLOSEOUT REPORT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SAFETY INSPECTION REPORT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PROJECT JSA/ RA</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ACCIDENT/ INCIDENT REPORT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NEAR MISS REPORT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FIRST AID REPORT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THIRED PARTY CERTIFICATE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CALIBRATION CERTIFICATE</a:t>
            </a:r>
            <a:endParaRPr lang="en-IN" sz="2400" dirty="0">
              <a:latin typeface="Lucida Fax" panose="02060602050505020204" pitchFamily="18" charset="0"/>
            </a:endParaRPr>
          </a:p>
        </p:txBody>
      </p:sp>
      <p:sp>
        <p:nvSpPr>
          <p:cNvPr id="3" name="Title 2"/>
          <p:cNvSpPr>
            <a:spLocks noGrp="1"/>
          </p:cNvSpPr>
          <p:nvPr>
            <p:ph type="ctrTitle"/>
          </p:nvPr>
        </p:nvSpPr>
        <p:spPr>
          <a:xfrm>
            <a:off x="0" y="76200"/>
            <a:ext cx="8991600" cy="744583"/>
          </a:xfrm>
        </p:spPr>
        <p:txBody>
          <a:bodyPr/>
          <a:lstStyle/>
          <a:p>
            <a:pPr marL="182880" indent="0">
              <a:buNone/>
            </a:pPr>
            <a:r>
              <a:rPr lang="en-IN" sz="4000" u="sng" dirty="0" smtClean="0">
                <a:latin typeface="Bodoni MT Black" panose="02070A03080606020203" pitchFamily="18" charset="0"/>
              </a:rPr>
              <a:t>SAFETY DOCUMENTS</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28996403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838200"/>
            <a:ext cx="8991600" cy="5943599"/>
          </a:xfrm>
        </p:spPr>
        <p:txBody>
          <a:bodyPr>
            <a:normAutofit/>
          </a:bodyPr>
          <a:lstStyle/>
          <a:p>
            <a:pPr marL="342900" indent="-342900">
              <a:buFont typeface="Wingdings" panose="05000000000000000000" pitchFamily="2" charset="2"/>
              <a:buChar char="q"/>
            </a:pPr>
            <a:r>
              <a:rPr lang="en-IN" sz="2400" dirty="0" smtClean="0">
                <a:latin typeface="Lucida Fax" panose="02060602050505020204" pitchFamily="18" charset="0"/>
              </a:rPr>
              <a:t> INSURANCE CERTIFICATE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MEDICAL CERTIFICATE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WEEKLY HSE REPORT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WORK METHOD STATEMENT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CLOSE OUT PTW</a:t>
            </a:r>
          </a:p>
          <a:p>
            <a:pPr marL="342900" indent="-342900">
              <a:buFont typeface="Wingdings" panose="05000000000000000000" pitchFamily="2" charset="2"/>
              <a:buChar char="q"/>
            </a:pPr>
            <a:r>
              <a:rPr lang="en-IN" sz="2400" dirty="0" smtClean="0">
                <a:latin typeface="Lucida Fax" panose="02060602050505020204" pitchFamily="18" charset="0"/>
              </a:rPr>
              <a:t> MSDS FILE</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MOCK DRILL REPORT</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WASTE DISPOSAL RECORD</a:t>
            </a:r>
          </a:p>
          <a:p>
            <a:endParaRPr lang="en-IN" sz="2400" dirty="0">
              <a:latin typeface="Lucida Fax" panose="02060602050505020204" pitchFamily="18" charset="0"/>
            </a:endParaRPr>
          </a:p>
        </p:txBody>
      </p:sp>
      <p:sp>
        <p:nvSpPr>
          <p:cNvPr id="3" name="Title 2"/>
          <p:cNvSpPr>
            <a:spLocks noGrp="1"/>
          </p:cNvSpPr>
          <p:nvPr>
            <p:ph type="ctrTitle"/>
          </p:nvPr>
        </p:nvSpPr>
        <p:spPr>
          <a:xfrm>
            <a:off x="0" y="0"/>
            <a:ext cx="8915400" cy="685799"/>
          </a:xfrm>
        </p:spPr>
        <p:txBody>
          <a:bodyPr/>
          <a:lstStyle/>
          <a:p>
            <a:pPr marL="182880" indent="0">
              <a:buNone/>
            </a:pPr>
            <a:r>
              <a:rPr lang="en-IN" sz="4000" u="sng" dirty="0">
                <a:latin typeface="Bodoni MT Black" panose="02070A03080606020203" pitchFamily="18" charset="0"/>
              </a:rPr>
              <a:t>SAFETY DOCUMENTS</a:t>
            </a:r>
          </a:p>
        </p:txBody>
      </p:sp>
    </p:spTree>
    <p:extLst>
      <p:ext uri="{BB962C8B-B14F-4D97-AF65-F5344CB8AC3E}">
        <p14:creationId xmlns:p14="http://schemas.microsoft.com/office/powerpoint/2010/main" val="4138678433"/>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447800"/>
            <a:ext cx="8991600" cy="5334000"/>
          </a:xfrm>
        </p:spPr>
        <p:txBody>
          <a:bodyPr>
            <a:normAutofit/>
          </a:bodyPr>
          <a:lstStyle/>
          <a:p>
            <a:pPr marL="342900" indent="-342900">
              <a:buFont typeface="Wingdings" panose="05000000000000000000" pitchFamily="2" charset="2"/>
              <a:buChar char="q"/>
            </a:pPr>
            <a:r>
              <a:rPr lang="en-IN" sz="2400" dirty="0" smtClean="0">
                <a:latin typeface="Lucida Fax" panose="02060602050505020204" pitchFamily="18" charset="0"/>
              </a:rPr>
              <a:t> TRAINING PROGRAM ( SAFETY INDUCTION, TBT Etc…)</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SAFETY NOTICE BOARD</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SAFETY BANNERS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SAFETY STICKER</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SAFETY SIGN</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SAFETY SLOGANS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SAFETY AWARDS</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MOCK DRILLS</a:t>
            </a:r>
            <a:endParaRPr lang="en-IN" sz="2400" dirty="0">
              <a:latin typeface="Lucida Fax" panose="02060602050505020204" pitchFamily="18" charset="0"/>
            </a:endParaRPr>
          </a:p>
        </p:txBody>
      </p:sp>
      <p:sp>
        <p:nvSpPr>
          <p:cNvPr id="3" name="Title 2"/>
          <p:cNvSpPr>
            <a:spLocks noGrp="1"/>
          </p:cNvSpPr>
          <p:nvPr>
            <p:ph type="ctrTitle"/>
          </p:nvPr>
        </p:nvSpPr>
        <p:spPr>
          <a:xfrm>
            <a:off x="76200" y="49457"/>
            <a:ext cx="8991600" cy="1245944"/>
          </a:xfrm>
        </p:spPr>
        <p:txBody>
          <a:bodyPr/>
          <a:lstStyle/>
          <a:p>
            <a:pPr marL="182880" indent="0">
              <a:buNone/>
            </a:pPr>
            <a:r>
              <a:rPr lang="en-IN" sz="4000" u="sng" dirty="0" smtClean="0">
                <a:latin typeface="Bodoni MT Black" panose="02070A03080606020203" pitchFamily="18" charset="0"/>
              </a:rPr>
              <a:t>SAFETY PROMOTIONAL ACTIVITIES</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869850"/>
            <a:ext cx="3152775" cy="1447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239" y="3343275"/>
            <a:ext cx="2886075" cy="15811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275" y="3479575"/>
            <a:ext cx="2362200" cy="13210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1275" y="4993984"/>
            <a:ext cx="2362200" cy="15321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8512" y="4976812"/>
            <a:ext cx="2819802" cy="1532183"/>
          </a:xfrm>
          <a:prstGeom prst="rect">
            <a:avLst/>
          </a:prstGeom>
        </p:spPr>
      </p:pic>
    </p:spTree>
    <p:extLst>
      <p:ext uri="{BB962C8B-B14F-4D97-AF65-F5344CB8AC3E}">
        <p14:creationId xmlns:p14="http://schemas.microsoft.com/office/powerpoint/2010/main" val="3842195719"/>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447800"/>
            <a:ext cx="8991600" cy="5410200"/>
          </a:xfrm>
        </p:spPr>
        <p:txBody>
          <a:bodyPr>
            <a:normAutofit/>
          </a:bodyPr>
          <a:lstStyle/>
          <a:p>
            <a:r>
              <a:rPr lang="en-IN" sz="2400" b="1" u="sng" dirty="0">
                <a:latin typeface="Lucida Fax" panose="02060602050505020204" pitchFamily="18" charset="0"/>
              </a:rPr>
              <a:t>SAFETY SLOGANS</a:t>
            </a:r>
          </a:p>
          <a:p>
            <a:endParaRPr lang="en-IN" sz="2400" dirty="0">
              <a:latin typeface="Lucida Fax" panose="02060602050505020204" pitchFamily="18" charset="0"/>
            </a:endParaRPr>
          </a:p>
        </p:txBody>
      </p:sp>
      <p:sp>
        <p:nvSpPr>
          <p:cNvPr id="3" name="Title 2"/>
          <p:cNvSpPr>
            <a:spLocks noGrp="1"/>
          </p:cNvSpPr>
          <p:nvPr>
            <p:ph type="ctrTitle"/>
          </p:nvPr>
        </p:nvSpPr>
        <p:spPr>
          <a:xfrm>
            <a:off x="0" y="30051"/>
            <a:ext cx="8839200" cy="1265349"/>
          </a:xfrm>
        </p:spPr>
        <p:txBody>
          <a:bodyPr/>
          <a:lstStyle/>
          <a:p>
            <a:pPr marL="182880" indent="0">
              <a:buNone/>
            </a:pPr>
            <a:r>
              <a:rPr lang="en-IN" sz="4000" u="sng" dirty="0">
                <a:latin typeface="Bodoni MT Black" panose="02070A03080606020203" pitchFamily="18" charset="0"/>
              </a:rPr>
              <a:t>SAFETY PROMOTIONAL ACTIVITIES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6" y="1908243"/>
            <a:ext cx="2514600" cy="14590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94" y="5108250"/>
            <a:ext cx="2502831" cy="16802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252" y="3467529"/>
            <a:ext cx="2613866" cy="157119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4252" y="5147414"/>
            <a:ext cx="2613866" cy="164106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4674" y="5122068"/>
            <a:ext cx="2417834" cy="1652588"/>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4702" y="1548027"/>
            <a:ext cx="2823416" cy="1819275"/>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4675" y="3255209"/>
            <a:ext cx="2573145" cy="232515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776" y="3367302"/>
            <a:ext cx="2533650" cy="1671423"/>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14675" y="1343964"/>
            <a:ext cx="2609850" cy="1752600"/>
          </a:xfrm>
          <a:prstGeom prst="rect">
            <a:avLst/>
          </a:prstGeom>
        </p:spPr>
      </p:pic>
    </p:spTree>
    <p:extLst>
      <p:ext uri="{BB962C8B-B14F-4D97-AF65-F5344CB8AC3E}">
        <p14:creationId xmlns:p14="http://schemas.microsoft.com/office/powerpoint/2010/main" val="343057202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08844" y="457200"/>
            <a:ext cx="7696200" cy="761999"/>
          </a:xfrm>
        </p:spPr>
        <p:txBody>
          <a:bodyPr/>
          <a:lstStyle/>
          <a:p>
            <a:pPr marL="182880" indent="0">
              <a:buNone/>
            </a:pPr>
            <a:r>
              <a:rPr lang="en-US" sz="4000" u="sng" dirty="0" smtClean="0">
                <a:latin typeface="Bodoni MT Black" pitchFamily="18" charset="0"/>
              </a:rPr>
              <a:t>HELICOPTER ANATOMY</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91733"/>
            <a:ext cx="6934200" cy="5045439"/>
          </a:xfrm>
          <a:prstGeom prst="rect">
            <a:avLst/>
          </a:prstGeom>
        </p:spPr>
      </p:pic>
    </p:spTree>
    <p:extLst>
      <p:ext uri="{BB962C8B-B14F-4D97-AF65-F5344CB8AC3E}">
        <p14:creationId xmlns:p14="http://schemas.microsoft.com/office/powerpoint/2010/main" val="3671926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524000"/>
            <a:ext cx="3200400" cy="2362200"/>
          </a:xfrm>
        </p:spPr>
        <p:txBody>
          <a:bodyPr>
            <a:normAutofit/>
          </a:bodyPr>
          <a:lstStyle/>
          <a:p>
            <a:r>
              <a:rPr lang="en-US" sz="3600" b="1" dirty="0" smtClean="0"/>
              <a:t>D - DRY</a:t>
            </a:r>
          </a:p>
          <a:p>
            <a:r>
              <a:rPr lang="en-US" sz="3600" b="1" dirty="0" smtClean="0"/>
              <a:t>C - CHEMICAL</a:t>
            </a:r>
          </a:p>
          <a:p>
            <a:r>
              <a:rPr lang="en-US" sz="3600" b="1" dirty="0" smtClean="0"/>
              <a:t>P - POWDER</a:t>
            </a:r>
            <a:endParaRPr lang="en-US" sz="3600" b="1" dirty="0"/>
          </a:p>
        </p:txBody>
      </p:sp>
      <p:sp>
        <p:nvSpPr>
          <p:cNvPr id="3" name="Title 2"/>
          <p:cNvSpPr>
            <a:spLocks noGrp="1"/>
          </p:cNvSpPr>
          <p:nvPr>
            <p:ph type="ctrTitle"/>
          </p:nvPr>
        </p:nvSpPr>
        <p:spPr>
          <a:xfrm>
            <a:off x="-228600" y="152400"/>
            <a:ext cx="10439400" cy="954157"/>
          </a:xfrm>
        </p:spPr>
        <p:txBody>
          <a:bodyPr/>
          <a:lstStyle/>
          <a:p>
            <a:pPr marL="182880" indent="0">
              <a:buNone/>
            </a:pPr>
            <a:r>
              <a:rPr lang="en-US" sz="4000" u="sng" dirty="0">
                <a:latin typeface="Bodoni MT Black" pitchFamily="18" charset="0"/>
              </a:rPr>
              <a:t>TYPES OF FIRE EXTINGUISHER</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917920"/>
            <a:ext cx="3009900" cy="29622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505200"/>
            <a:ext cx="3175000" cy="3175000"/>
          </a:xfrm>
          <a:prstGeom prst="rect">
            <a:avLst/>
          </a:prstGeom>
        </p:spPr>
      </p:pic>
    </p:spTree>
    <p:extLst>
      <p:ext uri="{BB962C8B-B14F-4D97-AF65-F5344CB8AC3E}">
        <p14:creationId xmlns:p14="http://schemas.microsoft.com/office/powerpoint/2010/main" val="2010858155"/>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91600" cy="5791200"/>
          </a:xfrm>
        </p:spPr>
        <p:txBody>
          <a:bodyPr>
            <a:normAutofit lnSpcReduction="10000"/>
          </a:bodyPr>
          <a:lstStyle/>
          <a:p>
            <a:pPr marL="342900" indent="-342900">
              <a:buFont typeface="Wingdings" pitchFamily="2" charset="2"/>
              <a:buChar char="q"/>
            </a:pPr>
            <a:r>
              <a:rPr lang="en-US" dirty="0" smtClean="0"/>
              <a:t> </a:t>
            </a:r>
            <a:r>
              <a:rPr lang="en-US" sz="2400" dirty="0" smtClean="0">
                <a:latin typeface="Lucida Fax" pitchFamily="18" charset="0"/>
              </a:rPr>
              <a:t>SAFETY- STAY ALERT FOR EACH TASK YOU DO</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FIRE     - FIND INFORM, RESTRICT,EXTINGUISH</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HSE      - HEALTH SAFETY ENVIRONMENT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OSHA   - OCCUPATIONAL SAFETY AND HEALTH ADMINISTRATION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IOSH    -INSTITUTION OF OCCUPATIONAL SAFETY AND HEALTH</a:t>
            </a:r>
          </a:p>
          <a:p>
            <a:pPr marL="342900" indent="-342900">
              <a:buFont typeface="Wingdings" pitchFamily="2" charset="2"/>
              <a:buChar char="q"/>
            </a:pPr>
            <a:r>
              <a:rPr lang="en-US" sz="2400" dirty="0">
                <a:latin typeface="Lucida Fax" pitchFamily="18" charset="0"/>
              </a:rPr>
              <a:t> N</a:t>
            </a:r>
            <a:r>
              <a:rPr lang="en-US" sz="2400" dirty="0" smtClean="0">
                <a:latin typeface="Lucida Fax" pitchFamily="18" charset="0"/>
              </a:rPr>
              <a:t>EBOSH- NATIONAL EXAMINATION BOARD IN OCCUPATIONAL SAFETY AND HEALTH</a:t>
            </a:r>
          </a:p>
          <a:p>
            <a:pPr marL="342900" indent="-342900">
              <a:buFont typeface="Wingdings" pitchFamily="2" charset="2"/>
              <a:buChar char="q"/>
            </a:pPr>
            <a:r>
              <a:rPr lang="en-US" sz="2400" dirty="0" smtClean="0">
                <a:latin typeface="Lucida Fax" pitchFamily="18" charset="0"/>
              </a:rPr>
              <a:t> NFPA    - NATIONAL FIRE PROTECTION ASSOCIATION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NSC      - NATIONAL SAFETY COUNCIL</a:t>
            </a:r>
          </a:p>
          <a:p>
            <a:pPr marL="342900" indent="-342900">
              <a:buFont typeface="Wingdings" pitchFamily="2" charset="2"/>
              <a:buChar char="q"/>
            </a:pPr>
            <a:r>
              <a:rPr lang="en-US" sz="2400" dirty="0" smtClean="0">
                <a:latin typeface="Lucida Fax" pitchFamily="18" charset="0"/>
              </a:rPr>
              <a:t> NBC      -NATIONAL BUILDING CODE</a:t>
            </a:r>
          </a:p>
          <a:p>
            <a:pPr marL="342900" indent="-342900">
              <a:buFont typeface="Wingdings" pitchFamily="2" charset="2"/>
              <a:buChar char="q"/>
            </a:pPr>
            <a:r>
              <a:rPr lang="en-US" sz="2400" dirty="0" smtClean="0">
                <a:latin typeface="Lucida Fax" pitchFamily="18" charset="0"/>
              </a:rPr>
              <a:t> PTW       - PERMIT TO WORK </a:t>
            </a:r>
            <a:endParaRPr lang="en-US" dirty="0"/>
          </a:p>
        </p:txBody>
      </p:sp>
      <p:sp>
        <p:nvSpPr>
          <p:cNvPr id="3" name="Title 2"/>
          <p:cNvSpPr>
            <a:spLocks noGrp="1"/>
          </p:cNvSpPr>
          <p:nvPr>
            <p:ph type="ctrTitle"/>
          </p:nvPr>
        </p:nvSpPr>
        <p:spPr>
          <a:xfrm>
            <a:off x="0" y="152400"/>
            <a:ext cx="8991600" cy="761999"/>
          </a:xfrm>
        </p:spPr>
        <p:txBody>
          <a:bodyPr/>
          <a:lstStyle/>
          <a:p>
            <a:pPr marL="182880" indent="0">
              <a:buNone/>
            </a:pPr>
            <a:r>
              <a:rPr lang="en-US" sz="4000" u="sng" dirty="0" smtClean="0">
                <a:latin typeface="Bodoni MT Black" pitchFamily="18" charset="0"/>
              </a:rPr>
              <a:t>ABBREVIATIONS.</a:t>
            </a:r>
            <a:endParaRPr lang="en-US" sz="4000" u="sng" dirty="0">
              <a:latin typeface="Bodoni MT Black" pitchFamily="18" charset="0"/>
            </a:endParaRPr>
          </a:p>
        </p:txBody>
      </p:sp>
    </p:spTree>
    <p:extLst>
      <p:ext uri="{BB962C8B-B14F-4D97-AF65-F5344CB8AC3E}">
        <p14:creationId xmlns:p14="http://schemas.microsoft.com/office/powerpoint/2010/main" val="22145527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143000"/>
            <a:ext cx="8915400" cy="5562599"/>
          </a:xfrm>
        </p:spPr>
        <p:txBody>
          <a:bodyPr>
            <a:normAutofit lnSpcReduction="10000"/>
          </a:bodyPr>
          <a:lstStyle/>
          <a:p>
            <a:pPr marL="342900" indent="-342900">
              <a:buFont typeface="Wingdings" pitchFamily="2" charset="2"/>
              <a:buChar char="q"/>
            </a:pPr>
            <a:r>
              <a:rPr lang="en-US" sz="2400" dirty="0" smtClean="0">
                <a:latin typeface="Lucida Fax" pitchFamily="18" charset="0"/>
              </a:rPr>
              <a:t> TBT    - TOOL BOX TALK</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RA      - RISK ASSESSMENT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    - TASK RISK ASSESSMENT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HIRA   - HAZARD IDENTIFICATION RISK ASSESSMENT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JSA      - JOB SAFETY ANALYSIS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JHA     - JOB HAZARD ANALYSIS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NM      - NEAR MISS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FAK     - FIRST AID KIT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FAC     - FIRST AID CASE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LTI      - LOST TIME INJURY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PPM     - PART PER MILLION</a:t>
            </a:r>
          </a:p>
          <a:p>
            <a:pPr marL="342900" indent="-342900">
              <a:buFont typeface="Wingdings" pitchFamily="2" charset="2"/>
              <a:buChar char="q"/>
            </a:pPr>
            <a:r>
              <a:rPr lang="en-US" sz="2400" dirty="0" smtClean="0">
                <a:latin typeface="Lucida Fax" pitchFamily="18" charset="0"/>
              </a:rPr>
              <a:t> HID      - HAZARD IDENTIFICATION     </a:t>
            </a:r>
            <a:endParaRPr lang="en-US" sz="2400" dirty="0">
              <a:latin typeface="Lucida Fax" pitchFamily="18" charset="0"/>
            </a:endParaRPr>
          </a:p>
        </p:txBody>
      </p:sp>
      <p:sp>
        <p:nvSpPr>
          <p:cNvPr id="3" name="Title 2"/>
          <p:cNvSpPr>
            <a:spLocks noGrp="1"/>
          </p:cNvSpPr>
          <p:nvPr>
            <p:ph type="ctrTitle"/>
          </p:nvPr>
        </p:nvSpPr>
        <p:spPr>
          <a:xfrm>
            <a:off x="0" y="152400"/>
            <a:ext cx="8089751" cy="1066800"/>
          </a:xfrm>
        </p:spPr>
        <p:txBody>
          <a:bodyPr/>
          <a:lstStyle/>
          <a:p>
            <a:pPr marL="182880" indent="0">
              <a:buNone/>
            </a:pPr>
            <a:r>
              <a:rPr lang="en-US" sz="4000" u="sng" dirty="0">
                <a:latin typeface="Bodoni MT Black" pitchFamily="18" charset="0"/>
              </a:rPr>
              <a:t>ABBREVIATIONS.</a:t>
            </a:r>
            <a:endParaRPr lang="en-US" sz="4000" dirty="0"/>
          </a:p>
        </p:txBody>
      </p:sp>
    </p:spTree>
    <p:extLst>
      <p:ext uri="{BB962C8B-B14F-4D97-AF65-F5344CB8AC3E}">
        <p14:creationId xmlns:p14="http://schemas.microsoft.com/office/powerpoint/2010/main" val="282756764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486399"/>
          </a:xfrm>
        </p:spPr>
        <p:txBody>
          <a:bodyPr/>
          <a:lstStyle/>
          <a:p>
            <a:pPr marL="342900" indent="-342900">
              <a:buFont typeface="Wingdings" pitchFamily="2" charset="2"/>
              <a:buChar char="q"/>
            </a:pPr>
            <a:r>
              <a:rPr lang="en-US" dirty="0" smtClean="0"/>
              <a:t> </a:t>
            </a:r>
            <a:r>
              <a:rPr lang="en-US" sz="2400" dirty="0" smtClean="0">
                <a:latin typeface="Lucida Fax" pitchFamily="18" charset="0"/>
              </a:rPr>
              <a:t>DCP   - DRY CHEMICAL POWDER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FMB   - FOAM MAKING BRANCH</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AFFF  - AQUEOUS FILM FOAMING FOAM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LOTO - LOCKOUT AND TAGOUT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CPR   - CARDEO PURLMINORY RESUSCITATION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PASS  - PULL AIM SQUEECE SWEEP</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STOP  - SAFETY TRAINING OBSERVATION PROGRAMME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HAZOP- HAZARD OPERABILITY STUDY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NRV    - NON RETURN VALVE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MSDS  - MATERIAL SAFETY DATA SHEET</a:t>
            </a:r>
            <a:endParaRPr lang="en-US" dirty="0"/>
          </a:p>
        </p:txBody>
      </p:sp>
      <p:sp>
        <p:nvSpPr>
          <p:cNvPr id="3" name="Title 2"/>
          <p:cNvSpPr>
            <a:spLocks noGrp="1"/>
          </p:cNvSpPr>
          <p:nvPr>
            <p:ph type="ctrTitle"/>
          </p:nvPr>
        </p:nvSpPr>
        <p:spPr>
          <a:xfrm>
            <a:off x="152400" y="152401"/>
            <a:ext cx="7175351" cy="914399"/>
          </a:xfrm>
        </p:spPr>
        <p:txBody>
          <a:bodyPr/>
          <a:lstStyle/>
          <a:p>
            <a:pPr marL="182880" indent="0">
              <a:buNone/>
            </a:pPr>
            <a:r>
              <a:rPr lang="en-US" sz="4000" u="sng" dirty="0">
                <a:latin typeface="Bodoni MT Black" pitchFamily="18" charset="0"/>
              </a:rPr>
              <a:t>ABBREVIATIONS.</a:t>
            </a:r>
            <a:endParaRPr lang="en-US" sz="4000" dirty="0">
              <a:latin typeface="Bodoni MT Black" pitchFamily="18" charset="0"/>
            </a:endParaRPr>
          </a:p>
        </p:txBody>
      </p:sp>
    </p:spTree>
    <p:extLst>
      <p:ext uri="{BB962C8B-B14F-4D97-AF65-F5344CB8AC3E}">
        <p14:creationId xmlns:p14="http://schemas.microsoft.com/office/powerpoint/2010/main" val="419678008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9067800" cy="5486399"/>
          </a:xfrm>
        </p:spPr>
        <p:txBody>
          <a:bodyPr>
            <a:normAutofit lnSpcReduction="10000"/>
          </a:bodyPr>
          <a:lstStyle/>
          <a:p>
            <a:pPr marL="342900" indent="-342900">
              <a:buFont typeface="Wingdings" pitchFamily="2" charset="2"/>
              <a:buChar char="q"/>
            </a:pPr>
            <a:r>
              <a:rPr lang="en-US" dirty="0" smtClean="0"/>
              <a:t> </a:t>
            </a:r>
            <a:r>
              <a:rPr lang="en-US" sz="2400" dirty="0" smtClean="0">
                <a:latin typeface="Lucida Fax" pitchFamily="18" charset="0"/>
              </a:rPr>
              <a:t>SCBA   - SELE CONTAINED BREATHING APPARATUS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CABA  - COMPRESSED AIR BREATHING APPARATUS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LEL     - LOWER EXPLOSIVE LIMIT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UEL     - UPPER </a:t>
            </a:r>
            <a:r>
              <a:rPr lang="en-US" sz="2400" dirty="0">
                <a:latin typeface="Lucida Fax" pitchFamily="18" charset="0"/>
              </a:rPr>
              <a:t>EXPLOSIVE </a:t>
            </a:r>
            <a:r>
              <a:rPr lang="en-US" sz="2400" dirty="0" smtClean="0">
                <a:latin typeface="Lucida Fax" pitchFamily="18" charset="0"/>
              </a:rPr>
              <a:t>LIMIT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PEL      - PERMISSIBLE </a:t>
            </a:r>
            <a:r>
              <a:rPr lang="en-US" sz="2400" dirty="0">
                <a:latin typeface="Lucida Fax" pitchFamily="18" charset="0"/>
              </a:rPr>
              <a:t>EXPLOSIVE </a:t>
            </a:r>
            <a:r>
              <a:rPr lang="en-US" sz="2400" dirty="0" smtClean="0">
                <a:latin typeface="Lucida Fax" pitchFamily="18" charset="0"/>
              </a:rPr>
              <a:t>LIMIT</a:t>
            </a:r>
            <a:endParaRPr lang="en-US" sz="2400" dirty="0">
              <a:latin typeface="Lucida Fax" pitchFamily="18" charset="0"/>
            </a:endParaRPr>
          </a:p>
          <a:p>
            <a:pPr marL="342900" indent="-342900">
              <a:buFont typeface="Wingdings" pitchFamily="2" charset="2"/>
              <a:buChar char="q"/>
            </a:pPr>
            <a:r>
              <a:rPr lang="en-US" sz="2400" dirty="0" smtClean="0"/>
              <a:t> </a:t>
            </a:r>
            <a:r>
              <a:rPr lang="en-US" sz="2400" dirty="0" smtClean="0">
                <a:latin typeface="Lucida Fax" pitchFamily="18" charset="0"/>
              </a:rPr>
              <a:t>STEL    - SHORT TERM </a:t>
            </a:r>
            <a:r>
              <a:rPr lang="en-US" sz="2400" dirty="0">
                <a:latin typeface="Lucida Fax" pitchFamily="18" charset="0"/>
              </a:rPr>
              <a:t>EXPLOSIVE </a:t>
            </a:r>
            <a:r>
              <a:rPr lang="en-US" sz="2400" dirty="0" smtClean="0">
                <a:latin typeface="Lucida Fax" pitchFamily="18" charset="0"/>
              </a:rPr>
              <a:t>LIMIT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ILDH    - IMMEDIATE LIFE DEATH HAZARD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SWL     - SAFE WORKING LOAD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PFAS    - PERSONNEL FALL ARRESTER SYSTEM</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ELCB    - EARTH LEAKAGE CIRCUIT BREAKER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GLCT   - GUARD LEAKAGE CIRCUIT INTERPTER</a:t>
            </a:r>
          </a:p>
          <a:p>
            <a:pPr marL="342900" indent="-342900">
              <a:buFont typeface="Wingdings" pitchFamily="2" charset="2"/>
              <a:buChar char="q"/>
            </a:pPr>
            <a:r>
              <a:rPr lang="en-US" sz="2400" dirty="0" smtClean="0">
                <a:latin typeface="Lucida Fax" pitchFamily="18" charset="0"/>
              </a:rPr>
              <a:t> MCB      - MINIATURE CIRCUIT BREAKER </a:t>
            </a:r>
            <a:endParaRPr lang="en-US" sz="2400" dirty="0">
              <a:latin typeface="Lucida Fax" pitchFamily="18" charset="0"/>
            </a:endParaRPr>
          </a:p>
          <a:p>
            <a:pPr marL="342900" indent="-342900">
              <a:buFont typeface="Wingdings" pitchFamily="2" charset="2"/>
              <a:buChar char="q"/>
            </a:pPr>
            <a:endParaRPr lang="en-US" sz="2400" dirty="0">
              <a:latin typeface="Lucida Fax" pitchFamily="18" charset="0"/>
            </a:endParaRPr>
          </a:p>
        </p:txBody>
      </p:sp>
      <p:sp>
        <p:nvSpPr>
          <p:cNvPr id="3" name="Title 2"/>
          <p:cNvSpPr>
            <a:spLocks noGrp="1"/>
          </p:cNvSpPr>
          <p:nvPr>
            <p:ph type="ctrTitle"/>
          </p:nvPr>
        </p:nvSpPr>
        <p:spPr>
          <a:xfrm>
            <a:off x="76200" y="228601"/>
            <a:ext cx="7175351" cy="762000"/>
          </a:xfrm>
        </p:spPr>
        <p:txBody>
          <a:bodyPr/>
          <a:lstStyle/>
          <a:p>
            <a:pPr marL="182880" indent="0">
              <a:buNone/>
            </a:pPr>
            <a:r>
              <a:rPr lang="en-US" sz="4000" u="sng" dirty="0">
                <a:latin typeface="Bodoni MT Black" pitchFamily="18" charset="0"/>
              </a:rPr>
              <a:t>ABBREVIATIONS.</a:t>
            </a:r>
            <a:endParaRPr lang="en-US" sz="4000" dirty="0"/>
          </a:p>
        </p:txBody>
      </p:sp>
    </p:spTree>
    <p:extLst>
      <p:ext uri="{BB962C8B-B14F-4D97-AF65-F5344CB8AC3E}">
        <p14:creationId xmlns:p14="http://schemas.microsoft.com/office/powerpoint/2010/main" val="394234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 y="457200"/>
            <a:ext cx="9601200" cy="914400"/>
          </a:xfrm>
        </p:spPr>
        <p:txBody>
          <a:bodyPr/>
          <a:lstStyle/>
          <a:p>
            <a:pPr marL="182880" indent="0">
              <a:buNone/>
            </a:pPr>
            <a:r>
              <a:rPr lang="en-US" sz="4000" u="sng" dirty="0" smtClean="0">
                <a:latin typeface="Bodoni MT Black" pitchFamily="18" charset="0"/>
              </a:rPr>
              <a:t>FIRE EXTINGUISHEN ANATOMY</a:t>
            </a:r>
            <a:endParaRPr lang="en-US" sz="4000" u="sng" dirty="0">
              <a:latin typeface="Bodoni MT Black"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52600"/>
            <a:ext cx="7924800" cy="4546600"/>
          </a:xfrm>
          <a:prstGeom prst="rect">
            <a:avLst/>
          </a:prstGeom>
        </p:spPr>
      </p:pic>
    </p:spTree>
    <p:extLst>
      <p:ext uri="{BB962C8B-B14F-4D97-AF65-F5344CB8AC3E}">
        <p14:creationId xmlns:p14="http://schemas.microsoft.com/office/powerpoint/2010/main" val="18339141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143000"/>
            <a:ext cx="5637010" cy="882119"/>
          </a:xfrm>
        </p:spPr>
        <p:txBody>
          <a:bodyPr>
            <a:normAutofit/>
          </a:bodyPr>
          <a:lstStyle/>
          <a:p>
            <a:r>
              <a:rPr lang="en-US" sz="4000" dirty="0" smtClean="0">
                <a:latin typeface="Bodoni MT Black" pitchFamily="18" charset="0"/>
              </a:rPr>
              <a:t>CO</a:t>
            </a:r>
            <a:r>
              <a:rPr lang="en-US" sz="2800" dirty="0" smtClean="0">
                <a:latin typeface="Bodoni MT Black" pitchFamily="18" charset="0"/>
              </a:rPr>
              <a:t>2 TYPE</a:t>
            </a:r>
            <a:endParaRPr lang="en-US" sz="4000" dirty="0">
              <a:latin typeface="Bodoni MT Black" pitchFamily="18" charset="0"/>
            </a:endParaRPr>
          </a:p>
        </p:txBody>
      </p:sp>
      <p:sp>
        <p:nvSpPr>
          <p:cNvPr id="3" name="Title 2"/>
          <p:cNvSpPr>
            <a:spLocks noGrp="1"/>
          </p:cNvSpPr>
          <p:nvPr>
            <p:ph type="ctrTitle"/>
          </p:nvPr>
        </p:nvSpPr>
        <p:spPr>
          <a:xfrm>
            <a:off x="-228600" y="76200"/>
            <a:ext cx="10635018" cy="1066800"/>
          </a:xfrm>
        </p:spPr>
        <p:txBody>
          <a:bodyPr/>
          <a:lstStyle/>
          <a:p>
            <a:pPr marL="182880" indent="0">
              <a:buNone/>
            </a:pPr>
            <a:r>
              <a:rPr lang="en-US" sz="4000" u="sng" dirty="0">
                <a:latin typeface="Bodoni MT Black" pitchFamily="18" charset="0"/>
              </a:rPr>
              <a:t>FIRE EXTINGUISHEN ANATOMY</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253836"/>
            <a:ext cx="4800600" cy="5237019"/>
          </a:xfrm>
          <a:prstGeom prst="rect">
            <a:avLst/>
          </a:prstGeom>
        </p:spPr>
      </p:pic>
    </p:spTree>
    <p:extLst>
      <p:ext uri="{BB962C8B-B14F-4D97-AF65-F5344CB8AC3E}">
        <p14:creationId xmlns:p14="http://schemas.microsoft.com/office/powerpoint/2010/main" val="32380287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562599"/>
          </a:xfrm>
        </p:spPr>
        <p:txBody>
          <a:bodyPr>
            <a:normAutofit/>
          </a:bodyPr>
          <a:lstStyle/>
          <a:p>
            <a:r>
              <a:rPr lang="en-IN" sz="2400" dirty="0" smtClean="0">
                <a:latin typeface="Lucida Fax" panose="02060602050505020204" pitchFamily="18" charset="0"/>
              </a:rPr>
              <a:t>WATER			- RED</a:t>
            </a:r>
          </a:p>
          <a:p>
            <a:endParaRPr lang="en-IN" sz="2400" dirty="0" smtClean="0">
              <a:latin typeface="Lucida Fax" panose="02060602050505020204" pitchFamily="18" charset="0"/>
            </a:endParaRPr>
          </a:p>
          <a:p>
            <a:r>
              <a:rPr lang="en-IN" sz="2400" dirty="0" smtClean="0">
                <a:latin typeface="Lucida Fax" panose="02060602050505020204" pitchFamily="18" charset="0"/>
              </a:rPr>
              <a:t>FOAM				- CREAM</a:t>
            </a:r>
          </a:p>
          <a:p>
            <a:endParaRPr lang="en-IN" sz="2400" dirty="0" smtClean="0">
              <a:latin typeface="Lucida Fax" panose="02060602050505020204" pitchFamily="18" charset="0"/>
            </a:endParaRPr>
          </a:p>
          <a:p>
            <a:r>
              <a:rPr lang="en-IN" sz="2400" dirty="0" smtClean="0">
                <a:latin typeface="Lucida Fax" panose="02060602050505020204" pitchFamily="18" charset="0"/>
              </a:rPr>
              <a:t>POWDER			- BLUE</a:t>
            </a:r>
          </a:p>
          <a:p>
            <a:endParaRPr lang="en-IN" sz="2400" dirty="0" smtClean="0">
              <a:latin typeface="Lucida Fax" panose="02060602050505020204" pitchFamily="18" charset="0"/>
            </a:endParaRPr>
          </a:p>
          <a:p>
            <a:r>
              <a:rPr lang="en-IN" sz="2400" dirty="0" smtClean="0">
                <a:latin typeface="Lucida Fax" panose="02060602050505020204" pitchFamily="18" charset="0"/>
              </a:rPr>
              <a:t>CARBON DIOXIDE		- BLACK</a:t>
            </a:r>
            <a:endParaRPr lang="en-IN" sz="2400" dirty="0">
              <a:latin typeface="Lucida Fax" panose="02060602050505020204" pitchFamily="18" charset="0"/>
            </a:endParaRPr>
          </a:p>
        </p:txBody>
      </p:sp>
      <p:sp>
        <p:nvSpPr>
          <p:cNvPr id="3" name="Title 2"/>
          <p:cNvSpPr>
            <a:spLocks noGrp="1"/>
          </p:cNvSpPr>
          <p:nvPr>
            <p:ph type="ctrTitle"/>
          </p:nvPr>
        </p:nvSpPr>
        <p:spPr>
          <a:xfrm>
            <a:off x="76200" y="76201"/>
            <a:ext cx="8915400" cy="838199"/>
          </a:xfrm>
        </p:spPr>
        <p:txBody>
          <a:bodyPr/>
          <a:lstStyle/>
          <a:p>
            <a:pPr marL="182880" indent="0">
              <a:buNone/>
            </a:pPr>
            <a:r>
              <a:rPr lang="en-IN" sz="4000" u="sng" dirty="0" smtClean="0">
                <a:latin typeface="Bodoni MT Black" panose="02070A03080606020203" pitchFamily="18" charset="0"/>
              </a:rPr>
              <a:t>COLOUR OF EXTINGUISHER</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800" y="4572000"/>
            <a:ext cx="1828800" cy="182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999" y="4609563"/>
            <a:ext cx="1636775" cy="1676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500610" y="922948"/>
            <a:ext cx="1613165" cy="171503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400" y="4462462"/>
            <a:ext cx="1714500" cy="186213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7000" y="2733001"/>
            <a:ext cx="1636776" cy="1725168"/>
          </a:xfrm>
          <a:prstGeom prst="rect">
            <a:avLst/>
          </a:prstGeom>
        </p:spPr>
      </p:pic>
    </p:spTree>
    <p:extLst>
      <p:ext uri="{BB962C8B-B14F-4D97-AF65-F5344CB8AC3E}">
        <p14:creationId xmlns:p14="http://schemas.microsoft.com/office/powerpoint/2010/main" val="3747010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295401"/>
            <a:ext cx="8763000" cy="4639264"/>
          </a:xfrm>
        </p:spPr>
        <p:txBody>
          <a:bodyPr>
            <a:normAutofit/>
          </a:bodyPr>
          <a:lstStyle/>
          <a:p>
            <a:r>
              <a:rPr lang="en-IN" sz="2400" b="1" u="sng" dirty="0" smtClean="0">
                <a:latin typeface="Lucida Fax" panose="02060602050505020204" pitchFamily="18" charset="0"/>
              </a:rPr>
              <a:t>GAS CARTRIDGE</a:t>
            </a:r>
            <a:r>
              <a:rPr lang="en-IN" sz="2400" dirty="0" smtClean="0">
                <a:latin typeface="Lucida Fax" panose="02060602050505020204" pitchFamily="18" charset="0"/>
              </a:rPr>
              <a:t>.</a:t>
            </a:r>
          </a:p>
          <a:p>
            <a:r>
              <a:rPr lang="en-IN" sz="2400" dirty="0" smtClean="0">
                <a:latin typeface="Lucida Fax" panose="02060602050505020204" pitchFamily="18" charset="0"/>
              </a:rPr>
              <a:t>THE PRESSURE IS </a:t>
            </a:r>
            <a:r>
              <a:rPr lang="en-IN" sz="2400" smtClean="0">
                <a:latin typeface="Lucida Fax" panose="02060602050505020204" pitchFamily="18" charset="0"/>
              </a:rPr>
              <a:t>PRODUCED BY </a:t>
            </a:r>
            <a:r>
              <a:rPr lang="en-IN" sz="2400" dirty="0" smtClean="0">
                <a:latin typeface="Lucida Fax" panose="02060602050505020204" pitchFamily="18" charset="0"/>
              </a:rPr>
              <a:t>MEANS OF COMPRESSED OR LIQUEFIED GAS RELEASED FROM A GAS CARTRIDGE FITTED IN TO THE EXTINGUISHER.</a:t>
            </a:r>
          </a:p>
          <a:p>
            <a:endParaRPr lang="en-IN" sz="2400" dirty="0" smtClean="0">
              <a:latin typeface="Lucida Fax" panose="02060602050505020204" pitchFamily="18" charset="0"/>
            </a:endParaRPr>
          </a:p>
          <a:p>
            <a:r>
              <a:rPr lang="en-IN" sz="2400" b="1" u="sng" dirty="0" smtClean="0">
                <a:latin typeface="Lucida Fax" panose="02060602050505020204" pitchFamily="18" charset="0"/>
              </a:rPr>
              <a:t>STORED PRESSURE</a:t>
            </a:r>
          </a:p>
          <a:p>
            <a:r>
              <a:rPr lang="en-IN" sz="2400" dirty="0" smtClean="0">
                <a:latin typeface="Lucida Fax" panose="02060602050505020204" pitchFamily="18" charset="0"/>
              </a:rPr>
              <a:t>THE EXPELLANT GAS IS STORED WITH THE EXTINGUISHING MEDIUM IN THE BODY OF THE EXTINGUISHER, WHICH IS THE PERMANENTIY PRESSURIZED. </a:t>
            </a:r>
          </a:p>
          <a:p>
            <a:endParaRPr lang="en-IN" sz="2400" dirty="0">
              <a:latin typeface="Lucida Fax" panose="02060602050505020204" pitchFamily="18" charset="0"/>
            </a:endParaRPr>
          </a:p>
        </p:txBody>
      </p:sp>
      <p:sp>
        <p:nvSpPr>
          <p:cNvPr id="3" name="Title 2"/>
          <p:cNvSpPr>
            <a:spLocks noGrp="1"/>
          </p:cNvSpPr>
          <p:nvPr>
            <p:ph type="ctrTitle"/>
          </p:nvPr>
        </p:nvSpPr>
        <p:spPr>
          <a:xfrm>
            <a:off x="228600" y="152400"/>
            <a:ext cx="8458200" cy="762000"/>
          </a:xfrm>
        </p:spPr>
        <p:txBody>
          <a:bodyPr/>
          <a:lstStyle/>
          <a:p>
            <a:pPr marL="182880" indent="0">
              <a:buNone/>
            </a:pPr>
            <a:r>
              <a:rPr lang="en-IN" sz="4000" u="sng" dirty="0" smtClean="0">
                <a:latin typeface="Bodoni MT Black" panose="02070A03080606020203" pitchFamily="18" charset="0"/>
              </a:rPr>
              <a:t>TYPES OF EXTINGUISHERS</a:t>
            </a:r>
            <a:endParaRPr lang="en-IN" sz="4000" u="sng" dirty="0">
              <a:latin typeface="Bodoni MT Black" panose="02070A03080606020203" pitchFamily="18" charset="0"/>
            </a:endParaRPr>
          </a:p>
        </p:txBody>
      </p:sp>
    </p:spTree>
    <p:extLst>
      <p:ext uri="{BB962C8B-B14F-4D97-AF65-F5344CB8AC3E}">
        <p14:creationId xmlns:p14="http://schemas.microsoft.com/office/powerpoint/2010/main" val="3355084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5966666" cy="2423346"/>
          </a:xfrm>
        </p:spPr>
        <p:txBody>
          <a:bodyPr/>
          <a:lstStyle/>
          <a:p>
            <a:pPr marL="0" indent="0">
              <a:buNone/>
            </a:pPr>
            <a:r>
              <a:rPr lang="en-US" sz="5400" dirty="0" smtClean="0">
                <a:latin typeface="Bodoni MT Black" pitchFamily="18" charset="0"/>
              </a:rPr>
              <a:t>WHY SAFETY</a:t>
            </a:r>
            <a:r>
              <a:rPr lang="en-US" dirty="0" smtClean="0">
                <a:solidFill>
                  <a:schemeClr val="accent6"/>
                </a:solidFill>
              </a:rPr>
              <a:t>???</a:t>
            </a:r>
            <a:endParaRPr lang="en-US" dirty="0">
              <a:solidFill>
                <a:schemeClr val="accent6"/>
              </a:solidFill>
            </a:endParaRPr>
          </a:p>
        </p:txBody>
      </p:sp>
      <p:sp>
        <p:nvSpPr>
          <p:cNvPr id="3" name="Text Placeholder 2"/>
          <p:cNvSpPr>
            <a:spLocks noGrp="1"/>
          </p:cNvSpPr>
          <p:nvPr>
            <p:ph type="body" idx="1"/>
          </p:nvPr>
        </p:nvSpPr>
        <p:spPr>
          <a:xfrm>
            <a:off x="457200" y="2819400"/>
            <a:ext cx="7620000" cy="1905000"/>
          </a:xfrm>
        </p:spPr>
        <p:txBody>
          <a:bodyPr>
            <a:noAutofit/>
          </a:bodyPr>
          <a:lstStyle/>
          <a:p>
            <a:pPr marL="457200" indent="-457200" algn="l">
              <a:buFont typeface="Wingdings" pitchFamily="2" charset="2"/>
              <a:buChar char="q"/>
            </a:pPr>
            <a:r>
              <a:rPr lang="en-US" sz="3200" dirty="0" smtClean="0">
                <a:solidFill>
                  <a:schemeClr val="tx1"/>
                </a:solidFill>
                <a:latin typeface="Bodoni MT Black" pitchFamily="18" charset="0"/>
              </a:rPr>
              <a:t> MORAL</a:t>
            </a:r>
          </a:p>
          <a:p>
            <a:pPr marL="457200" indent="-457200" algn="l">
              <a:buFont typeface="Wingdings" pitchFamily="2" charset="2"/>
              <a:buChar char="q"/>
            </a:pPr>
            <a:r>
              <a:rPr lang="en-US" sz="3200" dirty="0" smtClean="0">
                <a:solidFill>
                  <a:schemeClr val="tx1"/>
                </a:solidFill>
                <a:latin typeface="Bodoni MT Black" pitchFamily="18" charset="0"/>
              </a:rPr>
              <a:t> LEGAL</a:t>
            </a:r>
          </a:p>
          <a:p>
            <a:pPr marL="457200" indent="-457200" algn="l">
              <a:buFont typeface="Wingdings" pitchFamily="2" charset="2"/>
              <a:buChar char="q"/>
            </a:pPr>
            <a:r>
              <a:rPr lang="en-US" sz="3200" dirty="0" smtClean="0">
                <a:solidFill>
                  <a:schemeClr val="tx1"/>
                </a:solidFill>
                <a:latin typeface="Bodoni MT Black" pitchFamily="18" charset="0"/>
              </a:rPr>
              <a:t> ECONOMIC &amp; FINANCIAL</a:t>
            </a:r>
            <a:endParaRPr lang="en-US" sz="3200" dirty="0">
              <a:solidFill>
                <a:schemeClr val="tx1"/>
              </a:solidFill>
              <a:latin typeface="Bodoni MT Black" pitchFamily="18" charset="0"/>
            </a:endParaRPr>
          </a:p>
        </p:txBody>
      </p:sp>
    </p:spTree>
    <p:extLst>
      <p:ext uri="{BB962C8B-B14F-4D97-AF65-F5344CB8AC3E}">
        <p14:creationId xmlns:p14="http://schemas.microsoft.com/office/powerpoint/2010/main" val="27699707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524001"/>
            <a:ext cx="8763000" cy="4800599"/>
          </a:xfrm>
        </p:spPr>
        <p:txBody>
          <a:bodyPr>
            <a:normAutofit/>
          </a:bodyPr>
          <a:lstStyle/>
          <a:p>
            <a:pPr marL="457200" indent="-457200">
              <a:buFont typeface="Wingdings" panose="05000000000000000000" pitchFamily="2" charset="2"/>
              <a:buChar char="q"/>
            </a:pPr>
            <a:r>
              <a:rPr lang="en-IN" sz="2400" dirty="0" smtClean="0">
                <a:latin typeface="Lucida Fax" panose="02060602050505020204" pitchFamily="18" charset="0"/>
              </a:rPr>
              <a:t> HARMLESS TO SKIN</a:t>
            </a:r>
          </a:p>
          <a:p>
            <a:pPr marL="457200" indent="-4572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NON-CONDUCTOR OF ELECTRICITY</a:t>
            </a:r>
          </a:p>
          <a:p>
            <a:pPr marL="457200" indent="-4572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GOOD FOR BLAST FIRE</a:t>
            </a:r>
          </a:p>
          <a:p>
            <a:pPr marL="457200" indent="-4572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BETTER THAN CO2 ON LIQUID FIRE</a:t>
            </a:r>
          </a:p>
          <a:p>
            <a:pPr marL="457200" indent="-4572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NON TOXIC AND NON CORRSOIVE</a:t>
            </a:r>
          </a:p>
          <a:p>
            <a:endParaRPr lang="en-IN" sz="2400" dirty="0">
              <a:latin typeface="Lucida Fax" panose="02060602050505020204" pitchFamily="18" charset="0"/>
            </a:endParaRPr>
          </a:p>
        </p:txBody>
      </p:sp>
      <p:sp>
        <p:nvSpPr>
          <p:cNvPr id="3" name="Title 2"/>
          <p:cNvSpPr>
            <a:spLocks noGrp="1"/>
          </p:cNvSpPr>
          <p:nvPr>
            <p:ph type="ctrTitle"/>
          </p:nvPr>
        </p:nvSpPr>
        <p:spPr>
          <a:xfrm>
            <a:off x="152400" y="152401"/>
            <a:ext cx="8839200" cy="1371600"/>
          </a:xfrm>
        </p:spPr>
        <p:txBody>
          <a:bodyPr/>
          <a:lstStyle/>
          <a:p>
            <a:pPr marL="182880" indent="0">
              <a:buNone/>
            </a:pPr>
            <a:r>
              <a:rPr lang="en-IN" sz="4000" u="sng" dirty="0" smtClean="0">
                <a:latin typeface="Bodoni MT Black" panose="02070A03080606020203" pitchFamily="18" charset="0"/>
              </a:rPr>
              <a:t>ADVANTAGES OF </a:t>
            </a:r>
            <a:r>
              <a:rPr lang="en-IN" u="sng" dirty="0" smtClean="0">
                <a:latin typeface="Bodoni MT Black" panose="02070A03080606020203" pitchFamily="18" charset="0"/>
              </a:rPr>
              <a:t>DCP</a:t>
            </a:r>
            <a:endParaRPr lang="en-IN" u="sng" dirty="0">
              <a:latin typeface="Bodoni MT Black" panose="02070A03080606020203" pitchFamily="18" charset="0"/>
            </a:endParaRPr>
          </a:p>
        </p:txBody>
      </p:sp>
    </p:spTree>
    <p:extLst>
      <p:ext uri="{BB962C8B-B14F-4D97-AF65-F5344CB8AC3E}">
        <p14:creationId xmlns:p14="http://schemas.microsoft.com/office/powerpoint/2010/main" val="1413214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371601"/>
            <a:ext cx="8991600" cy="4563063"/>
          </a:xfrm>
        </p:spPr>
        <p:txBody>
          <a:bodyPr>
            <a:normAutofit/>
          </a:bodyPr>
          <a:lstStyle/>
          <a:p>
            <a:pPr marL="342900" indent="-342900">
              <a:buFont typeface="Wingdings" panose="05000000000000000000" pitchFamily="2" charset="2"/>
              <a:buChar char="q"/>
            </a:pPr>
            <a:r>
              <a:rPr lang="en-IN" sz="2400" dirty="0" smtClean="0">
                <a:latin typeface="Lucida Fax" panose="02060602050505020204" pitchFamily="18" charset="0"/>
              </a:rPr>
              <a:t> DCP CANNOT BE USED ON METAL FIRE LIKE SODIUM, MAGNESIUM ETC….</a:t>
            </a:r>
          </a:p>
          <a:p>
            <a:pPr marL="342900" indent="-342900">
              <a:buFont typeface="Wingdings" panose="05000000000000000000" pitchFamily="2" charset="2"/>
              <a:buChar char="q"/>
            </a:pPr>
            <a:r>
              <a:rPr lang="en-IN" sz="2400" dirty="0">
                <a:latin typeface="Lucida Fax" panose="02060602050505020204" pitchFamily="18" charset="0"/>
              </a:rPr>
              <a:t> </a:t>
            </a:r>
            <a:r>
              <a:rPr lang="en-IN" sz="2400" dirty="0" smtClean="0">
                <a:latin typeface="Lucida Fax" panose="02060602050505020204" pitchFamily="18" charset="0"/>
              </a:rPr>
              <a:t>DCP CANNOT BE USED TO PRODUCE INERT ATMOSPHERE TO </a:t>
            </a:r>
            <a:r>
              <a:rPr lang="en-IN" sz="2400" smtClean="0">
                <a:latin typeface="Lucida Fax" panose="02060602050505020204" pitchFamily="18" charset="0"/>
              </a:rPr>
              <a:t>PREVENT GAS/VAPOUR</a:t>
            </a:r>
            <a:endParaRPr lang="en-IN" sz="2400" dirty="0" smtClean="0">
              <a:latin typeface="Lucida Fax" panose="02060602050505020204" pitchFamily="18" charset="0"/>
            </a:endParaRPr>
          </a:p>
        </p:txBody>
      </p:sp>
      <p:sp>
        <p:nvSpPr>
          <p:cNvPr id="3" name="Title 2"/>
          <p:cNvSpPr>
            <a:spLocks noGrp="1"/>
          </p:cNvSpPr>
          <p:nvPr>
            <p:ph type="ctrTitle"/>
          </p:nvPr>
        </p:nvSpPr>
        <p:spPr>
          <a:xfrm>
            <a:off x="76200" y="152401"/>
            <a:ext cx="8991600" cy="1219200"/>
          </a:xfrm>
        </p:spPr>
        <p:txBody>
          <a:bodyPr/>
          <a:lstStyle/>
          <a:p>
            <a:pPr marL="182880" indent="0">
              <a:buNone/>
            </a:pPr>
            <a:r>
              <a:rPr lang="en-IN" sz="4000" u="sng" dirty="0" smtClean="0">
                <a:latin typeface="Bodoni MT Black" panose="02070A03080606020203" pitchFamily="18" charset="0"/>
              </a:rPr>
              <a:t>DISADVANTAGES OF </a:t>
            </a:r>
            <a:r>
              <a:rPr lang="en-IN" u="sng" dirty="0" smtClean="0">
                <a:latin typeface="Bodoni MT Black" panose="02070A03080606020203" pitchFamily="18" charset="0"/>
              </a:rPr>
              <a:t>DCP</a:t>
            </a:r>
            <a:endParaRPr lang="en-IN" u="sng" dirty="0">
              <a:latin typeface="Bodoni MT Black" panose="02070A03080606020203" pitchFamily="18" charset="0"/>
            </a:endParaRPr>
          </a:p>
        </p:txBody>
      </p:sp>
    </p:spTree>
    <p:extLst>
      <p:ext uri="{BB962C8B-B14F-4D97-AF65-F5344CB8AC3E}">
        <p14:creationId xmlns:p14="http://schemas.microsoft.com/office/powerpoint/2010/main" val="1790711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447800"/>
            <a:ext cx="9067800" cy="5410200"/>
          </a:xfrm>
        </p:spPr>
        <p:txBody>
          <a:bodyPr>
            <a:normAutofit/>
          </a:bodyPr>
          <a:lstStyle/>
          <a:p>
            <a:endParaRPr lang="en-IN" sz="2400" dirty="0">
              <a:latin typeface="Lucida Fax" panose="02060602050505020204" pitchFamily="18" charset="0"/>
            </a:endParaRPr>
          </a:p>
        </p:txBody>
      </p:sp>
      <p:sp>
        <p:nvSpPr>
          <p:cNvPr id="3" name="Title 2"/>
          <p:cNvSpPr>
            <a:spLocks noGrp="1"/>
          </p:cNvSpPr>
          <p:nvPr>
            <p:ph type="ctrTitle"/>
          </p:nvPr>
        </p:nvSpPr>
        <p:spPr>
          <a:xfrm>
            <a:off x="0" y="152400"/>
            <a:ext cx="8915400" cy="1143000"/>
          </a:xfrm>
        </p:spPr>
        <p:txBody>
          <a:bodyPr/>
          <a:lstStyle/>
          <a:p>
            <a:pPr marL="182880" indent="0">
              <a:buNone/>
            </a:pPr>
            <a:r>
              <a:rPr lang="en-IN" sz="4000" dirty="0" smtClean="0">
                <a:latin typeface="Bodoni MT Black" panose="02070A03080606020203" pitchFamily="18" charset="0"/>
              </a:rPr>
              <a:t>FIRE EXTINGUISHER CHECKLIST</a:t>
            </a:r>
            <a:endParaRPr lang="en-IN" sz="4000" dirty="0">
              <a:latin typeface="Bodoni MT Black" panose="02070A03080606020203"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28145034"/>
              </p:ext>
            </p:extLst>
          </p:nvPr>
        </p:nvGraphicFramePr>
        <p:xfrm>
          <a:off x="21771" y="1480457"/>
          <a:ext cx="8991601" cy="3695112"/>
        </p:xfrm>
        <a:graphic>
          <a:graphicData uri="http://schemas.openxmlformats.org/drawingml/2006/table">
            <a:tbl>
              <a:tblPr firstRow="1" bandRow="1">
                <a:tableStyleId>{5C22544A-7EE6-4342-B048-85BDC9FD1C3A}</a:tableStyleId>
              </a:tblPr>
              <a:tblGrid>
                <a:gridCol w="938047"/>
                <a:gridCol w="1077020"/>
                <a:gridCol w="799077"/>
                <a:gridCol w="1172561"/>
                <a:gridCol w="1016219"/>
                <a:gridCol w="842705"/>
                <a:gridCol w="1267905"/>
                <a:gridCol w="1094390"/>
                <a:gridCol w="783677"/>
              </a:tblGrid>
              <a:tr h="874902">
                <a:tc>
                  <a:txBody>
                    <a:bodyPr/>
                    <a:lstStyle/>
                    <a:p>
                      <a:r>
                        <a:rPr lang="en-IN" dirty="0" smtClean="0">
                          <a:solidFill>
                            <a:schemeClr val="tx1"/>
                          </a:solidFill>
                          <a:latin typeface="+mn-lt"/>
                        </a:rPr>
                        <a:t>SI.NO</a:t>
                      </a:r>
                      <a:endParaRPr lang="en-IN" dirty="0">
                        <a:solidFill>
                          <a:schemeClr val="tx1"/>
                        </a:solidFill>
                        <a:latin typeface="+mn-lt"/>
                      </a:endParaRPr>
                    </a:p>
                  </a:txBody>
                  <a:tcPr/>
                </a:tc>
                <a:tc>
                  <a:txBody>
                    <a:bodyPr/>
                    <a:lstStyle/>
                    <a:p>
                      <a:r>
                        <a:rPr lang="en-IN" dirty="0" smtClean="0">
                          <a:solidFill>
                            <a:schemeClr val="tx1"/>
                          </a:solidFill>
                        </a:rPr>
                        <a:t>LOCATI-ON</a:t>
                      </a:r>
                      <a:endParaRPr lang="en-IN" dirty="0">
                        <a:solidFill>
                          <a:schemeClr val="tx1"/>
                        </a:solidFill>
                      </a:endParaRPr>
                    </a:p>
                  </a:txBody>
                  <a:tcPr/>
                </a:tc>
                <a:tc>
                  <a:txBody>
                    <a:bodyPr/>
                    <a:lstStyle/>
                    <a:p>
                      <a:r>
                        <a:rPr lang="en-IN" dirty="0" smtClean="0">
                          <a:solidFill>
                            <a:schemeClr val="tx1"/>
                          </a:solidFill>
                        </a:rPr>
                        <a:t>TYPE</a:t>
                      </a:r>
                      <a:endParaRPr lang="en-IN" dirty="0">
                        <a:solidFill>
                          <a:schemeClr val="tx1"/>
                        </a:solidFill>
                      </a:endParaRPr>
                    </a:p>
                  </a:txBody>
                  <a:tcPr/>
                </a:tc>
                <a:tc>
                  <a:txBody>
                    <a:bodyPr/>
                    <a:lstStyle/>
                    <a:p>
                      <a:r>
                        <a:rPr lang="en-IN" dirty="0" smtClean="0">
                          <a:solidFill>
                            <a:schemeClr val="tx1"/>
                          </a:solidFill>
                        </a:rPr>
                        <a:t>PRESSER</a:t>
                      </a:r>
                    </a:p>
                    <a:p>
                      <a:r>
                        <a:rPr lang="en-IN" dirty="0" smtClean="0">
                          <a:solidFill>
                            <a:schemeClr val="tx1"/>
                          </a:solidFill>
                        </a:rPr>
                        <a:t>GUAGE</a:t>
                      </a:r>
                    </a:p>
                    <a:p>
                      <a:endParaRPr lang="en-IN" dirty="0">
                        <a:solidFill>
                          <a:schemeClr val="tx1"/>
                        </a:solidFill>
                      </a:endParaRPr>
                    </a:p>
                  </a:txBody>
                  <a:tcPr/>
                </a:tc>
                <a:tc>
                  <a:txBody>
                    <a:bodyPr/>
                    <a:lstStyle/>
                    <a:p>
                      <a:r>
                        <a:rPr lang="en-IN" dirty="0" smtClean="0">
                          <a:solidFill>
                            <a:schemeClr val="tx1"/>
                          </a:solidFill>
                        </a:rPr>
                        <a:t>SAFETY</a:t>
                      </a:r>
                    </a:p>
                    <a:p>
                      <a:r>
                        <a:rPr lang="en-IN" dirty="0" smtClean="0">
                          <a:solidFill>
                            <a:schemeClr val="tx1"/>
                          </a:solidFill>
                        </a:rPr>
                        <a:t>PIN</a:t>
                      </a:r>
                      <a:endParaRPr lang="en-IN" dirty="0">
                        <a:solidFill>
                          <a:schemeClr val="tx1"/>
                        </a:solidFill>
                      </a:endParaRPr>
                    </a:p>
                  </a:txBody>
                  <a:tcPr/>
                </a:tc>
                <a:tc>
                  <a:txBody>
                    <a:bodyPr/>
                    <a:lstStyle/>
                    <a:p>
                      <a:r>
                        <a:rPr lang="en-IN" dirty="0" smtClean="0">
                          <a:solidFill>
                            <a:schemeClr val="tx1"/>
                          </a:solidFill>
                        </a:rPr>
                        <a:t>DUE</a:t>
                      </a:r>
                    </a:p>
                    <a:p>
                      <a:r>
                        <a:rPr lang="en-IN" dirty="0" smtClean="0">
                          <a:solidFill>
                            <a:schemeClr val="tx1"/>
                          </a:solidFill>
                        </a:rPr>
                        <a:t>DATE</a:t>
                      </a:r>
                    </a:p>
                    <a:p>
                      <a:endParaRPr lang="en-IN" dirty="0">
                        <a:solidFill>
                          <a:schemeClr val="tx1"/>
                        </a:solidFill>
                      </a:endParaRPr>
                    </a:p>
                  </a:txBody>
                  <a:tcPr/>
                </a:tc>
                <a:tc>
                  <a:txBody>
                    <a:bodyPr/>
                    <a:lstStyle/>
                    <a:p>
                      <a:r>
                        <a:rPr lang="en-IN" dirty="0" smtClean="0">
                          <a:solidFill>
                            <a:schemeClr val="tx1"/>
                          </a:solidFill>
                        </a:rPr>
                        <a:t>OUTER</a:t>
                      </a:r>
                    </a:p>
                    <a:p>
                      <a:r>
                        <a:rPr lang="en-IN" dirty="0" smtClean="0">
                          <a:solidFill>
                            <a:schemeClr val="tx1"/>
                          </a:solidFill>
                        </a:rPr>
                        <a:t>CYLINDER</a:t>
                      </a:r>
                    </a:p>
                  </a:txBody>
                  <a:tcPr/>
                </a:tc>
                <a:tc>
                  <a:txBody>
                    <a:bodyPr/>
                    <a:lstStyle/>
                    <a:p>
                      <a:r>
                        <a:rPr lang="en-IN" dirty="0" smtClean="0">
                          <a:solidFill>
                            <a:schemeClr val="tx1"/>
                          </a:solidFill>
                        </a:rPr>
                        <a:t>HOSE</a:t>
                      </a:r>
                    </a:p>
                    <a:p>
                      <a:r>
                        <a:rPr lang="en-IN" dirty="0" smtClean="0">
                          <a:solidFill>
                            <a:schemeClr val="tx1"/>
                          </a:solidFill>
                        </a:rPr>
                        <a:t>NOZZLE</a:t>
                      </a:r>
                    </a:p>
                  </a:txBody>
                  <a:tcPr/>
                </a:tc>
                <a:tc>
                  <a:txBody>
                    <a:bodyPr/>
                    <a:lstStyle/>
                    <a:p>
                      <a:r>
                        <a:rPr lang="en-IN" dirty="0" smtClean="0">
                          <a:solidFill>
                            <a:schemeClr val="tx1"/>
                          </a:solidFill>
                          <a:latin typeface="+mn-lt"/>
                        </a:rPr>
                        <a:t>RE-MARK</a:t>
                      </a:r>
                      <a:endParaRPr lang="en-IN" dirty="0">
                        <a:solidFill>
                          <a:schemeClr val="tx1"/>
                        </a:solidFill>
                        <a:latin typeface="+mn-lt"/>
                      </a:endParaRPr>
                    </a:p>
                  </a:txBody>
                  <a:tcPr/>
                </a:tc>
              </a:tr>
              <a:tr h="835804">
                <a:tc>
                  <a:txBody>
                    <a:bodyPr/>
                    <a:lstStyle/>
                    <a:p>
                      <a:r>
                        <a:rPr lang="en-IN" dirty="0" smtClean="0"/>
                        <a:t>1</a:t>
                      </a:r>
                      <a:endParaRPr lang="en-IN" dirty="0"/>
                    </a:p>
                  </a:txBody>
                  <a:tcPr/>
                </a:tc>
                <a:tc>
                  <a:txBody>
                    <a:bodyPr/>
                    <a:lstStyle/>
                    <a:p>
                      <a:r>
                        <a:rPr lang="en-IN" dirty="0" smtClean="0"/>
                        <a:t>GLOBAL</a:t>
                      </a:r>
                    </a:p>
                    <a:p>
                      <a:r>
                        <a:rPr lang="en-IN" dirty="0" smtClean="0"/>
                        <a:t>MVPA</a:t>
                      </a:r>
                    </a:p>
                  </a:txBody>
                  <a:tcPr/>
                </a:tc>
                <a:tc>
                  <a:txBody>
                    <a:bodyPr/>
                    <a:lstStyle/>
                    <a:p>
                      <a:r>
                        <a:rPr lang="en-IN" dirty="0" smtClean="0"/>
                        <a:t>ABC</a:t>
                      </a:r>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10/17</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731329">
                <a:tc>
                  <a:txBody>
                    <a:bodyPr/>
                    <a:lstStyle/>
                    <a:p>
                      <a:r>
                        <a:rPr lang="en-IN" dirty="0" smtClean="0"/>
                        <a:t>2</a:t>
                      </a:r>
                      <a:endParaRPr lang="en-IN" dirty="0"/>
                    </a:p>
                  </a:txBody>
                  <a:tcPr/>
                </a:tc>
                <a:tc>
                  <a:txBody>
                    <a:bodyPr/>
                    <a:lstStyle/>
                    <a:p>
                      <a:r>
                        <a:rPr lang="en-IN" dirty="0" smtClean="0"/>
                        <a:t>GLOBAL</a:t>
                      </a:r>
                    </a:p>
                    <a:p>
                      <a:r>
                        <a:rPr lang="en-IN" dirty="0" smtClean="0"/>
                        <a:t>MVPA</a:t>
                      </a:r>
                    </a:p>
                    <a:p>
                      <a:endParaRPr lang="en-IN" dirty="0"/>
                    </a:p>
                  </a:txBody>
                  <a:tcPr/>
                </a:tc>
                <a:tc>
                  <a:txBody>
                    <a:bodyPr/>
                    <a:lstStyle/>
                    <a:p>
                      <a:r>
                        <a:rPr lang="en-IN" dirty="0" smtClean="0"/>
                        <a:t>CO2</a:t>
                      </a:r>
                      <a:endParaRPr lang="en-IN" dirty="0"/>
                    </a:p>
                  </a:txBody>
                  <a:tcPr/>
                </a:tc>
                <a:tc>
                  <a:txBody>
                    <a:bodyPr/>
                    <a:lstStyle/>
                    <a:p>
                      <a:endParaRPr lang="en-IN" dirty="0"/>
                    </a:p>
                  </a:txBody>
                  <a:tcPr/>
                </a:tc>
                <a:tc>
                  <a:txBody>
                    <a:bodyPr/>
                    <a:lstStyle/>
                    <a:p>
                      <a:endParaRPr lang="en-IN" dirty="0"/>
                    </a:p>
                  </a:txBody>
                  <a:tcPr/>
                </a:tc>
                <a:tc>
                  <a:txBody>
                    <a:bodyPr/>
                    <a:lstStyle/>
                    <a:p>
                      <a:r>
                        <a:rPr lang="en-IN" dirty="0" smtClean="0"/>
                        <a:t>10/17</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r h="1030508">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p:sp>
        <p:nvSpPr>
          <p:cNvPr id="7" name="Diagonal Stripe 6"/>
          <p:cNvSpPr/>
          <p:nvPr/>
        </p:nvSpPr>
        <p:spPr>
          <a:xfrm>
            <a:off x="2891246" y="2680063"/>
            <a:ext cx="914400" cy="304800"/>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Diagonal Stripe 7"/>
          <p:cNvSpPr/>
          <p:nvPr/>
        </p:nvSpPr>
        <p:spPr>
          <a:xfrm>
            <a:off x="4072890" y="2680063"/>
            <a:ext cx="800100" cy="304800"/>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Diagonal Stripe 8"/>
          <p:cNvSpPr/>
          <p:nvPr/>
        </p:nvSpPr>
        <p:spPr>
          <a:xfrm>
            <a:off x="6057900" y="2677886"/>
            <a:ext cx="800100" cy="293914"/>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Diagonal Stripe 9"/>
          <p:cNvSpPr/>
          <p:nvPr/>
        </p:nvSpPr>
        <p:spPr>
          <a:xfrm>
            <a:off x="7315200" y="2677886"/>
            <a:ext cx="723900" cy="293914"/>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2" name="Straight Connector 11"/>
          <p:cNvCxnSpPr/>
          <p:nvPr/>
        </p:nvCxnSpPr>
        <p:spPr>
          <a:xfrm>
            <a:off x="8305800" y="297180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Diagonal Stripe 13"/>
          <p:cNvSpPr/>
          <p:nvPr/>
        </p:nvSpPr>
        <p:spPr>
          <a:xfrm>
            <a:off x="2993571" y="3485605"/>
            <a:ext cx="914400" cy="304800"/>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Diagonal Stripe 14"/>
          <p:cNvSpPr/>
          <p:nvPr/>
        </p:nvSpPr>
        <p:spPr>
          <a:xfrm>
            <a:off x="4112078" y="3485605"/>
            <a:ext cx="914400" cy="298269"/>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Diagonal Stripe 15"/>
          <p:cNvSpPr/>
          <p:nvPr/>
        </p:nvSpPr>
        <p:spPr>
          <a:xfrm>
            <a:off x="5943600" y="3485605"/>
            <a:ext cx="914400" cy="228600"/>
          </a:xfrm>
          <a:prstGeom prst="diagStri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7" name="Straight Connector 16"/>
          <p:cNvCxnSpPr/>
          <p:nvPr/>
        </p:nvCxnSpPr>
        <p:spPr>
          <a:xfrm>
            <a:off x="7429500" y="3513908"/>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305800" y="3511731"/>
            <a:ext cx="609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9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25896" y="914400"/>
            <a:ext cx="8991600" cy="5791200"/>
          </a:xfrm>
        </p:spPr>
        <p:txBody>
          <a:bodyPr>
            <a:normAutofit/>
          </a:bodyPr>
          <a:lstStyle/>
          <a:p>
            <a:pPr marL="342900" indent="-342900">
              <a:buFont typeface="Wingdings" pitchFamily="2" charset="2"/>
              <a:buChar char="q"/>
            </a:pPr>
            <a:r>
              <a:rPr lang="en-US" sz="2400" b="1" u="sng" dirty="0" smtClean="0">
                <a:latin typeface="Lucida Fax" pitchFamily="18" charset="0"/>
              </a:rPr>
              <a:t> ACCIDENTS</a:t>
            </a:r>
          </a:p>
          <a:p>
            <a:r>
              <a:rPr lang="en-US" sz="2400" dirty="0" smtClean="0">
                <a:latin typeface="Lucida Fax" pitchFamily="18" charset="0"/>
              </a:rPr>
              <a:t>AN ACCIDENT IS UN DESIGNED AND UN PLANED EVENT THAT RESULT IN PERSONAL INJURY OR PROPERTY DAMAGE OR ENVIRONMENTAL POLLUTION.</a:t>
            </a:r>
          </a:p>
          <a:p>
            <a:endParaRPr lang="en-US" sz="2400" dirty="0" smtClean="0">
              <a:latin typeface="Lucida Fax" pitchFamily="18" charset="0"/>
            </a:endParaRPr>
          </a:p>
          <a:p>
            <a:pPr marL="342900" indent="-342900">
              <a:buFont typeface="Wingdings" pitchFamily="2" charset="2"/>
              <a:buChar char="q"/>
            </a:pPr>
            <a:r>
              <a:rPr lang="en-US" sz="2400" dirty="0" smtClean="0">
                <a:latin typeface="Lucida Fax" pitchFamily="18" charset="0"/>
              </a:rPr>
              <a:t> </a:t>
            </a:r>
            <a:r>
              <a:rPr lang="en-US" sz="2400" b="1" u="sng" dirty="0" smtClean="0">
                <a:latin typeface="Lucida Fax" pitchFamily="18" charset="0"/>
              </a:rPr>
              <a:t>INJURY    </a:t>
            </a:r>
          </a:p>
          <a:p>
            <a:r>
              <a:rPr lang="en-US" sz="2400" dirty="0" smtClean="0">
                <a:latin typeface="Lucida Fax" pitchFamily="18" charset="0"/>
              </a:rPr>
              <a:t>INJURY CAN BE DEFINED AS HARMFUL CONDITION SUSTAINED BY THE BODY RESULT OF AN ACCIDENT.</a:t>
            </a:r>
            <a:endParaRPr lang="en-US" sz="2400" dirty="0">
              <a:latin typeface="Lucida Fax" pitchFamily="18" charset="0"/>
            </a:endParaRPr>
          </a:p>
          <a:p>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b="1" u="sng" dirty="0" smtClean="0">
                <a:latin typeface="Lucida Fax" pitchFamily="18" charset="0"/>
              </a:rPr>
              <a:t>HAZARD</a:t>
            </a:r>
            <a:r>
              <a:rPr lang="en-US" sz="2400" dirty="0" smtClean="0">
                <a:latin typeface="Lucida Fax" pitchFamily="18" charset="0"/>
              </a:rPr>
              <a:t> </a:t>
            </a:r>
          </a:p>
          <a:p>
            <a:r>
              <a:rPr lang="en-US" sz="2400" dirty="0" smtClean="0">
                <a:latin typeface="Lucida Fax" pitchFamily="18" charset="0"/>
              </a:rPr>
              <a:t>A SITUATION WITH THE POTENTIAL TO CAUSE HARM IN HAZARD </a:t>
            </a:r>
            <a:endParaRPr lang="en-US" sz="2400" dirty="0">
              <a:latin typeface="Lucida Fax" pitchFamily="18" charset="0"/>
            </a:endParaRPr>
          </a:p>
        </p:txBody>
      </p:sp>
      <p:sp>
        <p:nvSpPr>
          <p:cNvPr id="3" name="Title 2"/>
          <p:cNvSpPr>
            <a:spLocks noGrp="1"/>
          </p:cNvSpPr>
          <p:nvPr>
            <p:ph type="ctrTitle"/>
          </p:nvPr>
        </p:nvSpPr>
        <p:spPr>
          <a:xfrm>
            <a:off x="23191" y="152401"/>
            <a:ext cx="4625009" cy="838200"/>
          </a:xfrm>
        </p:spPr>
        <p:txBody>
          <a:bodyPr/>
          <a:lstStyle/>
          <a:p>
            <a:pPr marL="182880" indent="0">
              <a:buNone/>
            </a:pPr>
            <a:r>
              <a:rPr lang="en-US" sz="4000" u="sng" dirty="0" smtClean="0">
                <a:latin typeface="Bodoni MT Black" pitchFamily="18" charset="0"/>
              </a:rPr>
              <a:t>DEFINITIONS</a:t>
            </a:r>
            <a:endParaRPr lang="en-US" sz="4000" u="sng" dirty="0">
              <a:latin typeface="Bodoni MT Black" pitchFamily="18" charset="0"/>
            </a:endParaRPr>
          </a:p>
        </p:txBody>
      </p:sp>
    </p:spTree>
    <p:extLst>
      <p:ext uri="{BB962C8B-B14F-4D97-AF65-F5344CB8AC3E}">
        <p14:creationId xmlns:p14="http://schemas.microsoft.com/office/powerpoint/2010/main" val="15106995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806070" cy="5562600"/>
          </a:xfrm>
        </p:spPr>
        <p:txBody>
          <a:bodyPr>
            <a:normAutofit lnSpcReduction="10000"/>
          </a:bodyPr>
          <a:lstStyle/>
          <a:p>
            <a:pPr marL="342900" indent="-342900">
              <a:buFont typeface="Wingdings" panose="05000000000000000000" pitchFamily="2" charset="2"/>
              <a:buChar char="q"/>
            </a:pPr>
            <a:r>
              <a:rPr lang="en-US" sz="2400" b="1" u="sng" dirty="0">
                <a:latin typeface="Lucida Fax" pitchFamily="18" charset="0"/>
              </a:rPr>
              <a:t> </a:t>
            </a:r>
            <a:r>
              <a:rPr lang="en-US" sz="2400" b="1" u="sng" dirty="0" smtClean="0">
                <a:latin typeface="Lucida Fax" pitchFamily="18" charset="0"/>
              </a:rPr>
              <a:t>RISK</a:t>
            </a:r>
          </a:p>
          <a:p>
            <a:r>
              <a:rPr lang="en-US" sz="2400" dirty="0" smtClean="0">
                <a:latin typeface="Lucida Fax" pitchFamily="18" charset="0"/>
              </a:rPr>
              <a:t>IT IS THE PROBABILITY OF THE REALIZATION OF THE POTENTIAL FOR LOSS</a:t>
            </a:r>
            <a:endParaRPr lang="en-US" sz="2400" dirty="0">
              <a:latin typeface="Lucida Fax" pitchFamily="18" charset="0"/>
            </a:endParaRPr>
          </a:p>
          <a:p>
            <a:r>
              <a:rPr lang="en-US" sz="2400" dirty="0" smtClean="0">
                <a:latin typeface="Lucida Fax" pitchFamily="18" charset="0"/>
              </a:rPr>
              <a:t> </a:t>
            </a:r>
          </a:p>
          <a:p>
            <a:pPr marL="342900" indent="-342900">
              <a:buFont typeface="Wingdings" pitchFamily="2" charset="2"/>
              <a:buChar char="q"/>
            </a:pPr>
            <a:r>
              <a:rPr lang="en-US" sz="2400" b="1" u="sng" dirty="0" smtClean="0">
                <a:latin typeface="Lucida Fax" pitchFamily="18" charset="0"/>
              </a:rPr>
              <a:t> NEARMISS</a:t>
            </a:r>
          </a:p>
          <a:p>
            <a:r>
              <a:rPr lang="en-US" sz="2400" b="1" u="sng" dirty="0">
                <a:latin typeface="Lucida Fax" pitchFamily="18" charset="0"/>
              </a:rPr>
              <a:t> </a:t>
            </a:r>
            <a:r>
              <a:rPr lang="en-US" sz="2400" dirty="0" smtClean="0">
                <a:latin typeface="Lucida Fax" pitchFamily="18" charset="0"/>
              </a:rPr>
              <a:t>AN UNPLANED AND UNDESIGHNED EVENT THAT HAD THE POTENTIAL TO LEAD TO INJURY DAMAGE OR LOSS.</a:t>
            </a:r>
          </a:p>
          <a:p>
            <a:endParaRPr lang="en-US" sz="2400" dirty="0" smtClean="0">
              <a:latin typeface="Lucida Fax" pitchFamily="18" charset="0"/>
            </a:endParaRPr>
          </a:p>
          <a:p>
            <a:pPr marL="342900" indent="-342900">
              <a:buFont typeface="Wingdings" pitchFamily="2" charset="2"/>
              <a:buChar char="q"/>
            </a:pPr>
            <a:r>
              <a:rPr lang="en-US" sz="2400" b="1" u="sng" dirty="0">
                <a:latin typeface="Lucida Fax" pitchFamily="18" charset="0"/>
              </a:rPr>
              <a:t> </a:t>
            </a:r>
            <a:r>
              <a:rPr lang="en-US" sz="2400" b="1" u="sng" dirty="0" smtClean="0">
                <a:latin typeface="Lucida Fax" pitchFamily="18" charset="0"/>
              </a:rPr>
              <a:t>TOOL BOX TALK</a:t>
            </a:r>
          </a:p>
          <a:p>
            <a:r>
              <a:rPr lang="en-US" sz="2400" dirty="0" smtClean="0">
                <a:latin typeface="Lucida Fax" pitchFamily="18" charset="0"/>
              </a:rPr>
              <a:t>TOOL BOX TALK IS A </a:t>
            </a:r>
            <a:r>
              <a:rPr lang="en-US" sz="2400" smtClean="0">
                <a:latin typeface="Lucida Fax" pitchFamily="18" charset="0"/>
              </a:rPr>
              <a:t>PRE-JOB MEETING </a:t>
            </a:r>
            <a:r>
              <a:rPr lang="en-US" sz="2400" dirty="0" smtClean="0">
                <a:latin typeface="Lucida Fax" pitchFamily="18" charset="0"/>
              </a:rPr>
              <a:t>IN WHICH THE SUPERVISOR,SAFETY OFFICER CONCERNED WILL EXPLAIN TO THE WORKERS ABOUT THE JOB AND THE HAZARD.  </a:t>
            </a:r>
          </a:p>
          <a:p>
            <a:endParaRPr lang="en-US" sz="2400" dirty="0" smtClean="0">
              <a:latin typeface="Lucida Fax" pitchFamily="18" charset="0"/>
            </a:endParaRPr>
          </a:p>
          <a:p>
            <a:endParaRPr lang="en-US" sz="2400" dirty="0" smtClean="0">
              <a:latin typeface="Lucida Fax" pitchFamily="18" charset="0"/>
            </a:endParaRPr>
          </a:p>
          <a:p>
            <a:endParaRPr lang="en-US" sz="2400" dirty="0">
              <a:latin typeface="Lucida Fax" pitchFamily="18" charset="0"/>
            </a:endParaRPr>
          </a:p>
        </p:txBody>
      </p:sp>
      <p:sp>
        <p:nvSpPr>
          <p:cNvPr id="3" name="Title 2"/>
          <p:cNvSpPr>
            <a:spLocks noGrp="1"/>
          </p:cNvSpPr>
          <p:nvPr>
            <p:ph type="ctrTitle"/>
          </p:nvPr>
        </p:nvSpPr>
        <p:spPr>
          <a:xfrm>
            <a:off x="152400" y="152400"/>
            <a:ext cx="4572000" cy="685800"/>
          </a:xfrm>
        </p:spPr>
        <p:txBody>
          <a:bodyPr/>
          <a:lstStyle/>
          <a:p>
            <a:pPr marL="182880" indent="0">
              <a:buNone/>
            </a:pPr>
            <a:r>
              <a:rPr lang="en-US" sz="4000" u="sng" dirty="0">
                <a:latin typeface="Bodoni MT Black" pitchFamily="18" charset="0"/>
              </a:rPr>
              <a:t>DEFINITIONS</a:t>
            </a:r>
            <a:endParaRPr lang="en-US" sz="4000" dirty="0">
              <a:latin typeface="Bodoni MT Black" pitchFamily="18" charset="0"/>
            </a:endParaRPr>
          </a:p>
        </p:txBody>
      </p:sp>
    </p:spTree>
    <p:extLst>
      <p:ext uri="{BB962C8B-B14F-4D97-AF65-F5344CB8AC3E}">
        <p14:creationId xmlns:p14="http://schemas.microsoft.com/office/powerpoint/2010/main" val="41976379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638799"/>
          </a:xfrm>
        </p:spPr>
        <p:txBody>
          <a:bodyPr>
            <a:normAutofit/>
          </a:bodyPr>
          <a:lstStyle/>
          <a:p>
            <a:r>
              <a:rPr lang="en-IN" sz="2400" dirty="0" smtClean="0">
                <a:latin typeface="Lucida Fax" panose="02060602050505020204" pitchFamily="18" charset="0"/>
              </a:rPr>
              <a:t>WHO IS A COMPETENT PERSON ???</a:t>
            </a:r>
          </a:p>
          <a:p>
            <a:endParaRPr lang="en-IN" sz="2400" dirty="0">
              <a:latin typeface="Lucida Fax" panose="02060602050505020204" pitchFamily="18" charset="0"/>
            </a:endParaRPr>
          </a:p>
          <a:p>
            <a:r>
              <a:rPr lang="en-IN" sz="2400" dirty="0" smtClean="0">
                <a:latin typeface="Lucida Fax" panose="02060602050505020204" pitchFamily="18" charset="0"/>
              </a:rPr>
              <a:t>IS ONE WHO IS PROPERLY TRAINED AND AUTHORIZED TO PERFORM A SPECIFIC WORK IN A SAFE MANNER.</a:t>
            </a:r>
            <a:endParaRPr lang="en-IN" sz="2400" dirty="0">
              <a:latin typeface="Lucida Fax" panose="02060602050505020204" pitchFamily="18" charset="0"/>
            </a:endParaRPr>
          </a:p>
        </p:txBody>
      </p:sp>
      <p:sp>
        <p:nvSpPr>
          <p:cNvPr id="3" name="Title 2"/>
          <p:cNvSpPr>
            <a:spLocks noGrp="1"/>
          </p:cNvSpPr>
          <p:nvPr>
            <p:ph type="ctrTitle"/>
          </p:nvPr>
        </p:nvSpPr>
        <p:spPr>
          <a:xfrm>
            <a:off x="76200" y="67119"/>
            <a:ext cx="8915400" cy="771081"/>
          </a:xfrm>
        </p:spPr>
        <p:txBody>
          <a:bodyPr/>
          <a:lstStyle/>
          <a:p>
            <a:pPr marL="182880" indent="0">
              <a:buNone/>
            </a:pPr>
            <a:r>
              <a:rPr lang="en-US" sz="4000" u="sng" dirty="0">
                <a:latin typeface="Bodoni MT Black" pitchFamily="18" charset="0"/>
              </a:rPr>
              <a:t>DEFINITIONS</a:t>
            </a:r>
            <a:endParaRPr lang="en-IN" sz="4000" dirty="0">
              <a:latin typeface="Bodoni MT Black" panose="02070A03080606020203" pitchFamily="18" charset="0"/>
            </a:endParaRPr>
          </a:p>
        </p:txBody>
      </p:sp>
    </p:spTree>
    <p:extLst>
      <p:ext uri="{BB962C8B-B14F-4D97-AF65-F5344CB8AC3E}">
        <p14:creationId xmlns:p14="http://schemas.microsoft.com/office/powerpoint/2010/main" val="3629004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75" y="990600"/>
            <a:ext cx="8915400" cy="5867400"/>
          </a:xfrm>
        </p:spPr>
        <p:txBody>
          <a:bodyPr>
            <a:normAutofit/>
          </a:bodyPr>
          <a:lstStyle/>
          <a:p>
            <a:r>
              <a:rPr lang="en-US" sz="3600" b="1" dirty="0" smtClean="0">
                <a:latin typeface="Lucida Fax" pitchFamily="18" charset="0"/>
              </a:rPr>
              <a:t>MANDATORY- </a:t>
            </a:r>
            <a:r>
              <a:rPr lang="en-US" sz="2800" b="1" dirty="0" smtClean="0">
                <a:latin typeface="Lucida Fax" pitchFamily="18" charset="0"/>
              </a:rPr>
              <a:t>BLUE &amp; WHITE </a:t>
            </a:r>
            <a:endParaRPr lang="en-US" sz="3600" b="1" dirty="0">
              <a:latin typeface="Lucida Fax" pitchFamily="18" charset="0"/>
            </a:endParaRPr>
          </a:p>
        </p:txBody>
      </p:sp>
      <p:sp>
        <p:nvSpPr>
          <p:cNvPr id="3" name="Title 2"/>
          <p:cNvSpPr>
            <a:spLocks noGrp="1"/>
          </p:cNvSpPr>
          <p:nvPr>
            <p:ph type="ctrTitle"/>
          </p:nvPr>
        </p:nvSpPr>
        <p:spPr>
          <a:xfrm>
            <a:off x="76200" y="152401"/>
            <a:ext cx="9067800" cy="761999"/>
          </a:xfrm>
        </p:spPr>
        <p:txBody>
          <a:bodyPr/>
          <a:lstStyle/>
          <a:p>
            <a:pPr marL="182880" indent="0">
              <a:buNone/>
            </a:pPr>
            <a:r>
              <a:rPr lang="en-US" sz="4000" b="0" u="sng" dirty="0" smtClean="0">
                <a:latin typeface="Bodoni MT Black" pitchFamily="18" charset="0"/>
              </a:rPr>
              <a:t>STANDARED SAFETY SIGNAGE</a:t>
            </a:r>
            <a:endParaRPr lang="en-US" sz="4000" b="0" u="sng"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1752600"/>
            <a:ext cx="6705600" cy="5029200"/>
          </a:xfrm>
          <a:prstGeom prst="rect">
            <a:avLst/>
          </a:prstGeom>
        </p:spPr>
      </p:pic>
    </p:spTree>
    <p:extLst>
      <p:ext uri="{BB962C8B-B14F-4D97-AF65-F5344CB8AC3E}">
        <p14:creationId xmlns:p14="http://schemas.microsoft.com/office/powerpoint/2010/main" val="2492151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838200"/>
            <a:ext cx="8839200" cy="5867400"/>
          </a:xfrm>
        </p:spPr>
        <p:txBody>
          <a:bodyPr>
            <a:normAutofit/>
          </a:bodyPr>
          <a:lstStyle/>
          <a:p>
            <a:r>
              <a:rPr lang="en-US" sz="3600" b="1" dirty="0" smtClean="0">
                <a:latin typeface="Lucida Fax" pitchFamily="18" charset="0"/>
              </a:rPr>
              <a:t>PROHIBITION</a:t>
            </a:r>
            <a:r>
              <a:rPr lang="en-US" sz="2400" dirty="0" smtClean="0">
                <a:latin typeface="Lucida Fax" pitchFamily="18" charset="0"/>
              </a:rPr>
              <a:t> </a:t>
            </a:r>
            <a:r>
              <a:rPr lang="en-US" sz="2400" b="1" dirty="0" smtClean="0">
                <a:latin typeface="Lucida Fax" pitchFamily="18" charset="0"/>
              </a:rPr>
              <a:t>–</a:t>
            </a:r>
            <a:r>
              <a:rPr lang="en-US" sz="2400" dirty="0" smtClean="0">
                <a:latin typeface="Lucida Fax" pitchFamily="18" charset="0"/>
              </a:rPr>
              <a:t> </a:t>
            </a:r>
            <a:r>
              <a:rPr lang="en-US" sz="2800" b="1" dirty="0" smtClean="0">
                <a:latin typeface="Lucida Fax" pitchFamily="18" charset="0"/>
              </a:rPr>
              <a:t>RED </a:t>
            </a:r>
            <a:r>
              <a:rPr lang="en-US" sz="2800" b="1" smtClean="0">
                <a:latin typeface="Lucida Fax" pitchFamily="18" charset="0"/>
              </a:rPr>
              <a:t>&amp; BLACK </a:t>
            </a:r>
            <a:endParaRPr lang="en-US" sz="2800" b="1" dirty="0" smtClean="0">
              <a:latin typeface="Lucida Fax" pitchFamily="18" charset="0"/>
            </a:endParaRPr>
          </a:p>
          <a:p>
            <a:endParaRPr lang="en-US" sz="2400" b="1" dirty="0">
              <a:latin typeface="Lucida Fax" pitchFamily="18" charset="0"/>
            </a:endParaRPr>
          </a:p>
        </p:txBody>
      </p:sp>
      <p:sp>
        <p:nvSpPr>
          <p:cNvPr id="3" name="Title 2"/>
          <p:cNvSpPr>
            <a:spLocks noGrp="1"/>
          </p:cNvSpPr>
          <p:nvPr>
            <p:ph type="ctrTitle"/>
          </p:nvPr>
        </p:nvSpPr>
        <p:spPr>
          <a:xfrm>
            <a:off x="0" y="76200"/>
            <a:ext cx="9144000" cy="685800"/>
          </a:xfrm>
        </p:spPr>
        <p:txBody>
          <a:bodyPr/>
          <a:lstStyle/>
          <a:p>
            <a:pPr marL="182880" indent="0">
              <a:buNone/>
            </a:pPr>
            <a:r>
              <a:rPr lang="en-US" sz="4000" b="0" u="sng" dirty="0">
                <a:latin typeface="Bodoni MT Black" pitchFamily="18" charset="0"/>
              </a:rPr>
              <a:t>STANDARED SAFETY SIGNAGE</a:t>
            </a:r>
            <a:endParaRPr lang="en-US" sz="4000" dirty="0">
              <a:latin typeface="Bodoni MT Black"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447800"/>
            <a:ext cx="6629400" cy="5181600"/>
          </a:xfrm>
          <a:prstGeom prst="rect">
            <a:avLst/>
          </a:prstGeom>
        </p:spPr>
      </p:pic>
    </p:spTree>
    <p:extLst>
      <p:ext uri="{BB962C8B-B14F-4D97-AF65-F5344CB8AC3E}">
        <p14:creationId xmlns:p14="http://schemas.microsoft.com/office/powerpoint/2010/main" val="35155146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990600"/>
            <a:ext cx="8915400" cy="5638800"/>
          </a:xfrm>
        </p:spPr>
        <p:txBody>
          <a:bodyPr>
            <a:normAutofit/>
          </a:bodyPr>
          <a:lstStyle/>
          <a:p>
            <a:r>
              <a:rPr lang="en-US" sz="3600" b="1" dirty="0" smtClean="0">
                <a:latin typeface="Lucida Fax" pitchFamily="18" charset="0"/>
              </a:rPr>
              <a:t>WARNING- </a:t>
            </a:r>
            <a:r>
              <a:rPr lang="en-US" sz="2800" b="1" dirty="0" smtClean="0">
                <a:latin typeface="Lucida Fax" pitchFamily="18" charset="0"/>
              </a:rPr>
              <a:t>YELLOW &amp; BLACK</a:t>
            </a:r>
            <a:endParaRPr lang="en-US" sz="2800" b="1" dirty="0">
              <a:latin typeface="Lucida Fax" pitchFamily="18" charset="0"/>
            </a:endParaRPr>
          </a:p>
        </p:txBody>
      </p:sp>
      <p:sp>
        <p:nvSpPr>
          <p:cNvPr id="3" name="Title 2"/>
          <p:cNvSpPr>
            <a:spLocks noGrp="1"/>
          </p:cNvSpPr>
          <p:nvPr>
            <p:ph type="ctrTitle"/>
          </p:nvPr>
        </p:nvSpPr>
        <p:spPr>
          <a:xfrm>
            <a:off x="76200" y="12511"/>
            <a:ext cx="9067800" cy="749489"/>
          </a:xfrm>
        </p:spPr>
        <p:txBody>
          <a:bodyPr/>
          <a:lstStyle/>
          <a:p>
            <a:pPr marL="182880" indent="0">
              <a:buNone/>
            </a:pPr>
            <a:r>
              <a:rPr lang="en-US" sz="4000" b="0" u="sng" dirty="0">
                <a:latin typeface="Bodoni MT Black" pitchFamily="18" charset="0"/>
              </a:rPr>
              <a:t>STANDARED SAFETY SIGNAGE</a:t>
            </a:r>
            <a:endParaRPr lang="en-US" sz="4000"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9687" y="1905000"/>
            <a:ext cx="6096000" cy="4781974"/>
          </a:xfrm>
          <a:prstGeom prst="rect">
            <a:avLst/>
          </a:prstGeom>
        </p:spPr>
      </p:pic>
    </p:spTree>
    <p:extLst>
      <p:ext uri="{BB962C8B-B14F-4D97-AF65-F5344CB8AC3E}">
        <p14:creationId xmlns:p14="http://schemas.microsoft.com/office/powerpoint/2010/main" val="39463384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6325" y="1447800"/>
            <a:ext cx="8915400" cy="762000"/>
          </a:xfrm>
        </p:spPr>
        <p:txBody>
          <a:bodyPr>
            <a:normAutofit/>
          </a:bodyPr>
          <a:lstStyle/>
          <a:p>
            <a:r>
              <a:rPr lang="en-US" sz="3600" b="1" dirty="0" smtClean="0">
                <a:latin typeface="Lucida Fax" pitchFamily="18" charset="0"/>
              </a:rPr>
              <a:t>SAFE CONDITION- </a:t>
            </a:r>
            <a:r>
              <a:rPr lang="en-US" sz="2800" b="1" dirty="0" smtClean="0">
                <a:latin typeface="Lucida Fax" pitchFamily="18" charset="0"/>
              </a:rPr>
              <a:t>GREEN &amp; WHITE</a:t>
            </a:r>
            <a:endParaRPr lang="en-US" sz="3600" b="1" dirty="0">
              <a:latin typeface="Lucida Fax" pitchFamily="18" charset="0"/>
            </a:endParaRPr>
          </a:p>
        </p:txBody>
      </p:sp>
      <p:sp>
        <p:nvSpPr>
          <p:cNvPr id="3" name="Title 2"/>
          <p:cNvSpPr>
            <a:spLocks noGrp="1"/>
          </p:cNvSpPr>
          <p:nvPr>
            <p:ph type="ctrTitle"/>
          </p:nvPr>
        </p:nvSpPr>
        <p:spPr>
          <a:xfrm>
            <a:off x="0" y="152400"/>
            <a:ext cx="9129215" cy="1111155"/>
          </a:xfrm>
        </p:spPr>
        <p:txBody>
          <a:bodyPr/>
          <a:lstStyle/>
          <a:p>
            <a:pPr marL="182880" indent="0">
              <a:buNone/>
            </a:pPr>
            <a:r>
              <a:rPr lang="en-US" sz="4000" b="0" u="sng" dirty="0">
                <a:latin typeface="Bodoni MT Black" pitchFamily="18" charset="0"/>
              </a:rPr>
              <a:t>STANDARED SAFETY SIGNAGE</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09800"/>
            <a:ext cx="8915400" cy="3289815"/>
          </a:xfrm>
          <a:prstGeom prst="rect">
            <a:avLst/>
          </a:prstGeom>
        </p:spPr>
      </p:pic>
    </p:spTree>
    <p:extLst>
      <p:ext uri="{BB962C8B-B14F-4D97-AF65-F5344CB8AC3E}">
        <p14:creationId xmlns:p14="http://schemas.microsoft.com/office/powerpoint/2010/main" val="2719223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09600" y="2286000"/>
            <a:ext cx="7772400" cy="3657600"/>
          </a:xfrm>
        </p:spPr>
        <p:txBody>
          <a:bodyPr>
            <a:normAutofit/>
          </a:bodyPr>
          <a:lstStyle/>
          <a:p>
            <a:r>
              <a:rPr lang="en-US" sz="2400" dirty="0" smtClean="0">
                <a:latin typeface="Lucida Fax" pitchFamily="18" charset="0"/>
              </a:rPr>
              <a:t>BY THE CONSIDERING THE HUMANITARIEN REASON THE EMPLOYER HAVE THE MORAL RESPONSIBILITY TO PROVIDE SAFE &amp; HEALTH WORK PREMICS , EQUIPMENTS &amp; GOOD WORKING CONDITIONS..</a:t>
            </a:r>
            <a:endParaRPr lang="en-US" sz="2400" dirty="0">
              <a:latin typeface="Lucida Fax" pitchFamily="18" charset="0"/>
            </a:endParaRPr>
          </a:p>
        </p:txBody>
      </p:sp>
      <p:sp>
        <p:nvSpPr>
          <p:cNvPr id="3" name="Title 2"/>
          <p:cNvSpPr>
            <a:spLocks noGrp="1"/>
          </p:cNvSpPr>
          <p:nvPr>
            <p:ph type="ctrTitle"/>
          </p:nvPr>
        </p:nvSpPr>
        <p:spPr>
          <a:xfrm>
            <a:off x="685800" y="457200"/>
            <a:ext cx="7175351" cy="1793167"/>
          </a:xfrm>
        </p:spPr>
        <p:txBody>
          <a:bodyPr/>
          <a:lstStyle/>
          <a:p>
            <a:pPr marL="182880" indent="0">
              <a:buNone/>
            </a:pPr>
            <a:r>
              <a:rPr lang="en-US" sz="6600" u="sng" dirty="0" smtClean="0">
                <a:latin typeface="Bodoni MT Black" pitchFamily="18" charset="0"/>
              </a:rPr>
              <a:t>MORAL</a:t>
            </a:r>
            <a:endParaRPr lang="en-US" sz="6600" u="sng" dirty="0">
              <a:latin typeface="Bodoni MT Black" pitchFamily="18" charset="0"/>
            </a:endParaRPr>
          </a:p>
        </p:txBody>
      </p:sp>
    </p:spTree>
    <p:extLst>
      <p:ext uri="{BB962C8B-B14F-4D97-AF65-F5344CB8AC3E}">
        <p14:creationId xmlns:p14="http://schemas.microsoft.com/office/powerpoint/2010/main" val="36943875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33400" y="1295400"/>
            <a:ext cx="4572000" cy="609600"/>
          </a:xfrm>
        </p:spPr>
        <p:txBody>
          <a:bodyPr>
            <a:normAutofit lnSpcReduction="10000"/>
          </a:bodyPr>
          <a:lstStyle/>
          <a:p>
            <a:r>
              <a:rPr lang="en-US" sz="3600" b="1" dirty="0" smtClean="0">
                <a:latin typeface="Lucida Fax" pitchFamily="18" charset="0"/>
              </a:rPr>
              <a:t>FIRE EQUIPMENTS</a:t>
            </a:r>
            <a:endParaRPr lang="en-US" sz="3600" b="1" dirty="0">
              <a:latin typeface="Lucida Fax" pitchFamily="18" charset="0"/>
            </a:endParaRPr>
          </a:p>
        </p:txBody>
      </p:sp>
      <p:sp>
        <p:nvSpPr>
          <p:cNvPr id="3" name="Title 2"/>
          <p:cNvSpPr>
            <a:spLocks noGrp="1"/>
          </p:cNvSpPr>
          <p:nvPr>
            <p:ph type="ctrTitle"/>
          </p:nvPr>
        </p:nvSpPr>
        <p:spPr>
          <a:xfrm>
            <a:off x="0" y="304800"/>
            <a:ext cx="9067800" cy="1066800"/>
          </a:xfrm>
        </p:spPr>
        <p:txBody>
          <a:bodyPr/>
          <a:lstStyle/>
          <a:p>
            <a:pPr marL="182880" indent="0">
              <a:buNone/>
            </a:pPr>
            <a:r>
              <a:rPr lang="en-US" sz="4000" b="0" u="sng" dirty="0">
                <a:latin typeface="Bodoni MT Black" pitchFamily="18" charset="0"/>
              </a:rPr>
              <a:t>STANDARED SAFETY SIGNAGE</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453185"/>
            <a:ext cx="7488234" cy="2912091"/>
          </a:xfrm>
          <a:prstGeom prst="rect">
            <a:avLst/>
          </a:prstGeom>
        </p:spPr>
      </p:pic>
    </p:spTree>
    <p:extLst>
      <p:ext uri="{BB962C8B-B14F-4D97-AF65-F5344CB8AC3E}">
        <p14:creationId xmlns:p14="http://schemas.microsoft.com/office/powerpoint/2010/main" val="36799467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991600" cy="5562599"/>
          </a:xfrm>
        </p:spPr>
        <p:txBody>
          <a:bodyPr>
            <a:normAutofit/>
          </a:bodyPr>
          <a:lstStyle/>
          <a:p>
            <a:endParaRPr lang="en-US" sz="2400" dirty="0" smtClean="0">
              <a:latin typeface="Lucida Fax" pitchFamily="18" charset="0"/>
            </a:endParaRPr>
          </a:p>
          <a:p>
            <a:r>
              <a:rPr lang="en-US" sz="2400" b="1" u="sng" dirty="0" smtClean="0">
                <a:latin typeface="Lucida Fax" pitchFamily="18" charset="0"/>
              </a:rPr>
              <a:t>SMOKE DETECTOR</a:t>
            </a:r>
          </a:p>
          <a:p>
            <a:endParaRPr lang="en-US" sz="2400" dirty="0" smtClean="0">
              <a:latin typeface="Lucida Fax" pitchFamily="18" charset="0"/>
            </a:endParaRPr>
          </a:p>
        </p:txBody>
      </p:sp>
      <p:sp>
        <p:nvSpPr>
          <p:cNvPr id="3" name="Title 2"/>
          <p:cNvSpPr>
            <a:spLocks noGrp="1"/>
          </p:cNvSpPr>
          <p:nvPr>
            <p:ph type="ctrTitle"/>
          </p:nvPr>
        </p:nvSpPr>
        <p:spPr>
          <a:xfrm>
            <a:off x="76200" y="76201"/>
            <a:ext cx="8991600" cy="761999"/>
          </a:xfrm>
        </p:spPr>
        <p:txBody>
          <a:bodyPr/>
          <a:lstStyle/>
          <a:p>
            <a:pPr marL="182880" indent="0">
              <a:buNone/>
            </a:pPr>
            <a:r>
              <a:rPr lang="en-US" sz="4000" u="sng" dirty="0" smtClean="0">
                <a:latin typeface="Bodoni MT Black" pitchFamily="18" charset="0"/>
              </a:rPr>
              <a:t>FIRE DETECTORS</a:t>
            </a:r>
            <a:endParaRPr lang="en-US" sz="4000" u="sng"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8527" y="1077356"/>
            <a:ext cx="2792402" cy="28088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29361"/>
            <a:ext cx="3429000" cy="2794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5308" y="3886200"/>
            <a:ext cx="3657600" cy="2767584"/>
          </a:xfrm>
          <a:prstGeom prst="rect">
            <a:avLst/>
          </a:prstGeom>
        </p:spPr>
      </p:pic>
    </p:spTree>
    <p:extLst>
      <p:ext uri="{BB962C8B-B14F-4D97-AF65-F5344CB8AC3E}">
        <p14:creationId xmlns:p14="http://schemas.microsoft.com/office/powerpoint/2010/main" val="1721688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990600"/>
            <a:ext cx="8839200" cy="5714999"/>
          </a:xfrm>
        </p:spPr>
        <p:txBody>
          <a:bodyPr>
            <a:normAutofit/>
          </a:bodyPr>
          <a:lstStyle/>
          <a:p>
            <a:r>
              <a:rPr lang="en-US" sz="2400" b="1" u="sng" dirty="0" smtClean="0">
                <a:latin typeface="Lucida Fax" pitchFamily="18" charset="0"/>
              </a:rPr>
              <a:t>HEAT DETECTORS</a:t>
            </a:r>
            <a:endParaRPr lang="en-US" sz="2400" b="1" u="sng" dirty="0">
              <a:latin typeface="Lucida Fax" pitchFamily="18" charset="0"/>
            </a:endParaRPr>
          </a:p>
        </p:txBody>
      </p:sp>
      <p:sp>
        <p:nvSpPr>
          <p:cNvPr id="3" name="Title 2"/>
          <p:cNvSpPr>
            <a:spLocks noGrp="1"/>
          </p:cNvSpPr>
          <p:nvPr>
            <p:ph type="ctrTitle"/>
          </p:nvPr>
        </p:nvSpPr>
        <p:spPr>
          <a:xfrm>
            <a:off x="0" y="76201"/>
            <a:ext cx="8991600" cy="685799"/>
          </a:xfrm>
        </p:spPr>
        <p:txBody>
          <a:bodyPr/>
          <a:lstStyle/>
          <a:p>
            <a:pPr marL="182880" indent="0">
              <a:buNone/>
            </a:pPr>
            <a:r>
              <a:rPr lang="en-US" sz="4000" u="sng" dirty="0">
                <a:latin typeface="Bodoni MT Black" pitchFamily="18" charset="0"/>
              </a:rPr>
              <a:t>FIRE DETECTORS</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76400"/>
            <a:ext cx="3733800" cy="26717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219200"/>
            <a:ext cx="2895600" cy="2514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800600" y="4038600"/>
            <a:ext cx="3200400" cy="2586038"/>
          </a:xfrm>
          <a:prstGeom prst="rect">
            <a:avLst/>
          </a:prstGeom>
        </p:spPr>
      </p:pic>
    </p:spTree>
    <p:extLst>
      <p:ext uri="{BB962C8B-B14F-4D97-AF65-F5344CB8AC3E}">
        <p14:creationId xmlns:p14="http://schemas.microsoft.com/office/powerpoint/2010/main" val="3380603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14400"/>
            <a:ext cx="8991600" cy="5867399"/>
          </a:xfrm>
        </p:spPr>
        <p:txBody>
          <a:bodyPr/>
          <a:lstStyle/>
          <a:p>
            <a:pPr marL="342900" indent="-342900">
              <a:buFont typeface="Wingdings" pitchFamily="2" charset="2"/>
              <a:buChar char="q"/>
            </a:pPr>
            <a:r>
              <a:rPr lang="en-US" dirty="0"/>
              <a:t> </a:t>
            </a:r>
            <a:r>
              <a:rPr lang="en-US" sz="2400" dirty="0" smtClean="0">
                <a:latin typeface="Lucida Fax" pitchFamily="18" charset="0"/>
              </a:rPr>
              <a:t>FIRE BLANKETS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HOSE REELS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FIRE FIGHTING HOSE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FIRE MONITOR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FIRE HYDRENT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SPRINKLER SYSTEM</a:t>
            </a:r>
            <a:endParaRPr lang="en-US" dirty="0"/>
          </a:p>
        </p:txBody>
      </p:sp>
      <p:sp>
        <p:nvSpPr>
          <p:cNvPr id="3" name="Title 2"/>
          <p:cNvSpPr>
            <a:spLocks noGrp="1"/>
          </p:cNvSpPr>
          <p:nvPr>
            <p:ph type="ctrTitle"/>
          </p:nvPr>
        </p:nvSpPr>
        <p:spPr>
          <a:xfrm>
            <a:off x="76200" y="31669"/>
            <a:ext cx="8915400" cy="730331"/>
          </a:xfrm>
        </p:spPr>
        <p:txBody>
          <a:bodyPr/>
          <a:lstStyle/>
          <a:p>
            <a:pPr marL="182880" indent="0">
              <a:buNone/>
            </a:pPr>
            <a:r>
              <a:rPr lang="en-US" sz="4000" u="sng" dirty="0" smtClean="0">
                <a:latin typeface="Bodoni MT Black" pitchFamily="18" charset="0"/>
              </a:rPr>
              <a:t>FIRE FIGHTING EQUIPMENTS</a:t>
            </a:r>
            <a:endParaRPr lang="en-US" sz="4000" u="sng"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800" y="1371600"/>
            <a:ext cx="1828800" cy="18745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901" y="1241961"/>
            <a:ext cx="1905000" cy="2819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191000"/>
            <a:ext cx="3276600" cy="22098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0515" y="4209802"/>
            <a:ext cx="3058885" cy="2190997"/>
          </a:xfrm>
          <a:prstGeom prst="rect">
            <a:avLst/>
          </a:prstGeom>
        </p:spPr>
      </p:pic>
    </p:spTree>
    <p:extLst>
      <p:ext uri="{BB962C8B-B14F-4D97-AF65-F5344CB8AC3E}">
        <p14:creationId xmlns:p14="http://schemas.microsoft.com/office/powerpoint/2010/main" val="2062175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839200" cy="5791199"/>
          </a:xfrm>
        </p:spPr>
        <p:txBody>
          <a:bodyPr>
            <a:normAutofit/>
          </a:bodyPr>
          <a:lstStyle/>
          <a:p>
            <a:r>
              <a:rPr lang="en-US" sz="2400" dirty="0"/>
              <a:t> </a:t>
            </a:r>
            <a:r>
              <a:rPr lang="en-US" sz="2400" b="1" u="sng" dirty="0">
                <a:latin typeface="Lucida Fax" pitchFamily="18" charset="0"/>
              </a:rPr>
              <a:t>FIRE BLANKETS</a:t>
            </a:r>
          </a:p>
          <a:p>
            <a:endParaRPr lang="en-US" sz="2400" dirty="0">
              <a:latin typeface="Lucida Fax" pitchFamily="18" charset="0"/>
            </a:endParaRPr>
          </a:p>
        </p:txBody>
      </p:sp>
      <p:sp>
        <p:nvSpPr>
          <p:cNvPr id="3" name="Title 2"/>
          <p:cNvSpPr>
            <a:spLocks noGrp="1"/>
          </p:cNvSpPr>
          <p:nvPr>
            <p:ph type="ctrTitle"/>
          </p:nvPr>
        </p:nvSpPr>
        <p:spPr>
          <a:xfrm>
            <a:off x="76200" y="76201"/>
            <a:ext cx="8991600" cy="838199"/>
          </a:xfrm>
        </p:spPr>
        <p:txBody>
          <a:bodyPr/>
          <a:lstStyle/>
          <a:p>
            <a:pPr marL="182880" indent="0">
              <a:buNone/>
            </a:pPr>
            <a:r>
              <a:rPr lang="en-US" sz="4000" u="sng" dirty="0">
                <a:latin typeface="Bodoni MT Black" pitchFamily="18" charset="0"/>
              </a:rPr>
              <a:t>FIRE FIGHTING EQUIPMENTS</a:t>
            </a:r>
            <a:endParaRPr lang="en-US" sz="4000"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133600"/>
            <a:ext cx="3886200" cy="3352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8917" y="2133599"/>
            <a:ext cx="4724400" cy="3344883"/>
          </a:xfrm>
          <a:prstGeom prst="rect">
            <a:avLst/>
          </a:prstGeom>
        </p:spPr>
      </p:pic>
    </p:spTree>
    <p:extLst>
      <p:ext uri="{BB962C8B-B14F-4D97-AF65-F5344CB8AC3E}">
        <p14:creationId xmlns:p14="http://schemas.microsoft.com/office/powerpoint/2010/main" val="2092771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867399"/>
          </a:xfrm>
        </p:spPr>
        <p:txBody>
          <a:bodyPr>
            <a:normAutofit/>
          </a:bodyPr>
          <a:lstStyle/>
          <a:p>
            <a:r>
              <a:rPr lang="en-US" sz="2400" b="1" u="sng" dirty="0">
                <a:latin typeface="Lucida Fax" pitchFamily="18" charset="0"/>
              </a:rPr>
              <a:t>HOSE REELS</a:t>
            </a:r>
          </a:p>
          <a:p>
            <a:endParaRPr lang="en-US" sz="2400" dirty="0">
              <a:latin typeface="Lucida Fax" pitchFamily="18" charset="0"/>
            </a:endParaRPr>
          </a:p>
        </p:txBody>
      </p:sp>
      <p:sp>
        <p:nvSpPr>
          <p:cNvPr id="3" name="Title 2"/>
          <p:cNvSpPr>
            <a:spLocks noGrp="1"/>
          </p:cNvSpPr>
          <p:nvPr>
            <p:ph type="ctrTitle"/>
          </p:nvPr>
        </p:nvSpPr>
        <p:spPr>
          <a:xfrm>
            <a:off x="76200" y="152401"/>
            <a:ext cx="8991600" cy="761999"/>
          </a:xfrm>
        </p:spPr>
        <p:txBody>
          <a:bodyPr/>
          <a:lstStyle/>
          <a:p>
            <a:pPr marL="182880" indent="0">
              <a:buNone/>
            </a:pPr>
            <a:r>
              <a:rPr lang="en-US" sz="4000" u="sng" dirty="0">
                <a:latin typeface="Bodoni MT Black" pitchFamily="18" charset="0"/>
              </a:rPr>
              <a:t>FIRE FIGHTING EQUIPMENTS</a:t>
            </a:r>
            <a:endParaRPr lang="en-US" sz="4000"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600200"/>
            <a:ext cx="3962400" cy="4267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205" y="1600200"/>
            <a:ext cx="5105400" cy="4600575"/>
          </a:xfrm>
          <a:prstGeom prst="rect">
            <a:avLst/>
          </a:prstGeom>
        </p:spPr>
      </p:pic>
    </p:spTree>
    <p:extLst>
      <p:ext uri="{BB962C8B-B14F-4D97-AF65-F5344CB8AC3E}">
        <p14:creationId xmlns:p14="http://schemas.microsoft.com/office/powerpoint/2010/main" val="27862430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990600"/>
            <a:ext cx="8991600" cy="5714999"/>
          </a:xfrm>
        </p:spPr>
        <p:txBody>
          <a:bodyPr>
            <a:normAutofit/>
          </a:bodyPr>
          <a:lstStyle/>
          <a:p>
            <a:r>
              <a:rPr lang="en-US" sz="2400" b="1" u="sng" dirty="0">
                <a:latin typeface="Lucida Fax" pitchFamily="18" charset="0"/>
              </a:rPr>
              <a:t>FIRE FIGHTING HOSE</a:t>
            </a:r>
          </a:p>
          <a:p>
            <a:endParaRPr lang="en-US" sz="2400" dirty="0">
              <a:latin typeface="Lucida Fax" pitchFamily="18" charset="0"/>
            </a:endParaRPr>
          </a:p>
        </p:txBody>
      </p:sp>
      <p:sp>
        <p:nvSpPr>
          <p:cNvPr id="3" name="Title 2"/>
          <p:cNvSpPr>
            <a:spLocks noGrp="1"/>
          </p:cNvSpPr>
          <p:nvPr>
            <p:ph type="ctrTitle"/>
          </p:nvPr>
        </p:nvSpPr>
        <p:spPr>
          <a:xfrm>
            <a:off x="76200" y="76201"/>
            <a:ext cx="8991600" cy="761999"/>
          </a:xfrm>
        </p:spPr>
        <p:txBody>
          <a:bodyPr/>
          <a:lstStyle/>
          <a:p>
            <a:pPr marL="182880" indent="0">
              <a:buNone/>
            </a:pPr>
            <a:r>
              <a:rPr lang="en-US" sz="4000" u="sng" dirty="0">
                <a:latin typeface="Bodoni MT Black" pitchFamily="18" charset="0"/>
              </a:rPr>
              <a:t>FIRE FIGHTING EQUIPMENTS</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08117"/>
            <a:ext cx="2895600" cy="28876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019300"/>
            <a:ext cx="1905000" cy="2819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4572000"/>
            <a:ext cx="2895600" cy="1905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3810000"/>
            <a:ext cx="3686175" cy="25146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407" y="1737211"/>
            <a:ext cx="2306193" cy="1783378"/>
          </a:xfrm>
          <a:prstGeom prst="rect">
            <a:avLst/>
          </a:prstGeom>
        </p:spPr>
      </p:pic>
    </p:spTree>
    <p:extLst>
      <p:ext uri="{BB962C8B-B14F-4D97-AF65-F5344CB8AC3E}">
        <p14:creationId xmlns:p14="http://schemas.microsoft.com/office/powerpoint/2010/main" val="2383023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915400" cy="5791199"/>
          </a:xfrm>
        </p:spPr>
        <p:txBody>
          <a:bodyPr>
            <a:normAutofit/>
          </a:bodyPr>
          <a:lstStyle/>
          <a:p>
            <a:r>
              <a:rPr lang="en-US" sz="2400" b="1" u="sng" dirty="0">
                <a:latin typeface="Lucida Fax" pitchFamily="18" charset="0"/>
              </a:rPr>
              <a:t>FIRE MONITOR</a:t>
            </a:r>
          </a:p>
          <a:p>
            <a:endParaRPr lang="en-US" sz="2400" dirty="0">
              <a:latin typeface="Lucida Fax" pitchFamily="18" charset="0"/>
            </a:endParaRPr>
          </a:p>
        </p:txBody>
      </p:sp>
      <p:sp>
        <p:nvSpPr>
          <p:cNvPr id="3" name="Title 2"/>
          <p:cNvSpPr>
            <a:spLocks noGrp="1"/>
          </p:cNvSpPr>
          <p:nvPr>
            <p:ph type="ctrTitle"/>
          </p:nvPr>
        </p:nvSpPr>
        <p:spPr>
          <a:xfrm>
            <a:off x="76200" y="24741"/>
            <a:ext cx="8991600" cy="737259"/>
          </a:xfrm>
        </p:spPr>
        <p:txBody>
          <a:bodyPr/>
          <a:lstStyle/>
          <a:p>
            <a:pPr marL="182880" indent="0">
              <a:buNone/>
            </a:pPr>
            <a:r>
              <a:rPr lang="en-US" sz="4000" u="sng" dirty="0">
                <a:latin typeface="Bodoni MT Black" pitchFamily="18" charset="0"/>
              </a:rPr>
              <a:t>FIRE FIGHTING EQUIPMENTS</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4116779" cy="4343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676400"/>
            <a:ext cx="3657600" cy="4343400"/>
          </a:xfrm>
          <a:prstGeom prst="rect">
            <a:avLst/>
          </a:prstGeom>
        </p:spPr>
      </p:pic>
    </p:spTree>
    <p:extLst>
      <p:ext uri="{BB962C8B-B14F-4D97-AF65-F5344CB8AC3E}">
        <p14:creationId xmlns:p14="http://schemas.microsoft.com/office/powerpoint/2010/main" val="1701644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14400"/>
            <a:ext cx="8839200" cy="5791199"/>
          </a:xfrm>
        </p:spPr>
        <p:txBody>
          <a:bodyPr>
            <a:normAutofit/>
          </a:bodyPr>
          <a:lstStyle/>
          <a:p>
            <a:r>
              <a:rPr lang="en-US" sz="2400" dirty="0">
                <a:latin typeface="Lucida Fax" pitchFamily="18" charset="0"/>
              </a:rPr>
              <a:t> </a:t>
            </a:r>
            <a:r>
              <a:rPr lang="en-US" sz="2400" b="1" u="sng" dirty="0">
                <a:latin typeface="Lucida Fax" pitchFamily="18" charset="0"/>
              </a:rPr>
              <a:t>FIRE HYDRENT</a:t>
            </a:r>
          </a:p>
        </p:txBody>
      </p:sp>
      <p:sp>
        <p:nvSpPr>
          <p:cNvPr id="3" name="Title 2"/>
          <p:cNvSpPr>
            <a:spLocks noGrp="1"/>
          </p:cNvSpPr>
          <p:nvPr>
            <p:ph type="ctrTitle"/>
          </p:nvPr>
        </p:nvSpPr>
        <p:spPr>
          <a:xfrm>
            <a:off x="76200" y="76201"/>
            <a:ext cx="9067800" cy="838200"/>
          </a:xfrm>
        </p:spPr>
        <p:txBody>
          <a:bodyPr/>
          <a:lstStyle/>
          <a:p>
            <a:pPr marL="182880" indent="0">
              <a:buNone/>
            </a:pPr>
            <a:r>
              <a:rPr lang="en-US" sz="4000" u="sng" dirty="0">
                <a:latin typeface="Bodoni MT Black" pitchFamily="18" charset="0"/>
              </a:rPr>
              <a:t>FIRE FIGHTING EQUIPMENTS</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981200"/>
            <a:ext cx="4419600" cy="3733800"/>
          </a:xfrm>
          <a:prstGeom prst="rect">
            <a:avLst/>
          </a:prstGeom>
        </p:spPr>
      </p:pic>
    </p:spTree>
    <p:extLst>
      <p:ext uri="{BB962C8B-B14F-4D97-AF65-F5344CB8AC3E}">
        <p14:creationId xmlns:p14="http://schemas.microsoft.com/office/powerpoint/2010/main" val="867624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838200"/>
            <a:ext cx="8991600" cy="5867399"/>
          </a:xfrm>
        </p:spPr>
        <p:txBody>
          <a:bodyPr>
            <a:normAutofit/>
          </a:bodyPr>
          <a:lstStyle/>
          <a:p>
            <a:r>
              <a:rPr lang="en-US" sz="2400" b="1" u="sng" dirty="0">
                <a:latin typeface="Lucida Fax" pitchFamily="18" charset="0"/>
              </a:rPr>
              <a:t>SPRINKLER SYSTEM</a:t>
            </a:r>
            <a:endParaRPr lang="en-US" sz="2400" b="1" u="sng" dirty="0"/>
          </a:p>
          <a:p>
            <a:endParaRPr lang="en-US" sz="2400" b="1" u="sng" dirty="0">
              <a:latin typeface="Lucida Fax" pitchFamily="18" charset="0"/>
            </a:endParaRPr>
          </a:p>
        </p:txBody>
      </p:sp>
      <p:sp>
        <p:nvSpPr>
          <p:cNvPr id="3" name="Title 2"/>
          <p:cNvSpPr>
            <a:spLocks noGrp="1"/>
          </p:cNvSpPr>
          <p:nvPr>
            <p:ph type="ctrTitle"/>
          </p:nvPr>
        </p:nvSpPr>
        <p:spPr>
          <a:xfrm>
            <a:off x="76200" y="76201"/>
            <a:ext cx="8991600" cy="762000"/>
          </a:xfrm>
        </p:spPr>
        <p:txBody>
          <a:bodyPr/>
          <a:lstStyle/>
          <a:p>
            <a:pPr marL="182880" indent="0">
              <a:buNone/>
            </a:pPr>
            <a:r>
              <a:rPr lang="en-US" sz="4000" u="sng" dirty="0">
                <a:latin typeface="Bodoni MT Black" pitchFamily="18" charset="0"/>
              </a:rPr>
              <a:t>FIRE FIGHTING EQUIPMENTS</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600200"/>
            <a:ext cx="3657600" cy="29289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635826"/>
            <a:ext cx="4199166" cy="19277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419600"/>
            <a:ext cx="3200400" cy="216128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3992372"/>
            <a:ext cx="4199166" cy="2588514"/>
          </a:xfrm>
          <a:prstGeom prst="rect">
            <a:avLst/>
          </a:prstGeom>
        </p:spPr>
      </p:pic>
    </p:spTree>
    <p:extLst>
      <p:ext uri="{BB962C8B-B14F-4D97-AF65-F5344CB8AC3E}">
        <p14:creationId xmlns:p14="http://schemas.microsoft.com/office/powerpoint/2010/main" val="1106889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0" y="2514600"/>
            <a:ext cx="8305800" cy="3733800"/>
          </a:xfrm>
        </p:spPr>
        <p:txBody>
          <a:bodyPr>
            <a:normAutofit/>
          </a:bodyPr>
          <a:lstStyle/>
          <a:p>
            <a:r>
              <a:rPr lang="en-US" sz="2400" dirty="0" smtClean="0">
                <a:latin typeface="Lucida Fax" pitchFamily="18" charset="0"/>
              </a:rPr>
              <a:t>AS PER THE LAW THE ORGANIZATION SHOULD FULL FILL THE LEGAL REQUIREMENT TO AVOID THE LEGAL PROTECTION LIKE COMPENSATION AND IMPRISONMENT ETC… </a:t>
            </a:r>
            <a:endParaRPr lang="en-US" sz="2400" dirty="0">
              <a:latin typeface="Lucida Fax" pitchFamily="18" charset="0"/>
            </a:endParaRPr>
          </a:p>
        </p:txBody>
      </p:sp>
      <p:sp>
        <p:nvSpPr>
          <p:cNvPr id="3" name="Title 2"/>
          <p:cNvSpPr>
            <a:spLocks noGrp="1"/>
          </p:cNvSpPr>
          <p:nvPr>
            <p:ph type="ctrTitle"/>
          </p:nvPr>
        </p:nvSpPr>
        <p:spPr>
          <a:xfrm>
            <a:off x="457200" y="990600"/>
            <a:ext cx="4953000" cy="990600"/>
          </a:xfrm>
        </p:spPr>
        <p:txBody>
          <a:bodyPr/>
          <a:lstStyle/>
          <a:p>
            <a:pPr marL="182880" indent="0">
              <a:buNone/>
            </a:pPr>
            <a:r>
              <a:rPr lang="en-US" sz="6600" u="sng" dirty="0" smtClean="0">
                <a:latin typeface="Bodoni MT Black" pitchFamily="18" charset="0"/>
              </a:rPr>
              <a:t>LEGAL</a:t>
            </a:r>
            <a:endParaRPr lang="en-US" sz="6600" u="sng" dirty="0">
              <a:latin typeface="Bodoni MT Black" pitchFamily="18" charset="0"/>
            </a:endParaRPr>
          </a:p>
        </p:txBody>
      </p:sp>
    </p:spTree>
    <p:extLst>
      <p:ext uri="{BB962C8B-B14F-4D97-AF65-F5344CB8AC3E}">
        <p14:creationId xmlns:p14="http://schemas.microsoft.com/office/powerpoint/2010/main" val="21799334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752600"/>
            <a:ext cx="8686800" cy="3962400"/>
          </a:xfrm>
        </p:spPr>
        <p:txBody>
          <a:bodyPr>
            <a:normAutofit/>
          </a:bodyPr>
          <a:lstStyle/>
          <a:p>
            <a:pPr marL="342900" indent="-342900">
              <a:buFont typeface="Wingdings" pitchFamily="2" charset="2"/>
              <a:buChar char="q"/>
            </a:pPr>
            <a:r>
              <a:rPr lang="en-US" sz="2400" dirty="0" smtClean="0">
                <a:latin typeface="Lucida Fax" pitchFamily="18" charset="0"/>
              </a:rPr>
              <a:t> SPARK FROM ELECTICITY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SMOKING </a:t>
            </a:r>
          </a:p>
          <a:p>
            <a:pPr marL="342900" indent="-342900">
              <a:buFont typeface="Wingdings" pitchFamily="2" charset="2"/>
              <a:buChar char="q"/>
            </a:pPr>
            <a:r>
              <a:rPr lang="en-US" sz="2400" dirty="0" smtClean="0">
                <a:latin typeface="Lucida Fax" pitchFamily="18" charset="0"/>
              </a:rPr>
              <a:t> HOT WORK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NAKED FLAME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HOT SURFACE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SPARK FROM VEHICLES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LIGHTINING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STATIC ELECRTICITY </a:t>
            </a:r>
            <a:endParaRPr lang="en-US" sz="2400" dirty="0">
              <a:latin typeface="Lucida Fax" pitchFamily="18" charset="0"/>
            </a:endParaRPr>
          </a:p>
        </p:txBody>
      </p:sp>
      <p:sp>
        <p:nvSpPr>
          <p:cNvPr id="3" name="Title 2"/>
          <p:cNvSpPr>
            <a:spLocks noGrp="1"/>
          </p:cNvSpPr>
          <p:nvPr>
            <p:ph type="ctrTitle"/>
          </p:nvPr>
        </p:nvSpPr>
        <p:spPr>
          <a:xfrm>
            <a:off x="11289" y="457200"/>
            <a:ext cx="8229600" cy="761999"/>
          </a:xfrm>
        </p:spPr>
        <p:txBody>
          <a:bodyPr/>
          <a:lstStyle/>
          <a:p>
            <a:pPr marL="182880" indent="0">
              <a:buNone/>
            </a:pPr>
            <a:r>
              <a:rPr lang="en-US" sz="4000" u="sng" dirty="0" smtClean="0">
                <a:latin typeface="Bodoni MT Black" pitchFamily="18" charset="0"/>
              </a:rPr>
              <a:t>COMMON CAUSES OF FIRE</a:t>
            </a:r>
            <a:endParaRPr lang="en-US" sz="4000" u="sng" dirty="0">
              <a:latin typeface="Bodoni MT Black" pitchFamily="18" charset="0"/>
            </a:endParaRPr>
          </a:p>
        </p:txBody>
      </p:sp>
    </p:spTree>
    <p:extLst>
      <p:ext uri="{BB962C8B-B14F-4D97-AF65-F5344CB8AC3E}">
        <p14:creationId xmlns:p14="http://schemas.microsoft.com/office/powerpoint/2010/main" val="22441860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143001"/>
            <a:ext cx="8915400" cy="3124200"/>
          </a:xfrm>
        </p:spPr>
        <p:txBody>
          <a:bodyPr/>
          <a:lstStyle/>
          <a:p>
            <a:endParaRPr lang="en-US" dirty="0" smtClean="0"/>
          </a:p>
          <a:p>
            <a:pPr marL="342900" indent="-342900">
              <a:buFont typeface="Wingdings" pitchFamily="2" charset="2"/>
              <a:buChar char="q"/>
            </a:pPr>
            <a:r>
              <a:rPr lang="en-US" sz="2400" smtClean="0">
                <a:latin typeface="Lucida Fax" pitchFamily="18" charset="0"/>
              </a:rPr>
              <a:t> PEOPLE </a:t>
            </a:r>
            <a:r>
              <a:rPr lang="en-US" sz="2400" dirty="0" smtClean="0">
                <a:latin typeface="Lucida Fax" pitchFamily="18" charset="0"/>
              </a:rPr>
              <a:t>KILLED AND INJURED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DAMAGE TO BUILDING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ENVIRONMENT DAMAGE</a:t>
            </a:r>
            <a:endParaRPr lang="en-US" dirty="0"/>
          </a:p>
        </p:txBody>
      </p:sp>
      <p:sp>
        <p:nvSpPr>
          <p:cNvPr id="3" name="Title 2"/>
          <p:cNvSpPr>
            <a:spLocks noGrp="1"/>
          </p:cNvSpPr>
          <p:nvPr>
            <p:ph type="ctrTitle"/>
          </p:nvPr>
        </p:nvSpPr>
        <p:spPr>
          <a:xfrm>
            <a:off x="152400" y="228600"/>
            <a:ext cx="8763000" cy="761999"/>
          </a:xfrm>
        </p:spPr>
        <p:txBody>
          <a:bodyPr/>
          <a:lstStyle/>
          <a:p>
            <a:pPr marL="182880" indent="0">
              <a:buNone/>
            </a:pPr>
            <a:r>
              <a:rPr lang="en-US" sz="4000" u="sng" dirty="0" smtClean="0">
                <a:latin typeface="Bodoni MT Black" pitchFamily="18" charset="0"/>
              </a:rPr>
              <a:t>CONSEQUENCE OF FIRE</a:t>
            </a:r>
            <a:endParaRPr lang="en-US" sz="4000" u="sng" dirty="0">
              <a:latin typeface="Bodoni MT Black" pitchFamily="18" charset="0"/>
            </a:endParaRPr>
          </a:p>
        </p:txBody>
      </p:sp>
    </p:spTree>
    <p:extLst>
      <p:ext uri="{BB962C8B-B14F-4D97-AF65-F5344CB8AC3E}">
        <p14:creationId xmlns:p14="http://schemas.microsoft.com/office/powerpoint/2010/main" val="19536001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9155" y="1295400"/>
            <a:ext cx="8763000" cy="5105400"/>
          </a:xfrm>
        </p:spPr>
        <p:txBody>
          <a:bodyPr/>
          <a:lstStyle/>
          <a:p>
            <a:pPr marL="342900" indent="-342900">
              <a:buFont typeface="Wingdings" pitchFamily="2" charset="2"/>
              <a:buChar char="q"/>
            </a:pPr>
            <a:r>
              <a:rPr lang="en-US" dirty="0" smtClean="0"/>
              <a:t> </a:t>
            </a:r>
            <a:r>
              <a:rPr lang="en-US" sz="2400" b="1" u="sng" dirty="0" smtClean="0">
                <a:latin typeface="Lucida Fax" pitchFamily="18" charset="0"/>
              </a:rPr>
              <a:t>FLASH POINT</a:t>
            </a:r>
          </a:p>
          <a:p>
            <a:r>
              <a:rPr lang="en-US" sz="2400" dirty="0" smtClean="0">
                <a:latin typeface="Lucida Fax" pitchFamily="18" charset="0"/>
              </a:rPr>
              <a:t>THE LOWEST TEMPERATURE AT WHICH THE COMBASTIBLE MATERIAL GIVE SUFFICENT VAPOUR TO START AN IGNITION. </a:t>
            </a:r>
          </a:p>
          <a:p>
            <a:pPr marL="342900" indent="-342900">
              <a:buFont typeface="Wingdings" pitchFamily="2" charset="2"/>
              <a:buChar char="q"/>
            </a:pPr>
            <a:r>
              <a:rPr lang="en-US" sz="2400" dirty="0">
                <a:latin typeface="Lucida Fax" pitchFamily="18" charset="0"/>
              </a:rPr>
              <a:t> </a:t>
            </a:r>
            <a:r>
              <a:rPr lang="en-US" sz="2400" b="1" u="sng" dirty="0" smtClean="0">
                <a:latin typeface="Lucida Fax" pitchFamily="18" charset="0"/>
              </a:rPr>
              <a:t>FIRE POINT </a:t>
            </a:r>
          </a:p>
          <a:p>
            <a:r>
              <a:rPr lang="en-US" sz="2400" dirty="0" smtClean="0">
                <a:latin typeface="Lucida Fax" pitchFamily="18" charset="0"/>
              </a:rPr>
              <a:t>THE LOWEST TEMPRATURE AT WHICH THE COMBASTIBLE MATERIAL GIVE SUFFIIENT VAPOUR TO CONTINEUS THE COMBUSTION.</a:t>
            </a:r>
          </a:p>
          <a:p>
            <a:pPr marL="342900" indent="-342900">
              <a:buFont typeface="Wingdings" pitchFamily="2" charset="2"/>
              <a:buChar char="q"/>
            </a:pPr>
            <a:r>
              <a:rPr lang="en-US" sz="2400" dirty="0">
                <a:latin typeface="Lucida Fax" pitchFamily="18" charset="0"/>
              </a:rPr>
              <a:t> </a:t>
            </a:r>
            <a:r>
              <a:rPr lang="en-US" sz="2400" b="1" u="sng" dirty="0" smtClean="0">
                <a:latin typeface="Lucida Fax" pitchFamily="18" charset="0"/>
              </a:rPr>
              <a:t>IGNITION TEMPREATURE</a:t>
            </a:r>
            <a:r>
              <a:rPr lang="en-US" sz="2400" dirty="0" smtClean="0">
                <a:latin typeface="Lucida Fax" pitchFamily="18" charset="0"/>
              </a:rPr>
              <a:t> </a:t>
            </a:r>
          </a:p>
          <a:p>
            <a:r>
              <a:rPr lang="en-US" sz="2400" dirty="0" smtClean="0">
                <a:latin typeface="Lucida Fax" pitchFamily="18" charset="0"/>
              </a:rPr>
              <a:t>THE LOWEST TEMPERATURE AT WHICH IT WILL SPONTANEOUSLY IGNITE IN A </a:t>
            </a:r>
            <a:r>
              <a:rPr lang="en-US" sz="2400" smtClean="0">
                <a:latin typeface="Lucida Fax" pitchFamily="18" charset="0"/>
              </a:rPr>
              <a:t>NORMAL WITH </a:t>
            </a:r>
            <a:r>
              <a:rPr lang="en-US" sz="2400" dirty="0" smtClean="0">
                <a:latin typeface="Lucida Fax" pitchFamily="18" charset="0"/>
              </a:rPr>
              <a:t>OUT AN EXTERNAL SOURCE OF IGNITION.</a:t>
            </a:r>
          </a:p>
          <a:p>
            <a:endParaRPr lang="en-US" sz="2400" dirty="0">
              <a:latin typeface="Lucida Fax" pitchFamily="18" charset="0"/>
            </a:endParaRPr>
          </a:p>
        </p:txBody>
      </p:sp>
      <p:sp>
        <p:nvSpPr>
          <p:cNvPr id="3" name="Title 2"/>
          <p:cNvSpPr>
            <a:spLocks noGrp="1"/>
          </p:cNvSpPr>
          <p:nvPr>
            <p:ph type="ctrTitle"/>
          </p:nvPr>
        </p:nvSpPr>
        <p:spPr>
          <a:xfrm>
            <a:off x="152400" y="304800"/>
            <a:ext cx="10439400" cy="990600"/>
          </a:xfrm>
        </p:spPr>
        <p:txBody>
          <a:bodyPr/>
          <a:lstStyle/>
          <a:p>
            <a:pPr marL="182880" indent="0">
              <a:buNone/>
            </a:pPr>
            <a:r>
              <a:rPr lang="en-US" sz="4000" u="sng" dirty="0" smtClean="0">
                <a:latin typeface="Bodoni MT Black" pitchFamily="18" charset="0"/>
              </a:rPr>
              <a:t>DEFINITIONS</a:t>
            </a:r>
            <a:endParaRPr lang="en-US" sz="4000" u="sng" dirty="0">
              <a:latin typeface="Bodoni MT Black" pitchFamily="18" charset="0"/>
            </a:endParaRPr>
          </a:p>
        </p:txBody>
      </p:sp>
    </p:spTree>
    <p:extLst>
      <p:ext uri="{BB962C8B-B14F-4D97-AF65-F5344CB8AC3E}">
        <p14:creationId xmlns:p14="http://schemas.microsoft.com/office/powerpoint/2010/main" val="30962730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2133600"/>
            <a:ext cx="8991600" cy="2895600"/>
          </a:xfrm>
        </p:spPr>
        <p:txBody>
          <a:bodyPr>
            <a:normAutofit/>
          </a:bodyPr>
          <a:lstStyle/>
          <a:p>
            <a:pPr marL="342900" indent="-342900">
              <a:buFont typeface="Wingdings" pitchFamily="2" charset="2"/>
              <a:buChar char="q"/>
            </a:pPr>
            <a:r>
              <a:rPr lang="en-US" sz="2400" dirty="0" smtClean="0">
                <a:latin typeface="Lucida Fax" pitchFamily="18" charset="0"/>
              </a:rPr>
              <a:t> </a:t>
            </a:r>
            <a:r>
              <a:rPr lang="en-US" sz="2400" b="1" u="sng" dirty="0" smtClean="0">
                <a:latin typeface="Lucida Fax" pitchFamily="18" charset="0"/>
              </a:rPr>
              <a:t>LEL-</a:t>
            </a:r>
            <a:r>
              <a:rPr lang="en-US" sz="2400" b="1" dirty="0" smtClean="0">
                <a:latin typeface="Lucida Fax" pitchFamily="18" charset="0"/>
              </a:rPr>
              <a:t>  </a:t>
            </a:r>
            <a:r>
              <a:rPr lang="en-US" sz="2400" b="1" u="sng" dirty="0" smtClean="0">
                <a:latin typeface="Lucida Fax" pitchFamily="18" charset="0"/>
              </a:rPr>
              <a:t>LO</a:t>
            </a:r>
            <a:r>
              <a:rPr lang="en-US" sz="2400" b="1" u="sng" dirty="0">
                <a:latin typeface="Lucida Fax" pitchFamily="18" charset="0"/>
              </a:rPr>
              <a:t>WER EXPLOSIVE LIMIT</a:t>
            </a:r>
            <a:endParaRPr lang="en-US" sz="2400" u="sng" dirty="0">
              <a:latin typeface="Lucida Fax" pitchFamily="18" charset="0"/>
            </a:endParaRPr>
          </a:p>
          <a:p>
            <a:r>
              <a:rPr lang="en-US" sz="2400" dirty="0" smtClean="0">
                <a:latin typeface="Lucida Fax" pitchFamily="18" charset="0"/>
              </a:rPr>
              <a:t>THE LOWEST CONCENTRATION AT WHICH A FUEL MIXTURE WILL BURN.</a:t>
            </a:r>
          </a:p>
          <a:p>
            <a:pPr marL="342900" indent="-342900">
              <a:buFont typeface="Wingdings" pitchFamily="2" charset="2"/>
              <a:buChar char="q"/>
            </a:pPr>
            <a:r>
              <a:rPr lang="en-US" sz="2400" dirty="0" smtClean="0">
                <a:latin typeface="Lucida Fax" pitchFamily="18" charset="0"/>
              </a:rPr>
              <a:t> </a:t>
            </a:r>
            <a:r>
              <a:rPr lang="en-US" sz="2400" b="1" u="sng" dirty="0" smtClean="0">
                <a:latin typeface="Lucida Fax" pitchFamily="18" charset="0"/>
              </a:rPr>
              <a:t>UEL-</a:t>
            </a:r>
            <a:r>
              <a:rPr lang="en-US" sz="2400" b="1" dirty="0" smtClean="0">
                <a:latin typeface="Lucida Fax" pitchFamily="18" charset="0"/>
              </a:rPr>
              <a:t> </a:t>
            </a:r>
            <a:r>
              <a:rPr lang="en-US" sz="2400" b="1" u="sng" dirty="0" smtClean="0">
                <a:latin typeface="Lucida Fax" pitchFamily="18" charset="0"/>
              </a:rPr>
              <a:t>UPPER EXPLOSIVE LIMIT</a:t>
            </a:r>
          </a:p>
          <a:p>
            <a:r>
              <a:rPr lang="en-US" sz="2400" dirty="0" smtClean="0">
                <a:latin typeface="Lucida Fax" pitchFamily="18" charset="0"/>
              </a:rPr>
              <a:t>THE HIGHEST CONCENTRATION AT WHICH A FUEL MIXTURE WILL BURN. </a:t>
            </a:r>
          </a:p>
          <a:p>
            <a:endParaRPr lang="en-US" sz="2400" dirty="0" smtClean="0">
              <a:latin typeface="Lucida Fax" pitchFamily="18" charset="0"/>
            </a:endParaRPr>
          </a:p>
        </p:txBody>
      </p:sp>
      <p:sp>
        <p:nvSpPr>
          <p:cNvPr id="3" name="Title 2"/>
          <p:cNvSpPr>
            <a:spLocks noGrp="1"/>
          </p:cNvSpPr>
          <p:nvPr>
            <p:ph type="ctrTitle"/>
          </p:nvPr>
        </p:nvSpPr>
        <p:spPr>
          <a:xfrm>
            <a:off x="152400" y="609600"/>
            <a:ext cx="6858000" cy="762000"/>
          </a:xfrm>
        </p:spPr>
        <p:txBody>
          <a:bodyPr/>
          <a:lstStyle/>
          <a:p>
            <a:pPr marL="182880" indent="0">
              <a:buNone/>
            </a:pPr>
            <a:r>
              <a:rPr lang="en-US" sz="4000" u="sng" dirty="0">
                <a:latin typeface="Bodoni MT Black" pitchFamily="18" charset="0"/>
              </a:rPr>
              <a:t>DEFINITIONS</a:t>
            </a:r>
            <a:endParaRPr lang="en-US" sz="4000" dirty="0"/>
          </a:p>
        </p:txBody>
      </p:sp>
    </p:spTree>
    <p:extLst>
      <p:ext uri="{BB962C8B-B14F-4D97-AF65-F5344CB8AC3E}">
        <p14:creationId xmlns:p14="http://schemas.microsoft.com/office/powerpoint/2010/main" val="29355125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04800" y="1447800"/>
            <a:ext cx="8839200" cy="5105400"/>
          </a:xfrm>
        </p:spPr>
        <p:txBody>
          <a:bodyPr/>
          <a:lstStyle/>
          <a:p>
            <a:pPr marL="182880" indent="0">
              <a:buNone/>
            </a:pPr>
            <a:r>
              <a:rPr lang="en-US" sz="6600" dirty="0" smtClean="0">
                <a:latin typeface="Bodoni MT Black" pitchFamily="18" charset="0"/>
              </a:rPr>
              <a:t>P- PERSONAL </a:t>
            </a:r>
            <a:br>
              <a:rPr lang="en-US" sz="6600" dirty="0" smtClean="0">
                <a:latin typeface="Bodoni MT Black" pitchFamily="18" charset="0"/>
              </a:rPr>
            </a:br>
            <a:r>
              <a:rPr lang="en-US" sz="6600" dirty="0" smtClean="0">
                <a:latin typeface="Bodoni MT Black" pitchFamily="18" charset="0"/>
              </a:rPr>
              <a:t>P- PROTECTIVE </a:t>
            </a:r>
            <a:br>
              <a:rPr lang="en-US" sz="6600" dirty="0" smtClean="0">
                <a:latin typeface="Bodoni MT Black" pitchFamily="18" charset="0"/>
              </a:rPr>
            </a:br>
            <a:r>
              <a:rPr lang="en-US" sz="6600" dirty="0" smtClean="0">
                <a:latin typeface="Bodoni MT Black" pitchFamily="18" charset="0"/>
              </a:rPr>
              <a:t>E- EQUIPMENT</a:t>
            </a:r>
            <a:br>
              <a:rPr lang="en-US" sz="6600" dirty="0" smtClean="0">
                <a:latin typeface="Bodoni MT Black" pitchFamily="18" charset="0"/>
              </a:rPr>
            </a:br>
            <a:r>
              <a:rPr lang="en-US" sz="6600" dirty="0">
                <a:latin typeface="Bodoni MT Black" pitchFamily="18" charset="0"/>
              </a:rPr>
              <a:t/>
            </a:r>
            <a:br>
              <a:rPr lang="en-US" sz="6600" dirty="0">
                <a:latin typeface="Bodoni MT Black" pitchFamily="18" charset="0"/>
              </a:rPr>
            </a:br>
            <a:r>
              <a:rPr lang="en-US" sz="6600" dirty="0" smtClean="0">
                <a:latin typeface="Bodoni MT Black" pitchFamily="18" charset="0"/>
              </a:rPr>
              <a:t>					</a:t>
            </a:r>
            <a:r>
              <a:rPr lang="en-US" sz="1600" b="0" dirty="0" smtClean="0">
                <a:latin typeface="Lucida Fax" pitchFamily="18" charset="0"/>
              </a:rPr>
              <a:t>GLOBAL SAFETY STUDIES</a:t>
            </a:r>
            <a:endParaRPr lang="en-US" sz="6600" b="0" dirty="0">
              <a:latin typeface="Bodoni MT Black" pitchFamily="18" charset="0"/>
            </a:endParaRPr>
          </a:p>
        </p:txBody>
      </p:sp>
    </p:spTree>
    <p:extLst>
      <p:ext uri="{BB962C8B-B14F-4D97-AF65-F5344CB8AC3E}">
        <p14:creationId xmlns:p14="http://schemas.microsoft.com/office/powerpoint/2010/main" val="32871635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8600" y="2057400"/>
            <a:ext cx="2893894" cy="1143000"/>
          </a:xfrm>
        </p:spPr>
        <p:txBody>
          <a:bodyPr/>
          <a:lstStyle/>
          <a:p>
            <a:pPr marL="182880" indent="0">
              <a:buNone/>
            </a:pPr>
            <a:r>
              <a:rPr lang="en-US" sz="6600" u="sng" dirty="0" smtClean="0">
                <a:latin typeface="Bodoni MT Black" pitchFamily="18" charset="0"/>
              </a:rPr>
              <a:t>PPE</a:t>
            </a:r>
            <a:r>
              <a:rPr lang="en-US" u="sng" dirty="0" smtClean="0">
                <a:latin typeface="Bodoni MT Black" pitchFamily="18" charset="0"/>
              </a:rPr>
              <a:t>S</a:t>
            </a:r>
            <a:endParaRPr lang="en-US" sz="6600" u="sng" dirty="0">
              <a:latin typeface="Bodoni MT Black"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28600"/>
            <a:ext cx="4495800" cy="6350000"/>
          </a:xfrm>
          <a:prstGeom prst="rect">
            <a:avLst/>
          </a:prstGeom>
        </p:spPr>
      </p:pic>
    </p:spTree>
    <p:extLst>
      <p:ext uri="{BB962C8B-B14F-4D97-AF65-F5344CB8AC3E}">
        <p14:creationId xmlns:p14="http://schemas.microsoft.com/office/powerpoint/2010/main" val="26602208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524000"/>
            <a:ext cx="5257800" cy="1676400"/>
          </a:xfrm>
        </p:spPr>
        <p:txBody>
          <a:bodyPr>
            <a:normAutofit/>
          </a:bodyPr>
          <a:lstStyle/>
          <a:p>
            <a:r>
              <a:rPr lang="en-US" sz="2400" dirty="0" smtClean="0">
                <a:latin typeface="Lucida Fax" pitchFamily="18" charset="0"/>
              </a:rPr>
              <a:t>PERSONAL PROTECTIVE EQUIPMENT A VARIETY OF DEVICE,TO PROTECTE EMPLOYEES FROM INJURY. </a:t>
            </a:r>
          </a:p>
          <a:p>
            <a:endParaRPr lang="en-US" sz="2400" dirty="0">
              <a:latin typeface="Lucida Fax" pitchFamily="18" charset="0"/>
            </a:endParaRPr>
          </a:p>
        </p:txBody>
      </p:sp>
      <p:sp>
        <p:nvSpPr>
          <p:cNvPr id="3" name="Title 2"/>
          <p:cNvSpPr>
            <a:spLocks noGrp="1"/>
          </p:cNvSpPr>
          <p:nvPr>
            <p:ph type="ctrTitle"/>
          </p:nvPr>
        </p:nvSpPr>
        <p:spPr>
          <a:xfrm>
            <a:off x="3412" y="1"/>
            <a:ext cx="9140588" cy="1447800"/>
          </a:xfrm>
        </p:spPr>
        <p:txBody>
          <a:bodyPr/>
          <a:lstStyle/>
          <a:p>
            <a:pPr marL="182880" indent="0">
              <a:buNone/>
            </a:pPr>
            <a:r>
              <a:rPr lang="en-US" sz="4000" b="0" u="sng" dirty="0" smtClean="0">
                <a:latin typeface="Bodoni MT Black" pitchFamily="18" charset="0"/>
              </a:rPr>
              <a:t>PERSONAL PROTECTIVE   EQUIPMENT</a:t>
            </a:r>
            <a:endParaRPr lang="en-US" sz="4000" b="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200400"/>
            <a:ext cx="5029200" cy="3094892"/>
          </a:xfrm>
          <a:prstGeom prst="rect">
            <a:avLst/>
          </a:prstGeom>
        </p:spPr>
      </p:pic>
    </p:spTree>
    <p:extLst>
      <p:ext uri="{BB962C8B-B14F-4D97-AF65-F5344CB8AC3E}">
        <p14:creationId xmlns:p14="http://schemas.microsoft.com/office/powerpoint/2010/main" val="32668055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686800" cy="5715000"/>
          </a:xfrm>
        </p:spPr>
        <p:txBody>
          <a:bodyPr>
            <a:normAutofit/>
          </a:bodyPr>
          <a:lstStyle/>
          <a:p>
            <a:pPr marL="342900" indent="-342900">
              <a:buFont typeface="Wingdings" pitchFamily="2" charset="2"/>
              <a:buChar char="q"/>
            </a:pPr>
            <a:r>
              <a:rPr lang="en-US" sz="2400" dirty="0" smtClean="0">
                <a:latin typeface="Lucida Fax" pitchFamily="18" charset="0"/>
              </a:rPr>
              <a:t> </a:t>
            </a:r>
            <a:r>
              <a:rPr lang="en-US" sz="2400" b="1" dirty="0" smtClean="0">
                <a:latin typeface="Lucida Fax" pitchFamily="18" charset="0"/>
              </a:rPr>
              <a:t>RESPIRATORY PROTECTIVE EQUIPMENTS</a:t>
            </a:r>
          </a:p>
          <a:p>
            <a:r>
              <a:rPr lang="en-US" sz="2400" dirty="0" err="1" smtClean="0">
                <a:latin typeface="Lucida Fax" pitchFamily="18" charset="0"/>
              </a:rPr>
              <a:t>Eg</a:t>
            </a:r>
            <a:r>
              <a:rPr lang="en-US" sz="2400" dirty="0" smtClean="0">
                <a:latin typeface="Lucida Fax" pitchFamily="18" charset="0"/>
              </a:rPr>
              <a:t>; SCBA, AIR RESPIRATORS ETC..</a:t>
            </a:r>
          </a:p>
          <a:p>
            <a:endParaRPr lang="en-US" sz="2400" dirty="0">
              <a:latin typeface="Lucida Fax" pitchFamily="18" charset="0"/>
            </a:endParaRPr>
          </a:p>
          <a:p>
            <a:endParaRPr lang="en-US" sz="2400" dirty="0" smtClean="0">
              <a:latin typeface="Lucida Fax" pitchFamily="18" charset="0"/>
            </a:endParaRPr>
          </a:p>
          <a:p>
            <a:endParaRPr lang="en-US" sz="2400" dirty="0" smtClean="0">
              <a:latin typeface="Lucida Fax" pitchFamily="18" charset="0"/>
            </a:endParaRPr>
          </a:p>
          <a:p>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b="1" dirty="0" smtClean="0">
                <a:latin typeface="Lucida Fax" pitchFamily="18" charset="0"/>
              </a:rPr>
              <a:t>NON- RESPIRATORY PROTECTIVE EQUIPMENTS </a:t>
            </a:r>
          </a:p>
          <a:p>
            <a:r>
              <a:rPr lang="en-US" sz="2400" dirty="0" err="1" smtClean="0">
                <a:latin typeface="Lucida Fax" pitchFamily="18" charset="0"/>
              </a:rPr>
              <a:t>Eg</a:t>
            </a:r>
            <a:r>
              <a:rPr lang="en-US" sz="2400" dirty="0" smtClean="0">
                <a:latin typeface="Lucida Fax" pitchFamily="18" charset="0"/>
              </a:rPr>
              <a:t>; HARD HAT, GLOVES, GOGGLES, SAFETY SHOES ETC..</a:t>
            </a:r>
            <a:endParaRPr lang="en-US" sz="2400" dirty="0">
              <a:latin typeface="Lucida Fax" pitchFamily="18" charset="0"/>
            </a:endParaRPr>
          </a:p>
        </p:txBody>
      </p:sp>
      <p:sp>
        <p:nvSpPr>
          <p:cNvPr id="3" name="Title 2"/>
          <p:cNvSpPr>
            <a:spLocks noGrp="1"/>
          </p:cNvSpPr>
          <p:nvPr>
            <p:ph type="ctrTitle"/>
          </p:nvPr>
        </p:nvSpPr>
        <p:spPr>
          <a:xfrm>
            <a:off x="304800" y="228600"/>
            <a:ext cx="8839200" cy="914400"/>
          </a:xfrm>
        </p:spPr>
        <p:txBody>
          <a:bodyPr/>
          <a:lstStyle/>
          <a:p>
            <a:pPr marL="182880" indent="0">
              <a:buNone/>
            </a:pPr>
            <a:r>
              <a:rPr lang="en-US" sz="4000" u="sng" dirty="0" smtClean="0">
                <a:latin typeface="Bodoni MT Black" pitchFamily="18" charset="0"/>
              </a:rPr>
              <a:t>TYPES OF PPES</a:t>
            </a:r>
            <a:endParaRPr lang="en-US" sz="4000" u="sng" dirty="0">
              <a:latin typeface="Bodoni MT Black"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773" y="1676400"/>
            <a:ext cx="1981200" cy="203214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023" y="2057400"/>
            <a:ext cx="1638750" cy="179600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2223" y="2157435"/>
            <a:ext cx="2590800" cy="159593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157" y="2116123"/>
            <a:ext cx="1678556" cy="1678556"/>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4746" y="4946175"/>
            <a:ext cx="2028227" cy="168549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6301" y="5016687"/>
            <a:ext cx="1676400" cy="16764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4336" y="4987979"/>
            <a:ext cx="1806574" cy="1601889"/>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9090" y="5067743"/>
            <a:ext cx="1824932" cy="1537154"/>
          </a:xfrm>
          <a:prstGeom prst="rect">
            <a:avLst/>
          </a:prstGeom>
        </p:spPr>
      </p:pic>
    </p:spTree>
    <p:extLst>
      <p:ext uri="{BB962C8B-B14F-4D97-AF65-F5344CB8AC3E}">
        <p14:creationId xmlns:p14="http://schemas.microsoft.com/office/powerpoint/2010/main" val="21731369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2286000"/>
            <a:ext cx="8686800" cy="2667000"/>
          </a:xfrm>
        </p:spPr>
        <p:txBody>
          <a:bodyPr>
            <a:normAutofit/>
          </a:bodyPr>
          <a:lstStyle/>
          <a:p>
            <a:r>
              <a:rPr lang="en-US" sz="2400" b="1" u="sng" dirty="0" smtClean="0">
                <a:latin typeface="Lucida Fax" pitchFamily="18" charset="0"/>
              </a:rPr>
              <a:t>COMMON PPES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HEAD PROTECTION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EYE &amp; FACE PROTECTION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HAND PROTECTION </a:t>
            </a:r>
          </a:p>
          <a:p>
            <a:pPr marL="342900" indent="-342900">
              <a:buFont typeface="Wingdings" pitchFamily="2" charset="2"/>
              <a:buChar char="q"/>
            </a:pPr>
            <a:r>
              <a:rPr lang="en-US" sz="2400" dirty="0" smtClean="0">
                <a:latin typeface="Lucida Fax" pitchFamily="18" charset="0"/>
              </a:rPr>
              <a:t> FOOT PROTECTION</a:t>
            </a:r>
          </a:p>
          <a:p>
            <a:endParaRPr lang="en-US" sz="2400" dirty="0">
              <a:latin typeface="Lucida Fax" pitchFamily="18" charset="0"/>
            </a:endParaRPr>
          </a:p>
        </p:txBody>
      </p:sp>
      <p:sp>
        <p:nvSpPr>
          <p:cNvPr id="3" name="Title 2"/>
          <p:cNvSpPr>
            <a:spLocks noGrp="1"/>
          </p:cNvSpPr>
          <p:nvPr>
            <p:ph type="ctrTitle"/>
          </p:nvPr>
        </p:nvSpPr>
        <p:spPr>
          <a:xfrm>
            <a:off x="0" y="609600"/>
            <a:ext cx="8991600" cy="1447800"/>
          </a:xfrm>
        </p:spPr>
        <p:txBody>
          <a:bodyPr/>
          <a:lstStyle/>
          <a:p>
            <a:pPr marL="182880" indent="0">
              <a:buNone/>
            </a:pPr>
            <a:r>
              <a:rPr lang="en-US" sz="4000" u="sng" dirty="0" smtClean="0">
                <a:latin typeface="Bodoni MT Black" pitchFamily="18" charset="0"/>
              </a:rPr>
              <a:t>NON-RESPIRATORY </a:t>
            </a:r>
            <a:r>
              <a:rPr lang="en-US" sz="4000" u="sng" dirty="0">
                <a:latin typeface="Bodoni MT Black" pitchFamily="18" charset="0"/>
              </a:rPr>
              <a:t>PROTECTIVE EQUIPMENTS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3962400"/>
            <a:ext cx="4038600" cy="2485293"/>
          </a:xfrm>
          <a:prstGeom prst="rect">
            <a:avLst/>
          </a:prstGeom>
        </p:spPr>
      </p:pic>
    </p:spTree>
    <p:extLst>
      <p:ext uri="{BB962C8B-B14F-4D97-AF65-F5344CB8AC3E}">
        <p14:creationId xmlns:p14="http://schemas.microsoft.com/office/powerpoint/2010/main" val="11907973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066800"/>
            <a:ext cx="8763000" cy="5562600"/>
          </a:xfrm>
        </p:spPr>
        <p:txBody>
          <a:bodyPr>
            <a:normAutofit/>
          </a:bodyPr>
          <a:lstStyle/>
          <a:p>
            <a:r>
              <a:rPr lang="en-US" sz="2400" dirty="0" smtClean="0">
                <a:latin typeface="Lucida Fax" pitchFamily="18" charset="0"/>
              </a:rPr>
              <a:t>PREVENTION OF HEAD INJURES IS AN IMPORTANT FACTOR IN EVERY PROGRAM, HEAD INJURY ARE CAUSED BY FALLING, FLYING OBJECT OR BY JUMBING THE HEAD AGAINST A FIXED OBJECT.. </a:t>
            </a:r>
            <a:endParaRPr lang="en-US" sz="2400" dirty="0">
              <a:latin typeface="Lucida Fax" pitchFamily="18" charset="0"/>
            </a:endParaRPr>
          </a:p>
        </p:txBody>
      </p:sp>
      <p:sp>
        <p:nvSpPr>
          <p:cNvPr id="3" name="Title 2"/>
          <p:cNvSpPr>
            <a:spLocks noGrp="1"/>
          </p:cNvSpPr>
          <p:nvPr>
            <p:ph type="ctrTitle"/>
          </p:nvPr>
        </p:nvSpPr>
        <p:spPr>
          <a:xfrm>
            <a:off x="152400" y="152401"/>
            <a:ext cx="8763000" cy="762000"/>
          </a:xfrm>
        </p:spPr>
        <p:txBody>
          <a:bodyPr/>
          <a:lstStyle/>
          <a:p>
            <a:pPr marL="182880" indent="0">
              <a:buNone/>
            </a:pPr>
            <a:r>
              <a:rPr lang="en-US" sz="4000" u="sng" dirty="0" smtClean="0">
                <a:latin typeface="Bodoni MT Black" pitchFamily="18" charset="0"/>
              </a:rPr>
              <a:t>HEAD PROTECTION</a:t>
            </a:r>
            <a:endParaRPr lang="en-US" sz="4000" u="sng"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200400"/>
            <a:ext cx="2876703"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147" y="2743200"/>
            <a:ext cx="3101994" cy="3962400"/>
          </a:xfrm>
          <a:prstGeom prst="rect">
            <a:avLst/>
          </a:prstGeom>
        </p:spPr>
      </p:pic>
    </p:spTree>
    <p:extLst>
      <p:ext uri="{BB962C8B-B14F-4D97-AF65-F5344CB8AC3E}">
        <p14:creationId xmlns:p14="http://schemas.microsoft.com/office/powerpoint/2010/main" val="3082502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04800" y="2971800"/>
            <a:ext cx="8763000" cy="3657600"/>
          </a:xfrm>
        </p:spPr>
        <p:txBody>
          <a:bodyPr>
            <a:normAutofit/>
          </a:bodyPr>
          <a:lstStyle/>
          <a:p>
            <a:r>
              <a:rPr lang="en-US" sz="2400" dirty="0" smtClean="0">
                <a:latin typeface="Lucida Fax" pitchFamily="18" charset="0"/>
              </a:rPr>
              <a:t>WHEN THE ACCIDENT OCCURE THEIR WILL BE DIRECT AND INDIRECT COST ASSIGHNED WITH THAT EVENT..</a:t>
            </a:r>
          </a:p>
          <a:p>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DIRECT COST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INDIRECT COST</a:t>
            </a:r>
            <a:endParaRPr lang="en-US" sz="2400" dirty="0">
              <a:latin typeface="Lucida Fax" pitchFamily="18" charset="0"/>
            </a:endParaRPr>
          </a:p>
        </p:txBody>
      </p:sp>
      <p:sp>
        <p:nvSpPr>
          <p:cNvPr id="3" name="Title 2"/>
          <p:cNvSpPr>
            <a:spLocks noGrp="1"/>
          </p:cNvSpPr>
          <p:nvPr>
            <p:ph type="ctrTitle"/>
          </p:nvPr>
        </p:nvSpPr>
        <p:spPr>
          <a:xfrm>
            <a:off x="152400" y="228600"/>
            <a:ext cx="8686800" cy="1793167"/>
          </a:xfrm>
        </p:spPr>
        <p:txBody>
          <a:bodyPr/>
          <a:lstStyle/>
          <a:p>
            <a:pPr marL="182880" indent="0">
              <a:buNone/>
            </a:pPr>
            <a:r>
              <a:rPr lang="en-US" sz="6600" u="sng" dirty="0" smtClean="0">
                <a:latin typeface="Bodoni MT Black" pitchFamily="18" charset="0"/>
              </a:rPr>
              <a:t>ECONOMICAL &amp; FINANCIAL</a:t>
            </a:r>
            <a:endParaRPr lang="en-US" sz="6600" u="sng" dirty="0">
              <a:latin typeface="Bodoni MT Black" pitchFamily="18" charset="0"/>
            </a:endParaRPr>
          </a:p>
        </p:txBody>
      </p:sp>
    </p:spTree>
    <p:extLst>
      <p:ext uri="{BB962C8B-B14F-4D97-AF65-F5344CB8AC3E}">
        <p14:creationId xmlns:p14="http://schemas.microsoft.com/office/powerpoint/2010/main" val="38210747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81000" y="1143000"/>
            <a:ext cx="2590800" cy="381000"/>
          </a:xfrm>
        </p:spPr>
        <p:txBody>
          <a:bodyPr>
            <a:normAutofit fontScale="92500" lnSpcReduction="20000"/>
          </a:bodyPr>
          <a:lstStyle/>
          <a:p>
            <a:r>
              <a:rPr lang="en-US" sz="2400" b="1" dirty="0" smtClean="0">
                <a:latin typeface="Lucida Fax" pitchFamily="18" charset="0"/>
              </a:rPr>
              <a:t>HEAD INJURIES</a:t>
            </a:r>
            <a:endParaRPr lang="en-US" sz="2400" b="1" dirty="0">
              <a:latin typeface="Lucida Fax" pitchFamily="18" charset="0"/>
            </a:endParaRPr>
          </a:p>
        </p:txBody>
      </p:sp>
      <p:sp>
        <p:nvSpPr>
          <p:cNvPr id="3" name="Title 2"/>
          <p:cNvSpPr>
            <a:spLocks noGrp="1"/>
          </p:cNvSpPr>
          <p:nvPr>
            <p:ph type="ctrTitle"/>
          </p:nvPr>
        </p:nvSpPr>
        <p:spPr>
          <a:xfrm>
            <a:off x="152400" y="228601"/>
            <a:ext cx="8991600" cy="1143000"/>
          </a:xfrm>
        </p:spPr>
        <p:txBody>
          <a:bodyPr/>
          <a:lstStyle/>
          <a:p>
            <a:pPr marL="182880" indent="0">
              <a:buNone/>
            </a:pPr>
            <a:r>
              <a:rPr lang="en-US" sz="4000" u="sng" dirty="0" smtClean="0">
                <a:latin typeface="Bodoni MT Black" pitchFamily="18" charset="0"/>
              </a:rPr>
              <a:t>HEAD PROTECTION</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2438400"/>
            <a:ext cx="4038600" cy="2895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603248"/>
            <a:ext cx="4114800" cy="4032504"/>
          </a:xfrm>
          <a:prstGeom prst="rect">
            <a:avLst/>
          </a:prstGeom>
        </p:spPr>
      </p:pic>
    </p:spTree>
    <p:extLst>
      <p:ext uri="{BB962C8B-B14F-4D97-AF65-F5344CB8AC3E}">
        <p14:creationId xmlns:p14="http://schemas.microsoft.com/office/powerpoint/2010/main" val="1605284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219200"/>
            <a:ext cx="8839200" cy="5486400"/>
          </a:xfrm>
        </p:spPr>
        <p:txBody>
          <a:bodyPr>
            <a:normAutofit/>
          </a:bodyPr>
          <a:lstStyle/>
          <a:p>
            <a:r>
              <a:rPr lang="en-US" sz="2400" dirty="0" smtClean="0">
                <a:latin typeface="Lucida Fax" pitchFamily="18" charset="0"/>
              </a:rPr>
              <a:t>SUTABLE EYE PROTECTOR MUST BE PROVIDE, WHEN THERE IS A POTENTIAL FOR FACE FROM FLYING PURTICLE, LIQUIDS, CHEMICALS, CHEMICAL GAS, VAPOURS, POTTENTIALLY INJURIOUS LIGHT RADIATION OR COMBINATION OF THESE. </a:t>
            </a:r>
            <a:endParaRPr lang="en-US" sz="2400" dirty="0">
              <a:latin typeface="Lucida Fax" pitchFamily="18" charset="0"/>
            </a:endParaRPr>
          </a:p>
        </p:txBody>
      </p:sp>
      <p:sp>
        <p:nvSpPr>
          <p:cNvPr id="3" name="Title 2"/>
          <p:cNvSpPr>
            <a:spLocks noGrp="1"/>
          </p:cNvSpPr>
          <p:nvPr>
            <p:ph type="ctrTitle"/>
          </p:nvPr>
        </p:nvSpPr>
        <p:spPr>
          <a:xfrm>
            <a:off x="76200" y="152401"/>
            <a:ext cx="8382000" cy="914399"/>
          </a:xfrm>
        </p:spPr>
        <p:txBody>
          <a:bodyPr/>
          <a:lstStyle/>
          <a:p>
            <a:pPr marL="182880" indent="0">
              <a:buNone/>
            </a:pPr>
            <a:r>
              <a:rPr lang="en-US" sz="4000" u="sng" dirty="0">
                <a:latin typeface="Bodoni MT Black" pitchFamily="18" charset="0"/>
              </a:rPr>
              <a:t>EYE &amp; FACE PROTECT</a:t>
            </a:r>
            <a:r>
              <a:rPr lang="en-US" sz="4000" dirty="0">
                <a:latin typeface="Bodoni MT Black" pitchFamily="18" charset="0"/>
              </a:rPr>
              <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3352800"/>
            <a:ext cx="3714749" cy="31289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62400"/>
            <a:ext cx="2992244" cy="2667000"/>
          </a:xfrm>
          <a:prstGeom prst="rect">
            <a:avLst/>
          </a:prstGeom>
        </p:spPr>
      </p:pic>
    </p:spTree>
    <p:extLst>
      <p:ext uri="{BB962C8B-B14F-4D97-AF65-F5344CB8AC3E}">
        <p14:creationId xmlns:p14="http://schemas.microsoft.com/office/powerpoint/2010/main" val="5946513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2057400"/>
            <a:ext cx="4038600" cy="2514600"/>
          </a:xfrm>
        </p:spPr>
        <p:txBody>
          <a:bodyPr>
            <a:normAutofit/>
          </a:bodyPr>
          <a:lstStyle/>
          <a:p>
            <a:pPr marL="342900" indent="-342900">
              <a:buFont typeface="Wingdings" pitchFamily="2" charset="2"/>
              <a:buChar char="q"/>
            </a:pPr>
            <a:r>
              <a:rPr lang="en-US" sz="2400" dirty="0" smtClean="0">
                <a:latin typeface="Lucida Fax" pitchFamily="18" charset="0"/>
              </a:rPr>
              <a:t> SAFETY GLASSES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SAFETY GOGGLES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FACE SHIELDS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WELDING GOGGLES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LASER SAFETY GLASS </a:t>
            </a:r>
            <a:endParaRPr lang="en-US" sz="2400" dirty="0">
              <a:latin typeface="Lucida Fax" pitchFamily="18" charset="0"/>
            </a:endParaRPr>
          </a:p>
        </p:txBody>
      </p:sp>
      <p:sp>
        <p:nvSpPr>
          <p:cNvPr id="3" name="Title 2"/>
          <p:cNvSpPr>
            <a:spLocks noGrp="1"/>
          </p:cNvSpPr>
          <p:nvPr>
            <p:ph type="ctrTitle"/>
          </p:nvPr>
        </p:nvSpPr>
        <p:spPr>
          <a:xfrm>
            <a:off x="6824" y="304800"/>
            <a:ext cx="8991600" cy="1345441"/>
          </a:xfrm>
        </p:spPr>
        <p:txBody>
          <a:bodyPr/>
          <a:lstStyle/>
          <a:p>
            <a:pPr marL="182880" indent="0">
              <a:buNone/>
            </a:pPr>
            <a:r>
              <a:rPr lang="en-US" sz="4000" u="sng" dirty="0" smtClean="0">
                <a:latin typeface="Bodoni MT Black" pitchFamily="18" charset="0"/>
              </a:rPr>
              <a:t>TYPES OF EYE </a:t>
            </a:r>
            <a:r>
              <a:rPr lang="en-US" sz="4000" u="sng" dirty="0">
                <a:latin typeface="Bodoni MT Black" pitchFamily="18" charset="0"/>
              </a:rPr>
              <a:t>&amp; FACE PROTECTION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3048000"/>
            <a:ext cx="4267200" cy="3594296"/>
          </a:xfrm>
          <a:prstGeom prst="rect">
            <a:avLst/>
          </a:prstGeom>
        </p:spPr>
      </p:pic>
    </p:spTree>
    <p:extLst>
      <p:ext uri="{BB962C8B-B14F-4D97-AF65-F5344CB8AC3E}">
        <p14:creationId xmlns:p14="http://schemas.microsoft.com/office/powerpoint/2010/main" val="3490786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7696200" cy="1066800"/>
          </a:xfrm>
        </p:spPr>
        <p:txBody>
          <a:bodyPr/>
          <a:lstStyle/>
          <a:p>
            <a:pPr marL="0" indent="0">
              <a:buNone/>
            </a:pPr>
            <a:r>
              <a:rPr lang="en-US" sz="4000" u="sng" dirty="0" smtClean="0">
                <a:latin typeface="Bodoni MT Black" pitchFamily="18" charset="0"/>
              </a:rPr>
              <a:t>EYE &amp; FACE PROTECTION</a:t>
            </a:r>
            <a:endParaRPr lang="en-US" sz="4000" u="sng" dirty="0">
              <a:latin typeface="Bodoni MT Black"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619500"/>
            <a:ext cx="2982995" cy="2667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135395" y="1119672"/>
            <a:ext cx="2508549" cy="24998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5302" y="3680342"/>
            <a:ext cx="3393753" cy="2545315"/>
          </a:xfrm>
          <a:prstGeom prst="rect">
            <a:avLst/>
          </a:prstGeom>
        </p:spPr>
      </p:pic>
    </p:spTree>
    <p:extLst>
      <p:ext uri="{BB962C8B-B14F-4D97-AF65-F5344CB8AC3E}">
        <p14:creationId xmlns:p14="http://schemas.microsoft.com/office/powerpoint/2010/main" val="2102441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81000" y="990600"/>
            <a:ext cx="8610600" cy="5638800"/>
          </a:xfrm>
        </p:spPr>
        <p:txBody>
          <a:bodyPr>
            <a:normAutofit/>
          </a:bodyPr>
          <a:lstStyle/>
          <a:p>
            <a:r>
              <a:rPr lang="en-US" sz="2400" dirty="0" smtClean="0">
                <a:latin typeface="Lucida Fax" pitchFamily="18" charset="0"/>
              </a:rPr>
              <a:t>FOR PROTECTION FEET AND LEGS FROM FALLING OBJECTS, SHARP OBJECTS, HOT SURFACE AND WET SURFACE.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SAFETY SHOES SHOULD BE STURDY AND HAVE RESISTANT TOE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SOME SHOE METAL INSOLE PROTECTE AGAINST PUNCTURE WOUNDS</a:t>
            </a:r>
            <a:endParaRPr lang="en-US" sz="2400" dirty="0">
              <a:latin typeface="Lucida Fax" pitchFamily="18" charset="0"/>
            </a:endParaRPr>
          </a:p>
        </p:txBody>
      </p:sp>
      <p:sp>
        <p:nvSpPr>
          <p:cNvPr id="3" name="Title 2"/>
          <p:cNvSpPr>
            <a:spLocks noGrp="1"/>
          </p:cNvSpPr>
          <p:nvPr>
            <p:ph type="ctrTitle"/>
          </p:nvPr>
        </p:nvSpPr>
        <p:spPr>
          <a:xfrm>
            <a:off x="152400" y="152401"/>
            <a:ext cx="8839200" cy="838199"/>
          </a:xfrm>
        </p:spPr>
        <p:txBody>
          <a:bodyPr/>
          <a:lstStyle/>
          <a:p>
            <a:pPr marL="182880" indent="0">
              <a:buNone/>
            </a:pPr>
            <a:r>
              <a:rPr lang="en-US" sz="4000" u="sng" dirty="0">
                <a:latin typeface="Bodoni MT Black" pitchFamily="18" charset="0"/>
              </a:rPr>
              <a:t>FOOT PROTECTION</a:t>
            </a:r>
            <a:r>
              <a:rPr lang="en-US" sz="4000" dirty="0">
                <a:latin typeface="Lucida Fax" pitchFamily="18" charset="0"/>
              </a:rPr>
              <a:t/>
            </a:r>
            <a:br>
              <a:rPr lang="en-US" sz="4000" dirty="0">
                <a:latin typeface="Lucida Fax" pitchFamily="18" charset="0"/>
              </a:rPr>
            </a:b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803" y="3949178"/>
            <a:ext cx="3048000" cy="28654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4297128"/>
            <a:ext cx="3276600" cy="22286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718" y="3768891"/>
            <a:ext cx="2483005" cy="3048000"/>
          </a:xfrm>
          <a:prstGeom prst="rect">
            <a:avLst/>
          </a:prstGeom>
        </p:spPr>
      </p:pic>
    </p:spTree>
    <p:extLst>
      <p:ext uri="{BB962C8B-B14F-4D97-AF65-F5344CB8AC3E}">
        <p14:creationId xmlns:p14="http://schemas.microsoft.com/office/powerpoint/2010/main" val="36474291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5791200" cy="990600"/>
          </a:xfrm>
        </p:spPr>
        <p:txBody>
          <a:bodyPr/>
          <a:lstStyle/>
          <a:p>
            <a:pPr marL="0" indent="0">
              <a:buNone/>
            </a:pPr>
            <a:r>
              <a:rPr lang="en-US" sz="4000" b="0" u="sng" dirty="0" smtClean="0">
                <a:latin typeface="Bodoni MT Black" pitchFamily="18" charset="0"/>
              </a:rPr>
              <a:t>FOOT PROTECTION</a:t>
            </a:r>
            <a:endParaRPr lang="en-US" sz="4000" b="0" u="sng" dirty="0">
              <a:latin typeface="Bodoni MT Black"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12" y="1295400"/>
            <a:ext cx="8181975" cy="27813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342" y="4343400"/>
            <a:ext cx="3175000" cy="2133600"/>
          </a:xfrm>
          <a:prstGeom prst="rect">
            <a:avLst/>
          </a:prstGeom>
        </p:spPr>
      </p:pic>
    </p:spTree>
    <p:extLst>
      <p:ext uri="{BB962C8B-B14F-4D97-AF65-F5344CB8AC3E}">
        <p14:creationId xmlns:p14="http://schemas.microsoft.com/office/powerpoint/2010/main" val="3759075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81000" y="990600"/>
            <a:ext cx="8534400" cy="5715000"/>
          </a:xfrm>
        </p:spPr>
        <p:txBody>
          <a:bodyPr>
            <a:normAutofit/>
          </a:bodyPr>
          <a:lstStyle/>
          <a:p>
            <a:r>
              <a:rPr lang="en-US" sz="2400" dirty="0" smtClean="0">
                <a:latin typeface="Lucida Fax" pitchFamily="18" charset="0"/>
              </a:rPr>
              <a:t>WHEN MUST HAND PROTECTION BE PROVIDE BURNS, ABRASION, CUTS, PUNCTURES, BRUISE, CHEMICAL EXPOSURE..</a:t>
            </a:r>
            <a:endParaRPr lang="en-US" sz="2400" dirty="0">
              <a:latin typeface="Lucida Fax" pitchFamily="18" charset="0"/>
            </a:endParaRPr>
          </a:p>
        </p:txBody>
      </p:sp>
      <p:sp>
        <p:nvSpPr>
          <p:cNvPr id="3" name="Title 2"/>
          <p:cNvSpPr>
            <a:spLocks noGrp="1"/>
          </p:cNvSpPr>
          <p:nvPr>
            <p:ph type="ctrTitle"/>
          </p:nvPr>
        </p:nvSpPr>
        <p:spPr>
          <a:xfrm>
            <a:off x="228600" y="228601"/>
            <a:ext cx="8839200" cy="685799"/>
          </a:xfrm>
        </p:spPr>
        <p:txBody>
          <a:bodyPr/>
          <a:lstStyle/>
          <a:p>
            <a:pPr marL="182880" indent="0">
              <a:buNone/>
            </a:pPr>
            <a:r>
              <a:rPr lang="en-US" sz="4000" u="sng" dirty="0" smtClean="0">
                <a:latin typeface="Bodoni MT Black" pitchFamily="18" charset="0"/>
              </a:rPr>
              <a:t>HAND PROTECTION</a:t>
            </a:r>
            <a:endParaRPr lang="en-US" sz="4000" u="sng" dirty="0">
              <a:latin typeface="Bodoni MT Black"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733800"/>
            <a:ext cx="3505200" cy="236016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057400"/>
            <a:ext cx="4366981" cy="2247900"/>
          </a:xfrm>
          <a:prstGeom prst="rect">
            <a:avLst/>
          </a:prstGeom>
        </p:spPr>
      </p:pic>
    </p:spTree>
    <p:extLst>
      <p:ext uri="{BB962C8B-B14F-4D97-AF65-F5344CB8AC3E}">
        <p14:creationId xmlns:p14="http://schemas.microsoft.com/office/powerpoint/2010/main" val="18825196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5943600" cy="914400"/>
          </a:xfrm>
        </p:spPr>
        <p:txBody>
          <a:bodyPr/>
          <a:lstStyle/>
          <a:p>
            <a:pPr marL="0" indent="0">
              <a:buNone/>
            </a:pPr>
            <a:r>
              <a:rPr lang="en-US" sz="4000" u="sng" dirty="0" smtClean="0">
                <a:latin typeface="Bodoni MT Black" pitchFamily="18" charset="0"/>
              </a:rPr>
              <a:t>HAND PROTECTION</a:t>
            </a:r>
            <a:endParaRPr lang="en-US" sz="4000" u="sng" dirty="0">
              <a:latin typeface="Bodoni MT Black"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184575"/>
            <a:ext cx="4176889" cy="28194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888" y="3969816"/>
            <a:ext cx="4038600" cy="2833004"/>
          </a:xfrm>
          <a:prstGeom prst="rect">
            <a:avLst/>
          </a:prstGeom>
        </p:spPr>
      </p:pic>
    </p:spTree>
    <p:extLst>
      <p:ext uri="{BB962C8B-B14F-4D97-AF65-F5344CB8AC3E}">
        <p14:creationId xmlns:p14="http://schemas.microsoft.com/office/powerpoint/2010/main" val="37948372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1752600"/>
            <a:ext cx="6172200" cy="2438400"/>
          </a:xfrm>
        </p:spPr>
        <p:txBody>
          <a:bodyPr>
            <a:normAutofit/>
          </a:bodyPr>
          <a:lstStyle/>
          <a:p>
            <a:pPr marL="342900" indent="-342900">
              <a:buFont typeface="Wingdings" pitchFamily="2" charset="2"/>
              <a:buChar char="q"/>
            </a:pPr>
            <a:r>
              <a:rPr lang="en-US" sz="2400" dirty="0" smtClean="0">
                <a:latin typeface="Lucida Fax" pitchFamily="18" charset="0"/>
              </a:rPr>
              <a:t> LEATHER GLOVES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COTTEN  GLOVES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CHEMICAL PROTECTION GLOVES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INSULATED RUBBER GLOVES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WELDING GLOVES </a:t>
            </a:r>
            <a:endParaRPr lang="en-US" sz="2400" dirty="0">
              <a:latin typeface="Lucida Fax" pitchFamily="18" charset="0"/>
            </a:endParaRPr>
          </a:p>
        </p:txBody>
      </p:sp>
      <p:sp>
        <p:nvSpPr>
          <p:cNvPr id="3" name="Title 2"/>
          <p:cNvSpPr>
            <a:spLocks noGrp="1"/>
          </p:cNvSpPr>
          <p:nvPr>
            <p:ph type="ctrTitle"/>
          </p:nvPr>
        </p:nvSpPr>
        <p:spPr>
          <a:xfrm>
            <a:off x="152400" y="152401"/>
            <a:ext cx="5562600" cy="761999"/>
          </a:xfrm>
        </p:spPr>
        <p:txBody>
          <a:bodyPr/>
          <a:lstStyle/>
          <a:p>
            <a:pPr marL="182880" indent="0">
              <a:buNone/>
            </a:pPr>
            <a:r>
              <a:rPr lang="en-US" sz="4000" u="sng" dirty="0" smtClean="0">
                <a:latin typeface="Bodoni MT Black" pitchFamily="18" charset="0"/>
              </a:rPr>
              <a:t>TYPES OF GLOVES</a:t>
            </a:r>
            <a:endParaRPr lang="en-US" sz="4000" u="sng"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383" y="151263"/>
            <a:ext cx="2013832" cy="1866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00" y="2209800"/>
            <a:ext cx="2336800" cy="1752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24" y="4495800"/>
            <a:ext cx="2177153" cy="170582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087" y="4495800"/>
            <a:ext cx="2133600" cy="189186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1687" y="4544705"/>
            <a:ext cx="2373193" cy="177989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0296" y="4498643"/>
            <a:ext cx="1936904" cy="1936904"/>
          </a:xfrm>
          <a:prstGeom prst="rect">
            <a:avLst/>
          </a:prstGeom>
        </p:spPr>
      </p:pic>
    </p:spTree>
    <p:extLst>
      <p:ext uri="{BB962C8B-B14F-4D97-AF65-F5344CB8AC3E}">
        <p14:creationId xmlns:p14="http://schemas.microsoft.com/office/powerpoint/2010/main" val="15260204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95400"/>
            <a:ext cx="8991600" cy="2133600"/>
          </a:xfrm>
        </p:spPr>
        <p:txBody>
          <a:bodyPr>
            <a:normAutofit lnSpcReduction="10000"/>
          </a:bodyPr>
          <a:lstStyle/>
          <a:p>
            <a:r>
              <a:rPr lang="en-US" sz="2400" dirty="0" smtClean="0">
                <a:latin typeface="Lucida Fax" pitchFamily="18" charset="0"/>
              </a:rPr>
              <a:t>HEARING PROTECTION SHALL BE MADE AVAILABLE AND SHALL BE WORN BY ALL EMPLOYEES EXPLOSSED TO AN 8 HOUR OF 85 DB OR GREATER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EAR MUFF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EAR PLUG </a:t>
            </a:r>
            <a:endParaRPr lang="en-US" sz="2400" dirty="0">
              <a:latin typeface="Lucida Fax" pitchFamily="18" charset="0"/>
            </a:endParaRPr>
          </a:p>
        </p:txBody>
      </p:sp>
      <p:sp>
        <p:nvSpPr>
          <p:cNvPr id="3" name="Title 2"/>
          <p:cNvSpPr>
            <a:spLocks noGrp="1"/>
          </p:cNvSpPr>
          <p:nvPr>
            <p:ph type="ctrTitle"/>
          </p:nvPr>
        </p:nvSpPr>
        <p:spPr>
          <a:xfrm>
            <a:off x="76200" y="152401"/>
            <a:ext cx="8991600" cy="990599"/>
          </a:xfrm>
        </p:spPr>
        <p:txBody>
          <a:bodyPr/>
          <a:lstStyle/>
          <a:p>
            <a:pPr marL="182880" indent="0">
              <a:buNone/>
            </a:pPr>
            <a:r>
              <a:rPr lang="en-US" sz="4000" u="sng" dirty="0" smtClean="0">
                <a:latin typeface="Bodoni MT Black" pitchFamily="18" charset="0"/>
              </a:rPr>
              <a:t>EAR PROTECTION</a:t>
            </a:r>
            <a:endParaRPr lang="en-US" sz="4000" u="sng" dirty="0">
              <a:latin typeface="Bodoni MT Black"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3124200"/>
            <a:ext cx="2535676" cy="35052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3657600"/>
            <a:ext cx="2971800" cy="29718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4008" y="3657600"/>
            <a:ext cx="2840592" cy="2743200"/>
          </a:xfrm>
          <a:prstGeom prst="rect">
            <a:avLst/>
          </a:prstGeom>
        </p:spPr>
      </p:pic>
    </p:spTree>
    <p:extLst>
      <p:ext uri="{BB962C8B-B14F-4D97-AF65-F5344CB8AC3E}">
        <p14:creationId xmlns:p14="http://schemas.microsoft.com/office/powerpoint/2010/main" val="555945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2133600"/>
            <a:ext cx="8839200" cy="4038600"/>
          </a:xfrm>
        </p:spPr>
        <p:txBody>
          <a:bodyPr>
            <a:normAutofit/>
          </a:bodyPr>
          <a:lstStyle/>
          <a:p>
            <a:r>
              <a:rPr lang="en-US" sz="2400" dirty="0" smtClean="0">
                <a:latin typeface="Lucida Fax" pitchFamily="18" charset="0"/>
              </a:rPr>
              <a:t>THE MESSURABLE COAST ARISING DIRECTLY FROM THE ACCIDENT.</a:t>
            </a:r>
          </a:p>
          <a:p>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DIRECTLY FROM THE ACCIDENT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FIRST AID COST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MEDICAL TREATMENT COST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COMPENSATION COST </a:t>
            </a:r>
          </a:p>
        </p:txBody>
      </p:sp>
      <p:sp>
        <p:nvSpPr>
          <p:cNvPr id="3" name="Title 2"/>
          <p:cNvSpPr>
            <a:spLocks noGrp="1"/>
          </p:cNvSpPr>
          <p:nvPr>
            <p:ph type="ctrTitle"/>
          </p:nvPr>
        </p:nvSpPr>
        <p:spPr>
          <a:xfrm>
            <a:off x="304800" y="533400"/>
            <a:ext cx="4572000" cy="762000"/>
          </a:xfrm>
        </p:spPr>
        <p:txBody>
          <a:bodyPr/>
          <a:lstStyle/>
          <a:p>
            <a:pPr marL="182880" indent="0">
              <a:buNone/>
            </a:pPr>
            <a:r>
              <a:rPr lang="en-US" sz="4000" u="sng" dirty="0" smtClean="0">
                <a:latin typeface="Bodoni MT Black" pitchFamily="18" charset="0"/>
              </a:rPr>
              <a:t>DIRECT COST</a:t>
            </a:r>
            <a:endParaRPr lang="en-US" sz="4000" u="sng" dirty="0">
              <a:latin typeface="Bodoni MT Black" pitchFamily="18" charset="0"/>
            </a:endParaRPr>
          </a:p>
        </p:txBody>
      </p:sp>
    </p:spTree>
    <p:extLst>
      <p:ext uri="{BB962C8B-B14F-4D97-AF65-F5344CB8AC3E}">
        <p14:creationId xmlns:p14="http://schemas.microsoft.com/office/powerpoint/2010/main" val="18481763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2057400"/>
          </a:xfrm>
        </p:spPr>
        <p:txBody>
          <a:bodyPr>
            <a:normAutofit/>
          </a:bodyPr>
          <a:lstStyle/>
          <a:p>
            <a:pPr marL="342900" indent="-342900">
              <a:buFont typeface="Wingdings" pitchFamily="2" charset="2"/>
              <a:buChar char="q"/>
            </a:pPr>
            <a:r>
              <a:rPr lang="en-US" sz="2400" dirty="0" smtClean="0">
                <a:latin typeface="Lucida Fax" pitchFamily="18" charset="0"/>
              </a:rPr>
              <a:t> EAR PLUGS - PREFERRED ( 20-30 DB ) </a:t>
            </a:r>
          </a:p>
          <a:p>
            <a:pPr marL="342900" indent="-342900">
              <a:buFont typeface="Wingdings" pitchFamily="2" charset="2"/>
              <a:buChar char="q"/>
            </a:pPr>
            <a:r>
              <a:rPr lang="en-US" sz="2400" dirty="0" smtClean="0">
                <a:latin typeface="Lucida Fax" pitchFamily="18" charset="0"/>
              </a:rPr>
              <a:t> EAR MUFFS – 2</a:t>
            </a:r>
            <a:r>
              <a:rPr lang="en-US" sz="2400" baseline="30000" dirty="0" smtClean="0">
                <a:latin typeface="Lucida Fax" pitchFamily="18" charset="0"/>
              </a:rPr>
              <a:t>ND</a:t>
            </a:r>
            <a:r>
              <a:rPr lang="en-US" sz="2400" dirty="0" smtClean="0">
                <a:latin typeface="Lucida Fax" pitchFamily="18" charset="0"/>
              </a:rPr>
              <a:t> CHOICE ( 15-30 DB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DOUBLE HEARING PROTECTORES ( PLUG &amp; MUFF )-   </a:t>
            </a:r>
          </a:p>
          <a:p>
            <a:r>
              <a:rPr lang="en-US" sz="2400" dirty="0">
                <a:latin typeface="Lucida Fax" pitchFamily="18" charset="0"/>
              </a:rPr>
              <a:t> </a:t>
            </a:r>
            <a:r>
              <a:rPr lang="en-US" sz="2400" dirty="0" smtClean="0">
                <a:latin typeface="Lucida Fax" pitchFamily="18" charset="0"/>
              </a:rPr>
              <a:t>   ( 30-40 DB ) USED FOR LEVELS OVER 115 DB </a:t>
            </a:r>
          </a:p>
        </p:txBody>
      </p:sp>
      <p:sp>
        <p:nvSpPr>
          <p:cNvPr id="3" name="Title 2"/>
          <p:cNvSpPr>
            <a:spLocks noGrp="1"/>
          </p:cNvSpPr>
          <p:nvPr>
            <p:ph type="ctrTitle"/>
          </p:nvPr>
        </p:nvSpPr>
        <p:spPr>
          <a:xfrm>
            <a:off x="-152400" y="152400"/>
            <a:ext cx="8686800" cy="761999"/>
          </a:xfrm>
        </p:spPr>
        <p:txBody>
          <a:bodyPr/>
          <a:lstStyle/>
          <a:p>
            <a:pPr marL="182880" indent="0">
              <a:buNone/>
            </a:pPr>
            <a:r>
              <a:rPr lang="en-US" sz="4000" dirty="0" smtClean="0">
                <a:latin typeface="Bodoni MT Black" pitchFamily="18" charset="0"/>
              </a:rPr>
              <a:t>HEARING PROTECTORS</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657600"/>
            <a:ext cx="2057400" cy="284405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200" y="3657600"/>
            <a:ext cx="2982463" cy="28440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7215" y="3657600"/>
            <a:ext cx="3281703" cy="2847007"/>
          </a:xfrm>
          <a:prstGeom prst="rect">
            <a:avLst/>
          </a:prstGeom>
        </p:spPr>
      </p:pic>
    </p:spTree>
    <p:extLst>
      <p:ext uri="{BB962C8B-B14F-4D97-AF65-F5344CB8AC3E}">
        <p14:creationId xmlns:p14="http://schemas.microsoft.com/office/powerpoint/2010/main" val="18568149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396562"/>
            <a:ext cx="7543800" cy="3429000"/>
          </a:xfrm>
        </p:spPr>
        <p:txBody>
          <a:bodyPr>
            <a:normAutofit/>
          </a:bodyPr>
          <a:lstStyle/>
          <a:p>
            <a:pPr marL="342900" indent="-342900">
              <a:buFont typeface="Wingdings" pitchFamily="2" charset="2"/>
              <a:buChar char="q"/>
            </a:pPr>
            <a:r>
              <a:rPr lang="en-US" sz="2400" dirty="0" smtClean="0">
                <a:latin typeface="Lucida Fax" pitchFamily="18" charset="0"/>
              </a:rPr>
              <a:t> MEASURED IN DECIBELES ( DB )    </a:t>
            </a:r>
          </a:p>
          <a:p>
            <a:r>
              <a:rPr lang="en-US" sz="2400" dirty="0">
                <a:latin typeface="Lucida Fax" pitchFamily="18" charset="0"/>
              </a:rPr>
              <a:t> </a:t>
            </a:r>
            <a:r>
              <a:rPr lang="en-US" sz="2400" dirty="0" smtClean="0">
                <a:latin typeface="Lucida Fax" pitchFamily="18" charset="0"/>
              </a:rPr>
              <a:t>    * WHISPER - 10-20 DB </a:t>
            </a:r>
          </a:p>
          <a:p>
            <a:r>
              <a:rPr lang="en-US" sz="2400" dirty="0">
                <a:latin typeface="Lucida Fax" pitchFamily="18" charset="0"/>
              </a:rPr>
              <a:t> </a:t>
            </a:r>
            <a:r>
              <a:rPr lang="en-US" sz="2400" dirty="0" smtClean="0">
                <a:latin typeface="Lucida Fax" pitchFamily="18" charset="0"/>
              </a:rPr>
              <a:t>    * SPEECH   - 60 DB</a:t>
            </a:r>
          </a:p>
          <a:p>
            <a:r>
              <a:rPr lang="en-US" sz="2400" dirty="0">
                <a:latin typeface="Lucida Fax" pitchFamily="18" charset="0"/>
              </a:rPr>
              <a:t> </a:t>
            </a:r>
            <a:r>
              <a:rPr lang="en-US" sz="2400" dirty="0" smtClean="0">
                <a:latin typeface="Lucida Fax" pitchFamily="18" charset="0"/>
              </a:rPr>
              <a:t>    * NOISY OFFICE - 80 DB </a:t>
            </a:r>
          </a:p>
          <a:p>
            <a:r>
              <a:rPr lang="en-US" sz="2400" dirty="0">
                <a:latin typeface="Lucida Fax" pitchFamily="18" charset="0"/>
              </a:rPr>
              <a:t> </a:t>
            </a:r>
            <a:r>
              <a:rPr lang="en-US" sz="2400" dirty="0" smtClean="0">
                <a:latin typeface="Lucida Fax" pitchFamily="18" charset="0"/>
              </a:rPr>
              <a:t>    * PASSING TRUCK - 100 DB</a:t>
            </a:r>
          </a:p>
          <a:p>
            <a:r>
              <a:rPr lang="en-US" sz="2400" dirty="0">
                <a:latin typeface="Lucida Fax" pitchFamily="18" charset="0"/>
              </a:rPr>
              <a:t> </a:t>
            </a:r>
            <a:r>
              <a:rPr lang="en-US" sz="2400" dirty="0" smtClean="0">
                <a:latin typeface="Lucida Fax" pitchFamily="18" charset="0"/>
              </a:rPr>
              <a:t>    * JET ENGINE – 150 DB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OSHA LIMIT – 85 DB </a:t>
            </a:r>
          </a:p>
        </p:txBody>
      </p:sp>
      <p:sp>
        <p:nvSpPr>
          <p:cNvPr id="3" name="Title 2"/>
          <p:cNvSpPr>
            <a:spLocks noGrp="1"/>
          </p:cNvSpPr>
          <p:nvPr>
            <p:ph type="ctrTitle"/>
          </p:nvPr>
        </p:nvSpPr>
        <p:spPr>
          <a:xfrm>
            <a:off x="152400" y="381000"/>
            <a:ext cx="8763000" cy="838199"/>
          </a:xfrm>
        </p:spPr>
        <p:txBody>
          <a:bodyPr/>
          <a:lstStyle/>
          <a:p>
            <a:pPr marL="182880" indent="0">
              <a:buNone/>
            </a:pPr>
            <a:r>
              <a:rPr lang="en-US" sz="4000" u="sng" dirty="0" smtClean="0">
                <a:latin typeface="Bodoni MT Black" pitchFamily="18" charset="0"/>
              </a:rPr>
              <a:t>NOICE LEVELS</a:t>
            </a:r>
            <a:endParaRPr lang="en-US" sz="4000" u="sng"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5476" y="2795752"/>
            <a:ext cx="4038600" cy="4038600"/>
          </a:xfrm>
          <a:prstGeom prst="rect">
            <a:avLst/>
          </a:prstGeom>
        </p:spPr>
      </p:pic>
    </p:spTree>
    <p:extLst>
      <p:ext uri="{BB962C8B-B14F-4D97-AF65-F5344CB8AC3E}">
        <p14:creationId xmlns:p14="http://schemas.microsoft.com/office/powerpoint/2010/main" val="2702416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676400"/>
            <a:ext cx="5029200" cy="457200"/>
          </a:xfrm>
        </p:spPr>
        <p:txBody>
          <a:bodyPr>
            <a:normAutofit fontScale="92500"/>
          </a:bodyPr>
          <a:lstStyle/>
          <a:p>
            <a:r>
              <a:rPr lang="en-US" sz="2400" b="1" dirty="0" smtClean="0">
                <a:latin typeface="Lucida Fax" pitchFamily="18" charset="0"/>
              </a:rPr>
              <a:t>PERMISSIBLE NOISE EXPOSURE</a:t>
            </a:r>
            <a:endParaRPr lang="en-US" sz="2400" b="1" dirty="0">
              <a:latin typeface="Lucida Fax" pitchFamily="18" charset="0"/>
            </a:endParaRPr>
          </a:p>
        </p:txBody>
      </p:sp>
      <p:sp>
        <p:nvSpPr>
          <p:cNvPr id="3" name="Title 2"/>
          <p:cNvSpPr>
            <a:spLocks noGrp="1"/>
          </p:cNvSpPr>
          <p:nvPr>
            <p:ph type="ctrTitle"/>
          </p:nvPr>
        </p:nvSpPr>
        <p:spPr>
          <a:xfrm>
            <a:off x="0" y="228600"/>
            <a:ext cx="8763000" cy="1295400"/>
          </a:xfrm>
        </p:spPr>
        <p:txBody>
          <a:bodyPr/>
          <a:lstStyle/>
          <a:p>
            <a:pPr marL="182880" indent="0">
              <a:buNone/>
            </a:pPr>
            <a:r>
              <a:rPr lang="en-US" sz="4000" u="sng" dirty="0" smtClean="0">
                <a:latin typeface="Bodoni MT Black" pitchFamily="18" charset="0"/>
              </a:rPr>
              <a:t>PERMISSIBLE EXPOSURE LIMIT – PEL </a:t>
            </a:r>
            <a:endParaRPr lang="en-US" sz="4000" u="sng" dirty="0">
              <a:latin typeface="Bodoni MT Black"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13443136"/>
              </p:ext>
            </p:extLst>
          </p:nvPr>
        </p:nvGraphicFramePr>
        <p:xfrm>
          <a:off x="228600" y="2133600"/>
          <a:ext cx="8763000" cy="4343402"/>
        </p:xfrm>
        <a:graphic>
          <a:graphicData uri="http://schemas.openxmlformats.org/drawingml/2006/table">
            <a:tbl>
              <a:tblPr firstRow="1" bandRow="1">
                <a:tableStyleId>{5C22544A-7EE6-4342-B048-85BDC9FD1C3A}</a:tableStyleId>
              </a:tblPr>
              <a:tblGrid>
                <a:gridCol w="4381500"/>
                <a:gridCol w="4381500"/>
              </a:tblGrid>
              <a:tr h="620486">
                <a:tc>
                  <a:txBody>
                    <a:bodyPr/>
                    <a:lstStyle/>
                    <a:p>
                      <a:r>
                        <a:rPr lang="en-US" sz="2400" dirty="0" smtClean="0">
                          <a:solidFill>
                            <a:schemeClr val="tx1">
                              <a:lumMod val="95000"/>
                              <a:lumOff val="5000"/>
                            </a:schemeClr>
                          </a:solidFill>
                          <a:latin typeface="Lucida Fax" pitchFamily="18" charset="0"/>
                        </a:rPr>
                        <a:t>DURTION</a:t>
                      </a:r>
                      <a:r>
                        <a:rPr lang="en-US" sz="2400" baseline="0" dirty="0" smtClean="0">
                          <a:solidFill>
                            <a:schemeClr val="tx1">
                              <a:lumMod val="95000"/>
                              <a:lumOff val="5000"/>
                            </a:schemeClr>
                          </a:solidFill>
                          <a:latin typeface="Lucida Fax" pitchFamily="18" charset="0"/>
                        </a:rPr>
                        <a:t> PER DAY </a:t>
                      </a:r>
                      <a:r>
                        <a:rPr lang="en-US" sz="1600" baseline="0" dirty="0" smtClean="0">
                          <a:solidFill>
                            <a:schemeClr val="tx1">
                              <a:lumMod val="95000"/>
                              <a:lumOff val="5000"/>
                            </a:schemeClr>
                          </a:solidFill>
                          <a:latin typeface="Lucida Fax" pitchFamily="18" charset="0"/>
                        </a:rPr>
                        <a:t>( HOURS )</a:t>
                      </a:r>
                      <a:endParaRPr lang="en-US" sz="1600" dirty="0">
                        <a:solidFill>
                          <a:schemeClr val="tx1">
                            <a:lumMod val="95000"/>
                            <a:lumOff val="5000"/>
                          </a:schemeClr>
                        </a:solidFill>
                        <a:latin typeface="Lucida Fax" pitchFamily="18" charset="0"/>
                      </a:endParaRPr>
                    </a:p>
                  </a:txBody>
                  <a:tcPr/>
                </a:tc>
                <a:tc>
                  <a:txBody>
                    <a:bodyPr/>
                    <a:lstStyle/>
                    <a:p>
                      <a:r>
                        <a:rPr lang="en-US" sz="2400" dirty="0" smtClean="0">
                          <a:solidFill>
                            <a:schemeClr val="tx1">
                              <a:lumMod val="95000"/>
                              <a:lumOff val="5000"/>
                            </a:schemeClr>
                          </a:solidFill>
                          <a:latin typeface="Lucida Fax" pitchFamily="18" charset="0"/>
                        </a:rPr>
                        <a:t>SOUND</a:t>
                      </a:r>
                      <a:r>
                        <a:rPr lang="en-US" sz="2400" baseline="0" dirty="0" smtClean="0">
                          <a:solidFill>
                            <a:schemeClr val="tx1">
                              <a:lumMod val="95000"/>
                              <a:lumOff val="5000"/>
                            </a:schemeClr>
                          </a:solidFill>
                          <a:latin typeface="Lucida Fax" pitchFamily="18" charset="0"/>
                        </a:rPr>
                        <a:t> LEVEL </a:t>
                      </a:r>
                      <a:r>
                        <a:rPr lang="en-US" sz="1600" baseline="0" dirty="0" smtClean="0">
                          <a:solidFill>
                            <a:schemeClr val="tx1">
                              <a:lumMod val="95000"/>
                              <a:lumOff val="5000"/>
                            </a:schemeClr>
                          </a:solidFill>
                          <a:latin typeface="Lucida Fax" pitchFamily="18" charset="0"/>
                        </a:rPr>
                        <a:t>( DB )</a:t>
                      </a:r>
                      <a:endParaRPr lang="en-US" sz="1600" dirty="0">
                        <a:solidFill>
                          <a:schemeClr val="tx1">
                            <a:lumMod val="95000"/>
                            <a:lumOff val="5000"/>
                          </a:schemeClr>
                        </a:solidFill>
                        <a:latin typeface="Lucida Fax" pitchFamily="18" charset="0"/>
                      </a:endParaRPr>
                    </a:p>
                  </a:txBody>
                  <a:tcPr/>
                </a:tc>
              </a:tr>
              <a:tr h="620486">
                <a:tc>
                  <a:txBody>
                    <a:bodyPr/>
                    <a:lstStyle/>
                    <a:p>
                      <a:r>
                        <a:rPr lang="en-US" sz="2400" dirty="0" smtClean="0">
                          <a:latin typeface="Lucida Fax" pitchFamily="18" charset="0"/>
                        </a:rPr>
                        <a:t>8</a:t>
                      </a:r>
                      <a:r>
                        <a:rPr lang="en-US" sz="2400" baseline="0" dirty="0" smtClean="0">
                          <a:latin typeface="Lucida Fax" pitchFamily="18" charset="0"/>
                        </a:rPr>
                        <a:t> HOURS</a:t>
                      </a:r>
                      <a:endParaRPr lang="en-US" sz="2400" dirty="0">
                        <a:latin typeface="Lucida Fax" pitchFamily="18" charset="0"/>
                      </a:endParaRPr>
                    </a:p>
                  </a:txBody>
                  <a:tcPr/>
                </a:tc>
                <a:tc>
                  <a:txBody>
                    <a:bodyPr/>
                    <a:lstStyle/>
                    <a:p>
                      <a:r>
                        <a:rPr lang="en-US" sz="2400" dirty="0" smtClean="0">
                          <a:latin typeface="Lucida Fax" pitchFamily="18" charset="0"/>
                        </a:rPr>
                        <a:t>90 DB</a:t>
                      </a:r>
                      <a:endParaRPr lang="en-US" sz="2400" dirty="0">
                        <a:latin typeface="Lucida Fax" pitchFamily="18" charset="0"/>
                      </a:endParaRPr>
                    </a:p>
                  </a:txBody>
                  <a:tcPr/>
                </a:tc>
              </a:tr>
              <a:tr h="620486">
                <a:tc>
                  <a:txBody>
                    <a:bodyPr/>
                    <a:lstStyle/>
                    <a:p>
                      <a:r>
                        <a:rPr lang="en-US" sz="2400" dirty="0" smtClean="0">
                          <a:latin typeface="Lucida Fax" pitchFamily="18" charset="0"/>
                        </a:rPr>
                        <a:t>4 HOURS</a:t>
                      </a:r>
                      <a:endParaRPr lang="en-US" sz="2400" dirty="0">
                        <a:latin typeface="Lucida Fax" pitchFamily="18" charset="0"/>
                      </a:endParaRPr>
                    </a:p>
                  </a:txBody>
                  <a:tcPr/>
                </a:tc>
                <a:tc>
                  <a:txBody>
                    <a:bodyPr/>
                    <a:lstStyle/>
                    <a:p>
                      <a:r>
                        <a:rPr lang="en-US" sz="2400" dirty="0" smtClean="0">
                          <a:latin typeface="Lucida Fax" pitchFamily="18" charset="0"/>
                        </a:rPr>
                        <a:t>95 DB</a:t>
                      </a:r>
                      <a:endParaRPr lang="en-US" sz="2400" dirty="0">
                        <a:latin typeface="Lucida Fax" pitchFamily="18" charset="0"/>
                      </a:endParaRPr>
                    </a:p>
                  </a:txBody>
                  <a:tcPr/>
                </a:tc>
              </a:tr>
              <a:tr h="620486">
                <a:tc>
                  <a:txBody>
                    <a:bodyPr/>
                    <a:lstStyle/>
                    <a:p>
                      <a:r>
                        <a:rPr lang="en-US" sz="2400" dirty="0" smtClean="0">
                          <a:latin typeface="Lucida Fax" pitchFamily="18" charset="0"/>
                        </a:rPr>
                        <a:t>2 HOURS</a:t>
                      </a:r>
                      <a:endParaRPr lang="en-US" sz="2400" dirty="0">
                        <a:latin typeface="Lucida Fax" pitchFamily="18" charset="0"/>
                      </a:endParaRPr>
                    </a:p>
                  </a:txBody>
                  <a:tcPr/>
                </a:tc>
                <a:tc>
                  <a:txBody>
                    <a:bodyPr/>
                    <a:lstStyle/>
                    <a:p>
                      <a:r>
                        <a:rPr lang="en-US" sz="2400" dirty="0" smtClean="0">
                          <a:latin typeface="Lucida Fax" pitchFamily="18" charset="0"/>
                        </a:rPr>
                        <a:t>100 DB</a:t>
                      </a:r>
                      <a:endParaRPr lang="en-US" sz="2400" dirty="0">
                        <a:latin typeface="Lucida Fax" pitchFamily="18" charset="0"/>
                      </a:endParaRPr>
                    </a:p>
                  </a:txBody>
                  <a:tcPr/>
                </a:tc>
              </a:tr>
              <a:tr h="620486">
                <a:tc>
                  <a:txBody>
                    <a:bodyPr/>
                    <a:lstStyle/>
                    <a:p>
                      <a:r>
                        <a:rPr lang="en-US" sz="2400" dirty="0" smtClean="0">
                          <a:latin typeface="Lucida Fax" pitchFamily="18" charset="0"/>
                        </a:rPr>
                        <a:t>1 HOURS</a:t>
                      </a:r>
                      <a:endParaRPr lang="en-US" sz="2400" dirty="0">
                        <a:latin typeface="Lucida Fax" pitchFamily="18" charset="0"/>
                      </a:endParaRPr>
                    </a:p>
                  </a:txBody>
                  <a:tcPr/>
                </a:tc>
                <a:tc>
                  <a:txBody>
                    <a:bodyPr/>
                    <a:lstStyle/>
                    <a:p>
                      <a:r>
                        <a:rPr lang="en-US" sz="2400" dirty="0" smtClean="0">
                          <a:latin typeface="Lucida Fax" pitchFamily="18" charset="0"/>
                        </a:rPr>
                        <a:t>105 DB</a:t>
                      </a:r>
                      <a:endParaRPr lang="en-US" sz="2400" dirty="0">
                        <a:latin typeface="Lucida Fax" pitchFamily="18" charset="0"/>
                      </a:endParaRPr>
                    </a:p>
                  </a:txBody>
                  <a:tcPr/>
                </a:tc>
              </a:tr>
              <a:tr h="620486">
                <a:tc>
                  <a:txBody>
                    <a:bodyPr/>
                    <a:lstStyle/>
                    <a:p>
                      <a:r>
                        <a:rPr lang="en-US" sz="2400" dirty="0" smtClean="0">
                          <a:latin typeface="Lucida Fax" pitchFamily="18" charset="0"/>
                        </a:rPr>
                        <a:t>½ HOURS</a:t>
                      </a:r>
                      <a:endParaRPr lang="en-US" sz="2400" dirty="0">
                        <a:latin typeface="Lucida Fax" pitchFamily="18" charset="0"/>
                      </a:endParaRPr>
                    </a:p>
                  </a:txBody>
                  <a:tcPr/>
                </a:tc>
                <a:tc>
                  <a:txBody>
                    <a:bodyPr/>
                    <a:lstStyle/>
                    <a:p>
                      <a:r>
                        <a:rPr lang="en-US" sz="2400" dirty="0" smtClean="0">
                          <a:latin typeface="Lucida Fax" pitchFamily="18" charset="0"/>
                        </a:rPr>
                        <a:t>110 DB</a:t>
                      </a:r>
                      <a:endParaRPr lang="en-US" sz="2400" dirty="0">
                        <a:latin typeface="Lucida Fax" pitchFamily="18" charset="0"/>
                      </a:endParaRPr>
                    </a:p>
                  </a:txBody>
                  <a:tcPr/>
                </a:tc>
              </a:tr>
              <a:tr h="620486">
                <a:tc>
                  <a:txBody>
                    <a:bodyPr/>
                    <a:lstStyle/>
                    <a:p>
                      <a:r>
                        <a:rPr lang="en-US" sz="2400" dirty="0" smtClean="0">
                          <a:latin typeface="Lucida Fax" pitchFamily="18" charset="0"/>
                        </a:rPr>
                        <a:t>¼ HOURS</a:t>
                      </a:r>
                      <a:endParaRPr lang="en-US" sz="2400" dirty="0">
                        <a:latin typeface="Lucida Fax" pitchFamily="18" charset="0"/>
                      </a:endParaRPr>
                    </a:p>
                  </a:txBody>
                  <a:tcPr/>
                </a:tc>
                <a:tc>
                  <a:txBody>
                    <a:bodyPr/>
                    <a:lstStyle/>
                    <a:p>
                      <a:r>
                        <a:rPr lang="en-US" sz="2400" dirty="0" smtClean="0">
                          <a:latin typeface="Lucida Fax" pitchFamily="18" charset="0"/>
                        </a:rPr>
                        <a:t>115 DB </a:t>
                      </a:r>
                      <a:endParaRPr lang="en-US" sz="2400" dirty="0">
                        <a:latin typeface="Lucida Fax" pitchFamily="18" charset="0"/>
                      </a:endParaRPr>
                    </a:p>
                  </a:txBody>
                  <a:tcPr/>
                </a:tc>
              </a:tr>
            </a:tbl>
          </a:graphicData>
        </a:graphic>
      </p:graphicFrame>
    </p:spTree>
    <p:extLst>
      <p:ext uri="{BB962C8B-B14F-4D97-AF65-F5344CB8AC3E}">
        <p14:creationId xmlns:p14="http://schemas.microsoft.com/office/powerpoint/2010/main" val="24215691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04800" y="1447800"/>
            <a:ext cx="8534400" cy="990600"/>
          </a:xfrm>
        </p:spPr>
        <p:txBody>
          <a:bodyPr>
            <a:normAutofit/>
          </a:bodyPr>
          <a:lstStyle/>
          <a:p>
            <a:r>
              <a:rPr lang="en-US" sz="2400" b="1" dirty="0">
                <a:latin typeface="Lucida Fax" pitchFamily="18" charset="0"/>
              </a:rPr>
              <a:t>RESPIRATORY PROTECTIVE </a:t>
            </a:r>
            <a:r>
              <a:rPr lang="en-US" sz="2400" b="1" dirty="0" smtClean="0">
                <a:latin typeface="Lucida Fax" pitchFamily="18" charset="0"/>
              </a:rPr>
              <a:t>EQUIPMENTS ARE LIFE SAVING EQUIPMENTS </a:t>
            </a:r>
          </a:p>
          <a:p>
            <a:endParaRPr lang="en-US" sz="2400" b="1" dirty="0">
              <a:latin typeface="Lucida Fax" pitchFamily="18" charset="0"/>
            </a:endParaRPr>
          </a:p>
        </p:txBody>
      </p:sp>
      <p:sp>
        <p:nvSpPr>
          <p:cNvPr id="3" name="Title 2"/>
          <p:cNvSpPr>
            <a:spLocks noGrp="1"/>
          </p:cNvSpPr>
          <p:nvPr>
            <p:ph type="ctrTitle"/>
          </p:nvPr>
        </p:nvSpPr>
        <p:spPr>
          <a:xfrm>
            <a:off x="31531" y="47297"/>
            <a:ext cx="8915400" cy="1371599"/>
          </a:xfrm>
        </p:spPr>
        <p:txBody>
          <a:bodyPr/>
          <a:lstStyle/>
          <a:p>
            <a:pPr marL="182880" indent="0">
              <a:buNone/>
            </a:pPr>
            <a:r>
              <a:rPr lang="en-US" sz="4000" u="sng" dirty="0">
                <a:latin typeface="Bodoni MT Black" pitchFamily="18" charset="0"/>
              </a:rPr>
              <a:t>RESPIRATORY PROTECTIVE EQUIPMENTS</a:t>
            </a:r>
            <a:endParaRPr lang="en-US" sz="4000" dirty="0">
              <a:latin typeface="Bodoni MT Black"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514600"/>
            <a:ext cx="4763386" cy="3657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303" y="2286000"/>
            <a:ext cx="3200400" cy="3507509"/>
          </a:xfrm>
          <a:prstGeom prst="rect">
            <a:avLst/>
          </a:prstGeom>
        </p:spPr>
      </p:pic>
    </p:spTree>
    <p:extLst>
      <p:ext uri="{BB962C8B-B14F-4D97-AF65-F5344CB8AC3E}">
        <p14:creationId xmlns:p14="http://schemas.microsoft.com/office/powerpoint/2010/main" val="6594737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676400"/>
            <a:ext cx="8763000" cy="1828800"/>
          </a:xfrm>
        </p:spPr>
        <p:txBody>
          <a:bodyPr>
            <a:normAutofit/>
          </a:bodyPr>
          <a:lstStyle/>
          <a:p>
            <a:pPr marL="342900" indent="-342900">
              <a:buFont typeface="Wingdings" pitchFamily="2" charset="2"/>
              <a:buChar char="q"/>
            </a:pPr>
            <a:r>
              <a:rPr lang="en-US" sz="2400" dirty="0" smtClean="0">
                <a:latin typeface="Lucida Fax" pitchFamily="18" charset="0"/>
              </a:rPr>
              <a:t> AIR PURIFYING DEVICES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AIR SUPPLYING DEVICES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COMBINATION OF AIR PURIFYING AND AIR SUPPLYING DEVICES</a:t>
            </a:r>
            <a:endParaRPr lang="en-US" sz="2400" dirty="0">
              <a:latin typeface="Lucida Fax" pitchFamily="18" charset="0"/>
            </a:endParaRPr>
          </a:p>
        </p:txBody>
      </p:sp>
      <p:sp>
        <p:nvSpPr>
          <p:cNvPr id="3" name="Title 2"/>
          <p:cNvSpPr>
            <a:spLocks noGrp="1"/>
          </p:cNvSpPr>
          <p:nvPr>
            <p:ph type="ctrTitle"/>
          </p:nvPr>
        </p:nvSpPr>
        <p:spPr>
          <a:xfrm>
            <a:off x="152400" y="228600"/>
            <a:ext cx="8534400" cy="1371600"/>
          </a:xfrm>
        </p:spPr>
        <p:txBody>
          <a:bodyPr/>
          <a:lstStyle/>
          <a:p>
            <a:pPr marL="182880" indent="0">
              <a:buNone/>
            </a:pPr>
            <a:r>
              <a:rPr lang="en-US" sz="4000" u="sng" dirty="0" smtClean="0">
                <a:latin typeface="Bodoni MT Black" pitchFamily="18" charset="0"/>
              </a:rPr>
              <a:t>TYPES OF PROTECTIVE DEVICES</a:t>
            </a:r>
            <a:endParaRPr lang="en-US" sz="4000" u="sng" dirty="0">
              <a:latin typeface="Bodoni MT Black"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490277"/>
            <a:ext cx="3581400" cy="31128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371850"/>
            <a:ext cx="3175000" cy="3175000"/>
          </a:xfrm>
          <a:prstGeom prst="rect">
            <a:avLst/>
          </a:prstGeom>
        </p:spPr>
      </p:pic>
    </p:spTree>
    <p:extLst>
      <p:ext uri="{BB962C8B-B14F-4D97-AF65-F5344CB8AC3E}">
        <p14:creationId xmlns:p14="http://schemas.microsoft.com/office/powerpoint/2010/main" val="2755745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839200" cy="5638800"/>
          </a:xfrm>
        </p:spPr>
        <p:txBody>
          <a:bodyPr>
            <a:normAutofit/>
          </a:bodyPr>
          <a:lstStyle/>
          <a:p>
            <a:r>
              <a:rPr lang="en-US" sz="2400" dirty="0" smtClean="0">
                <a:latin typeface="Lucida Fax" pitchFamily="18" charset="0"/>
              </a:rPr>
              <a:t>THE AIR PURIFYING DEVICES CLEANS THE CONTAMINATED ATMOSPHERE. </a:t>
            </a:r>
          </a:p>
          <a:p>
            <a:endParaRPr lang="en-US" sz="2400" b="1" u="sng" dirty="0" smtClean="0">
              <a:latin typeface="Lucida Fax" pitchFamily="18" charset="0"/>
            </a:endParaRPr>
          </a:p>
          <a:p>
            <a:r>
              <a:rPr lang="en-US" sz="2400" b="1" u="sng" dirty="0" smtClean="0">
                <a:latin typeface="Lucida Fax" pitchFamily="18" charset="0"/>
              </a:rPr>
              <a:t>THE VARIOUS TYPES OF AIR PURIFYING DEVICE  </a:t>
            </a:r>
            <a:endParaRPr lang="en-US" sz="2400" dirty="0" smtClean="0">
              <a:latin typeface="Lucida Fax" pitchFamily="18" charset="0"/>
            </a:endParaRPr>
          </a:p>
          <a:p>
            <a:r>
              <a:rPr lang="en-US" sz="2400" dirty="0">
                <a:latin typeface="Lucida Fax" pitchFamily="18" charset="0"/>
              </a:rPr>
              <a:t> </a:t>
            </a:r>
            <a:r>
              <a:rPr lang="en-US" sz="2400" dirty="0" smtClean="0">
                <a:latin typeface="Lucida Fax" pitchFamily="18" charset="0"/>
              </a:rPr>
              <a:t>   * MECHANICAL FILTTERS CARTRIDGE</a:t>
            </a:r>
          </a:p>
          <a:p>
            <a:r>
              <a:rPr lang="en-US" sz="2400" dirty="0">
                <a:latin typeface="Lucida Fax" pitchFamily="18" charset="0"/>
              </a:rPr>
              <a:t> </a:t>
            </a:r>
            <a:r>
              <a:rPr lang="en-US" sz="2400" dirty="0" smtClean="0">
                <a:latin typeface="Lucida Fax" pitchFamily="18" charset="0"/>
              </a:rPr>
              <a:t>   * CHEMICAL CARTRIDGE </a:t>
            </a:r>
          </a:p>
          <a:p>
            <a:r>
              <a:rPr lang="en-US" sz="2400" dirty="0">
                <a:latin typeface="Lucida Fax" pitchFamily="18" charset="0"/>
              </a:rPr>
              <a:t> </a:t>
            </a:r>
            <a:r>
              <a:rPr lang="en-US" sz="2400" dirty="0" smtClean="0">
                <a:latin typeface="Lucida Fax" pitchFamily="18" charset="0"/>
              </a:rPr>
              <a:t>   * GAS MASC </a:t>
            </a:r>
          </a:p>
          <a:p>
            <a:r>
              <a:rPr lang="en-US" sz="2400" dirty="0">
                <a:latin typeface="Lucida Fax" pitchFamily="18" charset="0"/>
              </a:rPr>
              <a:t> </a:t>
            </a:r>
            <a:r>
              <a:rPr lang="en-US" sz="2400" dirty="0" smtClean="0">
                <a:latin typeface="Lucida Fax" pitchFamily="18" charset="0"/>
              </a:rPr>
              <a:t>   * POWDERED AIR PURIFYING DEVICES  </a:t>
            </a:r>
            <a:endParaRPr lang="en-US" sz="2400" b="1" u="sng" dirty="0">
              <a:latin typeface="Lucida Fax" pitchFamily="18" charset="0"/>
            </a:endParaRPr>
          </a:p>
        </p:txBody>
      </p:sp>
      <p:sp>
        <p:nvSpPr>
          <p:cNvPr id="3" name="Title 2"/>
          <p:cNvSpPr>
            <a:spLocks noGrp="1"/>
          </p:cNvSpPr>
          <p:nvPr>
            <p:ph type="ctrTitle"/>
          </p:nvPr>
        </p:nvSpPr>
        <p:spPr>
          <a:xfrm>
            <a:off x="152400" y="152401"/>
            <a:ext cx="8763000" cy="990600"/>
          </a:xfrm>
        </p:spPr>
        <p:txBody>
          <a:bodyPr/>
          <a:lstStyle/>
          <a:p>
            <a:pPr marL="182880" indent="0">
              <a:buNone/>
            </a:pPr>
            <a:r>
              <a:rPr lang="en-US" sz="4000" u="sng" dirty="0" smtClean="0">
                <a:latin typeface="Bodoni MT Black" pitchFamily="18" charset="0"/>
              </a:rPr>
              <a:t>AIR PURIFYING DEVICES</a:t>
            </a:r>
            <a:endParaRPr lang="en-US" sz="4000" u="sng" dirty="0">
              <a:latin typeface="Bodoni MT Black"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800" y="2911366"/>
            <a:ext cx="2438400" cy="29601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4776878"/>
            <a:ext cx="2425700" cy="2046963"/>
          </a:xfrm>
          <a:prstGeom prst="rect">
            <a:avLst/>
          </a:prstGeom>
        </p:spPr>
      </p:pic>
    </p:spTree>
    <p:extLst>
      <p:ext uri="{BB962C8B-B14F-4D97-AF65-F5344CB8AC3E}">
        <p14:creationId xmlns:p14="http://schemas.microsoft.com/office/powerpoint/2010/main" val="41401400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990600"/>
            <a:ext cx="8915400" cy="5714999"/>
          </a:xfrm>
        </p:spPr>
        <p:txBody>
          <a:bodyPr/>
          <a:lstStyle/>
          <a:p>
            <a:endParaRPr lang="en-US" dirty="0"/>
          </a:p>
        </p:txBody>
      </p:sp>
      <p:sp>
        <p:nvSpPr>
          <p:cNvPr id="3" name="Title 2"/>
          <p:cNvSpPr>
            <a:spLocks noGrp="1"/>
          </p:cNvSpPr>
          <p:nvPr>
            <p:ph type="ctrTitle"/>
          </p:nvPr>
        </p:nvSpPr>
        <p:spPr>
          <a:xfrm>
            <a:off x="147452" y="152401"/>
            <a:ext cx="8991600" cy="761999"/>
          </a:xfrm>
        </p:spPr>
        <p:txBody>
          <a:bodyPr/>
          <a:lstStyle/>
          <a:p>
            <a:pPr marL="182880" indent="0">
              <a:buNone/>
            </a:pPr>
            <a:r>
              <a:rPr lang="en-US" sz="4000" u="sng" dirty="0">
                <a:latin typeface="Bodoni MT Black" pitchFamily="18" charset="0"/>
              </a:rPr>
              <a:t>AIR PURIFYING DEVICES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90600"/>
            <a:ext cx="8534400" cy="5638800"/>
          </a:xfrm>
          <a:prstGeom prst="rect">
            <a:avLst/>
          </a:prstGeom>
        </p:spPr>
      </p:pic>
    </p:spTree>
    <p:extLst>
      <p:ext uri="{BB962C8B-B14F-4D97-AF65-F5344CB8AC3E}">
        <p14:creationId xmlns:p14="http://schemas.microsoft.com/office/powerpoint/2010/main" val="189038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990600"/>
            <a:ext cx="8763000" cy="3505200"/>
          </a:xfrm>
        </p:spPr>
        <p:txBody>
          <a:bodyPr>
            <a:normAutofit/>
          </a:bodyPr>
          <a:lstStyle/>
          <a:p>
            <a:r>
              <a:rPr lang="en-US" sz="2400" dirty="0" smtClean="0">
                <a:latin typeface="Lucida Fax" pitchFamily="18" charset="0"/>
              </a:rPr>
              <a:t>AIR SUPPLYING DEVICES ARE THE CLASS OF RESPIRATORS THAT PROVIDE A RESPIRABLE ATMOSPHERE TO THE WEARER, INDIPENDENT OF THE AMBIENT AIR. </a:t>
            </a:r>
          </a:p>
          <a:p>
            <a:r>
              <a:rPr lang="en-US" sz="2400" b="1" u="sng" dirty="0">
                <a:latin typeface="Lucida Fax" pitchFamily="18" charset="0"/>
              </a:rPr>
              <a:t>TYPES OF AIR SUPPLYING DEVICES </a:t>
            </a:r>
          </a:p>
          <a:p>
            <a:pPr marL="342900" indent="-342900">
              <a:buFont typeface="Wingdings" pitchFamily="2" charset="2"/>
              <a:buChar char="q"/>
            </a:pPr>
            <a:r>
              <a:rPr lang="en-US" sz="2400" dirty="0" smtClean="0">
                <a:latin typeface="Lucida Fax" pitchFamily="18" charset="0"/>
              </a:rPr>
              <a:t> SELF </a:t>
            </a:r>
            <a:r>
              <a:rPr lang="en-US" sz="2400" dirty="0">
                <a:latin typeface="Lucida Fax" pitchFamily="18" charset="0"/>
              </a:rPr>
              <a:t>CONTAINED BREATHING APPARATUS ( SCBA )</a:t>
            </a:r>
          </a:p>
          <a:p>
            <a:pPr marL="342900" indent="-342900">
              <a:buFont typeface="Wingdings" pitchFamily="2" charset="2"/>
              <a:buChar char="q"/>
            </a:pPr>
            <a:r>
              <a:rPr lang="en-US" sz="2400" dirty="0">
                <a:latin typeface="Lucida Fax" pitchFamily="18" charset="0"/>
              </a:rPr>
              <a:t> COMPRESSED AIR BREATHING APPARUTUS ( CABA </a:t>
            </a:r>
            <a:r>
              <a:rPr lang="en-US" sz="2400" dirty="0" smtClean="0">
                <a:latin typeface="Lucida Fax" pitchFamily="18" charset="0"/>
              </a:rPr>
              <a: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EMERGENCY ESCAPING BREATHING APPARATUS</a:t>
            </a:r>
          </a:p>
          <a:p>
            <a:endParaRPr lang="en-US" sz="2400" dirty="0">
              <a:latin typeface="Lucida Fax" pitchFamily="18" charset="0"/>
            </a:endParaRPr>
          </a:p>
        </p:txBody>
      </p:sp>
      <p:sp>
        <p:nvSpPr>
          <p:cNvPr id="3" name="Title 2"/>
          <p:cNvSpPr>
            <a:spLocks noGrp="1"/>
          </p:cNvSpPr>
          <p:nvPr>
            <p:ph type="ctrTitle"/>
          </p:nvPr>
        </p:nvSpPr>
        <p:spPr>
          <a:xfrm>
            <a:off x="152400" y="152401"/>
            <a:ext cx="8839200" cy="838199"/>
          </a:xfrm>
        </p:spPr>
        <p:txBody>
          <a:bodyPr/>
          <a:lstStyle/>
          <a:p>
            <a:pPr marL="182880" indent="0">
              <a:buNone/>
            </a:pPr>
            <a:r>
              <a:rPr lang="en-US" sz="4000" u="sng" dirty="0">
                <a:latin typeface="Bodoni MT Black" pitchFamily="18" charset="0"/>
              </a:rPr>
              <a:t>AIR SUPPLYING DEVICES</a:t>
            </a:r>
            <a:r>
              <a:rPr lang="en-US" sz="4000" u="sng" dirty="0">
                <a:latin typeface="Lucida Fax" pitchFamily="18" charset="0"/>
              </a:rPr>
              <a:t> </a:t>
            </a:r>
            <a:r>
              <a:rPr lang="en-US" sz="4000" dirty="0">
                <a:latin typeface="Lucida Fax" pitchFamily="18" charset="0"/>
              </a:rPr>
              <a:t/>
            </a:r>
            <a:br>
              <a:rPr lang="en-US" sz="4000" dirty="0">
                <a:latin typeface="Lucida Fax" pitchFamily="18" charset="0"/>
              </a:rPr>
            </a:b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4585505"/>
            <a:ext cx="2154401" cy="2209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494854"/>
            <a:ext cx="3048000" cy="22799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4543937"/>
            <a:ext cx="2265199" cy="2230821"/>
          </a:xfrm>
          <a:prstGeom prst="rect">
            <a:avLst/>
          </a:prstGeom>
        </p:spPr>
      </p:pic>
    </p:spTree>
    <p:extLst>
      <p:ext uri="{BB962C8B-B14F-4D97-AF65-F5344CB8AC3E}">
        <p14:creationId xmlns:p14="http://schemas.microsoft.com/office/powerpoint/2010/main" val="27143887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56" y="479778"/>
            <a:ext cx="9677400" cy="1295400"/>
          </a:xfrm>
        </p:spPr>
        <p:txBody>
          <a:bodyPr/>
          <a:lstStyle/>
          <a:p>
            <a:pPr marL="182880" indent="0">
              <a:buNone/>
            </a:pPr>
            <a:r>
              <a:rPr lang="en-US" sz="4000" u="sng" spc="-300" dirty="0" smtClean="0">
                <a:latin typeface="Bodoni MT Black" pitchFamily="18" charset="0"/>
              </a:rPr>
              <a:t>BRATHING APPARUTUS ANATOMY</a:t>
            </a:r>
            <a:endParaRPr lang="en-US" sz="4000" u="sng" spc="-300" dirty="0">
              <a:latin typeface="Bodoni MT Black"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81200"/>
            <a:ext cx="7975439" cy="3505200"/>
          </a:xfrm>
          <a:prstGeom prst="rect">
            <a:avLst/>
          </a:prstGeom>
        </p:spPr>
      </p:pic>
    </p:spTree>
    <p:extLst>
      <p:ext uri="{BB962C8B-B14F-4D97-AF65-F5344CB8AC3E}">
        <p14:creationId xmlns:p14="http://schemas.microsoft.com/office/powerpoint/2010/main" val="37641622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8600" y="838200"/>
            <a:ext cx="8839200" cy="5867400"/>
          </a:xfrm>
        </p:spPr>
        <p:txBody>
          <a:bodyPr>
            <a:normAutofit lnSpcReduction="10000"/>
          </a:bodyPr>
          <a:lstStyle/>
          <a:p>
            <a:r>
              <a:rPr lang="en-US" sz="2400" u="sng" dirty="0" smtClean="0">
                <a:latin typeface="Lucida Fax" pitchFamily="18" charset="0"/>
              </a:rPr>
              <a:t>DEFINITION ; </a:t>
            </a:r>
            <a:endParaRPr lang="en-US" sz="2400" dirty="0" smtClean="0">
              <a:latin typeface="Lucida Fax" pitchFamily="18" charset="0"/>
            </a:endParaRPr>
          </a:p>
          <a:p>
            <a:r>
              <a:rPr lang="en-US" sz="2400" dirty="0" smtClean="0">
                <a:latin typeface="Lucida Fax" pitchFamily="18" charset="0"/>
              </a:rPr>
              <a:t>IT IS TO INVOLVE IDENTIFICATION OF OBVIOUS VISIBLE HAZARDS WITH THE OBJECTIVE OF ELIMINATING OR CONTROLE THE HAZARD THAT HAVE BEEN IDENTIFIED.</a:t>
            </a:r>
          </a:p>
          <a:p>
            <a:endParaRPr lang="en-US" sz="2400" dirty="0" smtClean="0">
              <a:latin typeface="Lucida Fax" pitchFamily="18" charset="0"/>
            </a:endParaRPr>
          </a:p>
          <a:p>
            <a:r>
              <a:rPr lang="en-US" sz="2400" u="sng" dirty="0" smtClean="0">
                <a:latin typeface="Lucida Fax" pitchFamily="18" charset="0"/>
              </a:rPr>
              <a:t>DURING A SITE SAFETY INSPECTION </a:t>
            </a:r>
            <a:r>
              <a:rPr lang="en-US" sz="2400" dirty="0" smtClean="0">
                <a:latin typeface="Lucida Fax" pitchFamily="18" charset="0"/>
              </a:rPr>
              <a:t> </a:t>
            </a:r>
          </a:p>
          <a:p>
            <a:endParaRPr lang="en-US" sz="2400" dirty="0">
              <a:latin typeface="Lucida Fax" pitchFamily="18" charset="0"/>
            </a:endParaRPr>
          </a:p>
          <a:p>
            <a:pPr marL="342900" indent="-342900">
              <a:buFont typeface="Wingdings" pitchFamily="2" charset="2"/>
              <a:buChar char="q"/>
            </a:pPr>
            <a:r>
              <a:rPr lang="en-US" sz="2400" dirty="0" smtClean="0">
                <a:latin typeface="Lucida Fax" pitchFamily="18" charset="0"/>
              </a:rPr>
              <a:t> HOUSE KEEPING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SAFETY SIGHN BOARD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WELFARE FACILITY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FENSING &amp; SECURITY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STORES &amp; STORAGE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FIRE EXTINGUISHER</a:t>
            </a:r>
          </a:p>
        </p:txBody>
      </p:sp>
      <p:sp>
        <p:nvSpPr>
          <p:cNvPr id="3" name="Title 2"/>
          <p:cNvSpPr>
            <a:spLocks noGrp="1"/>
          </p:cNvSpPr>
          <p:nvPr>
            <p:ph type="ctrTitle"/>
          </p:nvPr>
        </p:nvSpPr>
        <p:spPr>
          <a:xfrm>
            <a:off x="76200" y="76201"/>
            <a:ext cx="6705600" cy="761999"/>
          </a:xfrm>
        </p:spPr>
        <p:txBody>
          <a:bodyPr/>
          <a:lstStyle/>
          <a:p>
            <a:pPr marL="182880" indent="0">
              <a:buNone/>
            </a:pPr>
            <a:r>
              <a:rPr lang="en-US" sz="4000" u="sng" dirty="0" smtClean="0">
                <a:latin typeface="Bodoni MT Black" pitchFamily="18" charset="0"/>
              </a:rPr>
              <a:t>SAFETY INSPECTION</a:t>
            </a:r>
            <a:endParaRPr lang="en-US" sz="4000" u="sng" dirty="0">
              <a:latin typeface="Bodoni MT Black" pitchFamily="18" charset="0"/>
            </a:endParaRPr>
          </a:p>
        </p:txBody>
      </p:sp>
    </p:spTree>
    <p:extLst>
      <p:ext uri="{BB962C8B-B14F-4D97-AF65-F5344CB8AC3E}">
        <p14:creationId xmlns:p14="http://schemas.microsoft.com/office/powerpoint/2010/main" val="91897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0" y="1600200"/>
            <a:ext cx="8382000" cy="4876800"/>
          </a:xfrm>
        </p:spPr>
        <p:txBody>
          <a:bodyPr>
            <a:normAutofit/>
          </a:bodyPr>
          <a:lstStyle/>
          <a:p>
            <a:r>
              <a:rPr lang="en-US" sz="2400" dirty="0" smtClean="0">
                <a:latin typeface="Lucida Fax" pitchFamily="18" charset="0"/>
              </a:rPr>
              <a:t>CANNOT BE MESSURED WHICH ARISED INDIRECTLY AS THE CONSEQUENS OF THE EVENT..</a:t>
            </a:r>
            <a:endParaRPr lang="en-US" sz="2400" dirty="0">
              <a:latin typeface="Lucida Fax" pitchFamily="18" charset="0"/>
            </a:endParaRPr>
          </a:p>
          <a:p>
            <a:pPr marL="342900" indent="-342900">
              <a:buFont typeface="Wingdings" pitchFamily="2" charset="2"/>
              <a:buChar char="q"/>
            </a:pPr>
            <a:r>
              <a:rPr lang="en-US" sz="2400" dirty="0" smtClean="0">
                <a:latin typeface="Lucida Fax" pitchFamily="18" charset="0"/>
              </a:rPr>
              <a:t> SALARY TO INJUIRED PERSON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REPLACEMENT WORKERS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TRAINING FOR NEW WORKERS</a:t>
            </a:r>
          </a:p>
          <a:p>
            <a:pPr marL="342900" indent="-342900">
              <a:buFont typeface="Wingdings" pitchFamily="2" charset="2"/>
              <a:buChar char="q"/>
            </a:pPr>
            <a:r>
              <a:rPr lang="en-US" sz="2400" dirty="0" smtClean="0">
                <a:latin typeface="Lucida Fax" pitchFamily="18" charset="0"/>
              </a:rPr>
              <a:t> INVESTIGATIONS </a:t>
            </a:r>
          </a:p>
          <a:p>
            <a:pPr marL="342900" indent="-342900">
              <a:buFont typeface="Wingdings" pitchFamily="2" charset="2"/>
              <a:buChar char="q"/>
            </a:pPr>
            <a:r>
              <a:rPr lang="en-US" sz="2400" dirty="0" smtClean="0">
                <a:latin typeface="Lucida Fax" pitchFamily="18" charset="0"/>
              </a:rPr>
              <a:t> LEGAL FEES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CLEANING COST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REPAIR OF PLANT </a:t>
            </a:r>
            <a:endParaRPr lang="en-US" sz="2400" dirty="0">
              <a:latin typeface="Lucida Fax" pitchFamily="18" charset="0"/>
            </a:endParaRPr>
          </a:p>
        </p:txBody>
      </p:sp>
      <p:sp>
        <p:nvSpPr>
          <p:cNvPr id="3" name="Title 2"/>
          <p:cNvSpPr>
            <a:spLocks noGrp="1"/>
          </p:cNvSpPr>
          <p:nvPr>
            <p:ph type="ctrTitle"/>
          </p:nvPr>
        </p:nvSpPr>
        <p:spPr>
          <a:xfrm>
            <a:off x="304800" y="457200"/>
            <a:ext cx="5029200" cy="762000"/>
          </a:xfrm>
        </p:spPr>
        <p:txBody>
          <a:bodyPr/>
          <a:lstStyle/>
          <a:p>
            <a:pPr marL="182880" indent="0">
              <a:buNone/>
            </a:pPr>
            <a:r>
              <a:rPr lang="en-US" sz="4000" u="sng" dirty="0" smtClean="0">
                <a:latin typeface="Bodoni MT Black" pitchFamily="18" charset="0"/>
              </a:rPr>
              <a:t>INDIRECT COST</a:t>
            </a:r>
            <a:endParaRPr lang="en-US" sz="4000" u="sng" dirty="0">
              <a:latin typeface="Bodoni MT Black" pitchFamily="18" charset="0"/>
            </a:endParaRPr>
          </a:p>
        </p:txBody>
      </p:sp>
    </p:spTree>
    <p:extLst>
      <p:ext uri="{BB962C8B-B14F-4D97-AF65-F5344CB8AC3E}">
        <p14:creationId xmlns:p14="http://schemas.microsoft.com/office/powerpoint/2010/main" val="17155033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52401"/>
            <a:ext cx="8991600" cy="6705600"/>
          </a:xfrm>
        </p:spPr>
        <p:txBody>
          <a:bodyPr>
            <a:normAutofit lnSpcReduction="10000"/>
          </a:bodyPr>
          <a:lstStyle/>
          <a:p>
            <a:pPr marL="342900" indent="-342900">
              <a:buFont typeface="Wingdings" pitchFamily="2" charset="2"/>
              <a:buChar char="q"/>
            </a:pPr>
            <a:r>
              <a:rPr lang="en-US" sz="2400" dirty="0">
                <a:latin typeface="Lucida Fax" pitchFamily="18" charset="0"/>
              </a:rPr>
              <a:t> FIRE PROCEDURES </a:t>
            </a:r>
          </a:p>
          <a:p>
            <a:pPr marL="342900" indent="-342900">
              <a:buFont typeface="Wingdings" pitchFamily="2" charset="2"/>
              <a:buChar char="q"/>
            </a:pPr>
            <a:r>
              <a:rPr lang="en-US" sz="2400" dirty="0">
                <a:latin typeface="Lucida Fax" pitchFamily="18" charset="0"/>
              </a:rPr>
              <a:t> FIRST AID FACILITY </a:t>
            </a:r>
          </a:p>
          <a:p>
            <a:pPr marL="342900" indent="-342900">
              <a:buFont typeface="Wingdings" pitchFamily="2" charset="2"/>
              <a:buChar char="q"/>
            </a:pPr>
            <a:r>
              <a:rPr lang="en-US" sz="2400" dirty="0">
                <a:latin typeface="Lucida Fax" pitchFamily="18" charset="0"/>
              </a:rPr>
              <a:t> PPES </a:t>
            </a:r>
          </a:p>
          <a:p>
            <a:pPr marL="342900" indent="-342900">
              <a:buFont typeface="Wingdings" pitchFamily="2" charset="2"/>
              <a:buChar char="q"/>
            </a:pPr>
            <a:r>
              <a:rPr lang="en-US" sz="2400" dirty="0">
                <a:latin typeface="Lucida Fax" pitchFamily="18" charset="0"/>
              </a:rPr>
              <a:t> BARRICADING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SCAFFOLDING </a:t>
            </a:r>
            <a:r>
              <a:rPr lang="en-US" sz="2400" dirty="0">
                <a:latin typeface="Lucida Fax" pitchFamily="18" charset="0"/>
              </a:rPr>
              <a:t>&amp; WORKING PLATFORM </a:t>
            </a:r>
          </a:p>
          <a:p>
            <a:pPr marL="342900" indent="-342900">
              <a:buFont typeface="Wingdings" pitchFamily="2" charset="2"/>
              <a:buChar char="q"/>
            </a:pPr>
            <a:r>
              <a:rPr lang="en-US" sz="2400" dirty="0">
                <a:latin typeface="Lucida Fax" pitchFamily="18" charset="0"/>
              </a:rPr>
              <a:t> LADDER </a:t>
            </a:r>
          </a:p>
          <a:p>
            <a:pPr marL="342900" indent="-342900">
              <a:buFont typeface="Wingdings" pitchFamily="2" charset="2"/>
              <a:buChar char="q"/>
            </a:pPr>
            <a:r>
              <a:rPr lang="en-US" sz="2400" dirty="0">
                <a:latin typeface="Lucida Fax" pitchFamily="18" charset="0"/>
              </a:rPr>
              <a:t> CRANES &amp; LIFTING </a:t>
            </a:r>
            <a:r>
              <a:rPr lang="en-US" sz="2400" dirty="0" smtClean="0">
                <a:latin typeface="Lucida Fax" pitchFamily="18" charset="0"/>
              </a:rPr>
              <a:t>EQUIPMENTS</a:t>
            </a:r>
          </a:p>
          <a:p>
            <a:pPr marL="342900" indent="-342900">
              <a:buFont typeface="Wingdings" pitchFamily="2" charset="2"/>
              <a:buChar char="q"/>
            </a:pPr>
            <a:r>
              <a:rPr lang="en-US" sz="2400">
                <a:latin typeface="Lucida Fax" pitchFamily="18" charset="0"/>
              </a:rPr>
              <a:t> </a:t>
            </a:r>
            <a:r>
              <a:rPr lang="en-US" sz="2400" smtClean="0">
                <a:latin typeface="Lucida Fax" pitchFamily="18" charset="0"/>
              </a:rPr>
              <a:t>EXCAVATION</a:t>
            </a:r>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CONFINED SPACE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ELECTRICITY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OVER HEAD &amp; UNDER GROUND SERVICES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ELECTRICAL EQUIPMENT &amp; HAND TOOL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WELDING EQUIPMENTS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SUBSTANCES HAZARDOUS TO HEALTH</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OTHER HAZARDS </a:t>
            </a:r>
            <a:endParaRPr lang="en-US" sz="2400" dirty="0">
              <a:latin typeface="Lucida Fax" pitchFamily="18" charset="0"/>
            </a:endParaRPr>
          </a:p>
        </p:txBody>
      </p:sp>
    </p:spTree>
    <p:extLst>
      <p:ext uri="{BB962C8B-B14F-4D97-AF65-F5344CB8AC3E}">
        <p14:creationId xmlns:p14="http://schemas.microsoft.com/office/powerpoint/2010/main" val="13979188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486400" y="5715000"/>
            <a:ext cx="5637010" cy="372064"/>
          </a:xfrm>
        </p:spPr>
        <p:txBody>
          <a:bodyPr>
            <a:normAutofit/>
          </a:bodyPr>
          <a:lstStyle/>
          <a:p>
            <a:r>
              <a:rPr lang="en-US" sz="1400" dirty="0" smtClean="0">
                <a:latin typeface="Lucida Fax" pitchFamily="18" charset="0"/>
              </a:rPr>
              <a:t>GLOBAL SAFETY STUDIES</a:t>
            </a:r>
            <a:endParaRPr lang="en-US" sz="1400" dirty="0">
              <a:latin typeface="Lucida Fax" pitchFamily="18" charset="0"/>
            </a:endParaRPr>
          </a:p>
        </p:txBody>
      </p:sp>
      <p:sp>
        <p:nvSpPr>
          <p:cNvPr id="3" name="Title 2"/>
          <p:cNvSpPr>
            <a:spLocks noGrp="1"/>
          </p:cNvSpPr>
          <p:nvPr>
            <p:ph type="ctrTitle"/>
          </p:nvPr>
        </p:nvSpPr>
        <p:spPr>
          <a:xfrm>
            <a:off x="0" y="914400"/>
            <a:ext cx="9144000" cy="1793167"/>
          </a:xfrm>
        </p:spPr>
        <p:txBody>
          <a:bodyPr/>
          <a:lstStyle/>
          <a:p>
            <a:pPr marL="182880" indent="0">
              <a:buNone/>
            </a:pPr>
            <a:r>
              <a:rPr lang="en-US" sz="6600" u="sng" dirty="0">
                <a:latin typeface="Bodoni MT Black" pitchFamily="18" charset="0"/>
              </a:rPr>
              <a:t>HOUSE KEEPING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895600"/>
            <a:ext cx="3882063" cy="3276600"/>
          </a:xfrm>
          <a:prstGeom prst="rect">
            <a:avLst/>
          </a:prstGeom>
        </p:spPr>
      </p:pic>
    </p:spTree>
    <p:extLst>
      <p:ext uri="{BB962C8B-B14F-4D97-AF65-F5344CB8AC3E}">
        <p14:creationId xmlns:p14="http://schemas.microsoft.com/office/powerpoint/2010/main" val="17266513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295400"/>
            <a:ext cx="9067800" cy="5410199"/>
          </a:xfrm>
        </p:spPr>
        <p:txBody>
          <a:bodyPr>
            <a:normAutofit lnSpcReduction="10000"/>
          </a:bodyPr>
          <a:lstStyle/>
          <a:p>
            <a:r>
              <a:rPr lang="en-US" sz="2400" b="1" u="sng" dirty="0" smtClean="0">
                <a:latin typeface="Lucida Fax" pitchFamily="18" charset="0"/>
              </a:rPr>
              <a:t>DEFINITION</a:t>
            </a:r>
            <a:endParaRPr lang="en-US" sz="2400" b="1" u="sng" dirty="0">
              <a:latin typeface="Lucida Fax" pitchFamily="18" charset="0"/>
            </a:endParaRPr>
          </a:p>
          <a:p>
            <a:r>
              <a:rPr lang="en-US" sz="2400" dirty="0" smtClean="0">
                <a:latin typeface="Lucida Fax" pitchFamily="18" charset="0"/>
              </a:rPr>
              <a:t>A PLACE FOR EVERY THING AND EVERY THING IN ITS PROPER PLACE.</a:t>
            </a:r>
          </a:p>
          <a:p>
            <a:endParaRPr lang="en-US" sz="2400" dirty="0">
              <a:latin typeface="Lucida Fax" pitchFamily="18" charset="0"/>
            </a:endParaRPr>
          </a:p>
          <a:p>
            <a:endParaRPr lang="en-US" sz="2400" dirty="0" smtClean="0">
              <a:latin typeface="Lucida Fax" pitchFamily="18" charset="0"/>
            </a:endParaRPr>
          </a:p>
          <a:p>
            <a:r>
              <a:rPr lang="en-US" sz="2400" dirty="0" smtClean="0">
                <a:solidFill>
                  <a:srgbClr val="FF0000"/>
                </a:solidFill>
                <a:latin typeface="Lucida Fax" pitchFamily="18" charset="0"/>
              </a:rPr>
              <a:t>GOOD HOUSE KEEPING IN THE KEY TO SAFETY.</a:t>
            </a:r>
          </a:p>
          <a:p>
            <a:r>
              <a:rPr lang="en-US" sz="2400" dirty="0" smtClean="0">
                <a:solidFill>
                  <a:srgbClr val="FF0000"/>
                </a:solidFill>
                <a:latin typeface="Lucida Fax" pitchFamily="18" charset="0"/>
              </a:rPr>
              <a:t>HOUSE KEEPING IS EVERY ONE’S RESPONSIBILITY.</a:t>
            </a:r>
          </a:p>
          <a:p>
            <a:endParaRPr lang="en-US" sz="2400" dirty="0" smtClean="0">
              <a:solidFill>
                <a:srgbClr val="FF0000"/>
              </a:solidFill>
              <a:latin typeface="Lucida Fax" pitchFamily="18" charset="0"/>
            </a:endParaRPr>
          </a:p>
          <a:p>
            <a:endParaRPr lang="en-US" sz="2400" dirty="0">
              <a:solidFill>
                <a:srgbClr val="FF0000"/>
              </a:solidFill>
              <a:latin typeface="Lucida Fax" pitchFamily="18" charset="0"/>
            </a:endParaRPr>
          </a:p>
          <a:p>
            <a:endParaRPr lang="en-US" sz="2400" dirty="0" smtClean="0">
              <a:solidFill>
                <a:srgbClr val="FF0000"/>
              </a:solidFill>
              <a:latin typeface="Lucida Fax" pitchFamily="18" charset="0"/>
            </a:endParaRPr>
          </a:p>
          <a:p>
            <a:endParaRPr lang="en-US" sz="2400" dirty="0">
              <a:solidFill>
                <a:srgbClr val="FF0000"/>
              </a:solidFill>
              <a:latin typeface="Lucida Fax" pitchFamily="18" charset="0"/>
            </a:endParaRPr>
          </a:p>
          <a:p>
            <a:r>
              <a:rPr lang="en-US" sz="2400" dirty="0" smtClean="0">
                <a:solidFill>
                  <a:srgbClr val="FF0000"/>
                </a:solidFill>
                <a:latin typeface="Lucida Fax" pitchFamily="18" charset="0"/>
              </a:rPr>
              <a:t>				</a:t>
            </a:r>
            <a:endParaRPr lang="en-US" sz="2400" dirty="0">
              <a:solidFill>
                <a:srgbClr val="FF0000"/>
              </a:solidFill>
              <a:latin typeface="Lucida Fax" pitchFamily="18" charset="0"/>
            </a:endParaRPr>
          </a:p>
        </p:txBody>
      </p:sp>
      <p:sp>
        <p:nvSpPr>
          <p:cNvPr id="3" name="Title 2"/>
          <p:cNvSpPr>
            <a:spLocks noGrp="1"/>
          </p:cNvSpPr>
          <p:nvPr>
            <p:ph type="ctrTitle"/>
          </p:nvPr>
        </p:nvSpPr>
        <p:spPr>
          <a:xfrm>
            <a:off x="76200" y="304800"/>
            <a:ext cx="8686800" cy="990600"/>
          </a:xfrm>
        </p:spPr>
        <p:txBody>
          <a:bodyPr/>
          <a:lstStyle/>
          <a:p>
            <a:pPr marL="182880" indent="0">
              <a:buNone/>
            </a:pPr>
            <a:r>
              <a:rPr lang="en-US" sz="4000" u="sng" dirty="0" smtClean="0">
                <a:latin typeface="Bodoni MT Black" pitchFamily="18" charset="0"/>
              </a:rPr>
              <a:t>HOUSE KEEPING</a:t>
            </a:r>
            <a:endParaRPr lang="en-US" sz="4000" u="sng" dirty="0">
              <a:latin typeface="Bodoni MT Black" pitchFamily="18" charset="0"/>
            </a:endParaRPr>
          </a:p>
        </p:txBody>
      </p:sp>
    </p:spTree>
    <p:extLst>
      <p:ext uri="{BB962C8B-B14F-4D97-AF65-F5344CB8AC3E}">
        <p14:creationId xmlns:p14="http://schemas.microsoft.com/office/powerpoint/2010/main" val="17574472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9688" y="1143000"/>
            <a:ext cx="9067800" cy="5486399"/>
          </a:xfrm>
        </p:spPr>
        <p:txBody>
          <a:bodyPr>
            <a:normAutofit/>
          </a:bodyPr>
          <a:lstStyle/>
          <a:p>
            <a:r>
              <a:rPr lang="en-US" sz="2400" u="sng" dirty="0" smtClean="0">
                <a:latin typeface="Lucida Fax" pitchFamily="18" charset="0"/>
              </a:rPr>
              <a:t>BENEFITS OF HOUSE KEEPING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GOOD HOUSE KEEPING PREVENTING ACCIDENTS AND INJURIES.</a:t>
            </a:r>
          </a:p>
          <a:p>
            <a:pPr marL="342900" indent="-342900">
              <a:buFont typeface="Wingdings" pitchFamily="2" charset="2"/>
              <a:buChar char="q"/>
            </a:pPr>
            <a:r>
              <a:rPr lang="en-US" sz="2400" dirty="0" smtClean="0">
                <a:latin typeface="Lucida Fax" pitchFamily="18" charset="0"/>
              </a:rPr>
              <a:t> GOOD HOUSE KEEPING SAVE SAPCE,TIME AND MATERIALS.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WHEN A WORK PLACE IS CLEAN WORKERS FEEL BETTER, THINK BEETER, AND DO BETTER.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GOOD IMPRESSION WITH VISITORS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FIRE HAZARD ELIMINATION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MORE EFFITIVE USE OF SPACE			</a:t>
            </a:r>
          </a:p>
        </p:txBody>
      </p:sp>
      <p:sp>
        <p:nvSpPr>
          <p:cNvPr id="3" name="Title 2"/>
          <p:cNvSpPr>
            <a:spLocks noGrp="1"/>
          </p:cNvSpPr>
          <p:nvPr>
            <p:ph type="ctrTitle"/>
          </p:nvPr>
        </p:nvSpPr>
        <p:spPr>
          <a:xfrm>
            <a:off x="0" y="228601"/>
            <a:ext cx="8089751" cy="762000"/>
          </a:xfrm>
        </p:spPr>
        <p:txBody>
          <a:bodyPr/>
          <a:lstStyle/>
          <a:p>
            <a:pPr marL="182880" indent="0">
              <a:buNone/>
            </a:pPr>
            <a:r>
              <a:rPr lang="en-US" sz="4000" u="sng" dirty="0">
                <a:latin typeface="Bodoni MT Black" pitchFamily="18" charset="0"/>
              </a:rPr>
              <a:t>HOUSE KEEPING</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4648200"/>
            <a:ext cx="3295650" cy="1981200"/>
          </a:xfrm>
          <a:prstGeom prst="rect">
            <a:avLst/>
          </a:prstGeom>
        </p:spPr>
      </p:pic>
    </p:spTree>
    <p:extLst>
      <p:ext uri="{BB962C8B-B14F-4D97-AF65-F5344CB8AC3E}">
        <p14:creationId xmlns:p14="http://schemas.microsoft.com/office/powerpoint/2010/main" val="1005356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143000"/>
            <a:ext cx="8839200" cy="5181600"/>
          </a:xfrm>
        </p:spPr>
        <p:txBody>
          <a:bodyPr>
            <a:normAutofit/>
          </a:bodyPr>
          <a:lstStyle/>
          <a:p>
            <a:r>
              <a:rPr lang="en-US" sz="2400" b="1" u="sng" dirty="0" smtClean="0">
                <a:latin typeface="Lucida Fax" pitchFamily="18" charset="0"/>
              </a:rPr>
              <a:t>ACCIDENTS OF POOR HOUSE KEEPING</a:t>
            </a:r>
            <a:endParaRPr lang="en-US" sz="2400" dirty="0" smtClean="0">
              <a:latin typeface="Lucida Fax" pitchFamily="18" charset="0"/>
            </a:endParaRPr>
          </a:p>
          <a:p>
            <a:pPr marL="342900" indent="-342900">
              <a:buFont typeface="Wingdings" pitchFamily="2" charset="2"/>
              <a:buChar char="q"/>
            </a:pPr>
            <a:r>
              <a:rPr lang="en-US" sz="2400" dirty="0" smtClean="0">
                <a:latin typeface="Lucida Fax" pitchFamily="18" charset="0"/>
              </a:rPr>
              <a:t> TRIPPING OVER LOOSE OBJECTS ON FLOORS,STAIRS AND PLATFORMS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BEING HIT BY FALLING OBJECTS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SLIPPING ON GREASY, WET OR DIRTY SURFACE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WASTE CONTAINER OVER FLOWING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TOOLS LEFT ON MACHINES</a:t>
            </a:r>
          </a:p>
          <a:p>
            <a:endParaRPr lang="en-US" sz="2400" b="1" u="sng" dirty="0" smtClean="0">
              <a:latin typeface="Lucida Fax" pitchFamily="18" charset="0"/>
            </a:endParaRPr>
          </a:p>
          <a:p>
            <a:endParaRPr lang="en-US" sz="2400" b="1" u="sng" dirty="0">
              <a:latin typeface="Lucida Fax" pitchFamily="18" charset="0"/>
            </a:endParaRPr>
          </a:p>
          <a:p>
            <a:r>
              <a:rPr lang="en-US" sz="2400" dirty="0">
                <a:latin typeface="Lucida Fax" pitchFamily="18" charset="0"/>
              </a:rPr>
              <a:t>	</a:t>
            </a:r>
            <a:r>
              <a:rPr lang="en-US" sz="2400" dirty="0" smtClean="0">
                <a:latin typeface="Lucida Fax" pitchFamily="18" charset="0"/>
              </a:rPr>
              <a:t>		</a:t>
            </a:r>
            <a:endParaRPr lang="en-US" sz="2400" dirty="0">
              <a:latin typeface="Lucida Fax" pitchFamily="18" charset="0"/>
            </a:endParaRPr>
          </a:p>
        </p:txBody>
      </p:sp>
      <p:sp>
        <p:nvSpPr>
          <p:cNvPr id="3" name="Title 2"/>
          <p:cNvSpPr>
            <a:spLocks noGrp="1"/>
          </p:cNvSpPr>
          <p:nvPr>
            <p:ph type="ctrTitle"/>
          </p:nvPr>
        </p:nvSpPr>
        <p:spPr>
          <a:xfrm>
            <a:off x="457200" y="228600"/>
            <a:ext cx="7708751" cy="914400"/>
          </a:xfrm>
        </p:spPr>
        <p:txBody>
          <a:bodyPr/>
          <a:lstStyle/>
          <a:p>
            <a:pPr marL="182880" indent="0">
              <a:buNone/>
            </a:pPr>
            <a:r>
              <a:rPr lang="en-US" sz="4000" u="sng" dirty="0" smtClean="0">
                <a:latin typeface="Bodoni MT Black" pitchFamily="18" charset="0"/>
              </a:rPr>
              <a:t>HOUSE </a:t>
            </a:r>
            <a:r>
              <a:rPr lang="en-US" sz="4000" u="sng" dirty="0">
                <a:latin typeface="Bodoni MT Black" pitchFamily="18" charset="0"/>
              </a:rPr>
              <a:t>KEEPING</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4038600"/>
            <a:ext cx="3733800" cy="2514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1" y="4495800"/>
            <a:ext cx="3728976" cy="2057400"/>
          </a:xfrm>
          <a:prstGeom prst="rect">
            <a:avLst/>
          </a:prstGeom>
        </p:spPr>
      </p:pic>
    </p:spTree>
    <p:extLst>
      <p:ext uri="{BB962C8B-B14F-4D97-AF65-F5344CB8AC3E}">
        <p14:creationId xmlns:p14="http://schemas.microsoft.com/office/powerpoint/2010/main" val="2350636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69592" y="1295400"/>
            <a:ext cx="8839200" cy="5410199"/>
          </a:xfrm>
        </p:spPr>
        <p:txBody>
          <a:bodyPr>
            <a:normAutofit/>
          </a:bodyPr>
          <a:lstStyle/>
          <a:p>
            <a:r>
              <a:rPr lang="en-US" sz="2400" b="1" u="sng" dirty="0" smtClean="0">
                <a:latin typeface="Lucida Fax" pitchFamily="18" charset="0"/>
              </a:rPr>
              <a:t>INJURIES FROM SLIPS, TRIPS, AND FALLS.</a:t>
            </a:r>
          </a:p>
          <a:p>
            <a:endParaRPr lang="en-US" sz="2400" b="1" u="sng" dirty="0" smtClean="0">
              <a:latin typeface="Lucida Fax" pitchFamily="18" charset="0"/>
            </a:endParaRPr>
          </a:p>
          <a:p>
            <a:pPr marL="342900" indent="-342900">
              <a:buFont typeface="Wingdings" pitchFamily="2" charset="2"/>
              <a:buChar char="q"/>
            </a:pPr>
            <a:r>
              <a:rPr lang="en-US" sz="2400" dirty="0" smtClean="0">
                <a:latin typeface="Lucida Fax" pitchFamily="18" charset="0"/>
              </a:rPr>
              <a:t> BROKEN BONES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BACK OR SPINE INJURY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STAINS/ SPRAINS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DEATH</a:t>
            </a:r>
            <a:endParaRPr lang="en-US" sz="2400" dirty="0">
              <a:latin typeface="Lucida Fax" pitchFamily="18" charset="0"/>
            </a:endParaRPr>
          </a:p>
        </p:txBody>
      </p:sp>
      <p:sp>
        <p:nvSpPr>
          <p:cNvPr id="3" name="Title 2"/>
          <p:cNvSpPr>
            <a:spLocks noGrp="1"/>
          </p:cNvSpPr>
          <p:nvPr>
            <p:ph type="ctrTitle"/>
          </p:nvPr>
        </p:nvSpPr>
        <p:spPr>
          <a:xfrm>
            <a:off x="76200" y="228600"/>
            <a:ext cx="7175351" cy="990601"/>
          </a:xfrm>
        </p:spPr>
        <p:txBody>
          <a:bodyPr/>
          <a:lstStyle/>
          <a:p>
            <a:pPr marL="182880" indent="0">
              <a:buNone/>
            </a:pPr>
            <a:r>
              <a:rPr lang="en-US" sz="4000" u="sng" dirty="0">
                <a:latin typeface="Bodoni MT Black" pitchFamily="18" charset="0"/>
              </a:rPr>
              <a:t>HOUSE KEEPING</a:t>
            </a:r>
            <a:endParaRPr lang="en-US" sz="4000" b="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905000"/>
            <a:ext cx="3047619" cy="22857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96695"/>
            <a:ext cx="4133850" cy="24386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4400000"/>
            <a:ext cx="3885714" cy="2345277"/>
          </a:xfrm>
          <a:prstGeom prst="rect">
            <a:avLst/>
          </a:prstGeom>
        </p:spPr>
      </p:pic>
    </p:spTree>
    <p:extLst>
      <p:ext uri="{BB962C8B-B14F-4D97-AF65-F5344CB8AC3E}">
        <p14:creationId xmlns:p14="http://schemas.microsoft.com/office/powerpoint/2010/main" val="41362685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 y="1066800"/>
            <a:ext cx="8991600" cy="5562599"/>
          </a:xfrm>
        </p:spPr>
        <p:txBody>
          <a:bodyPr>
            <a:normAutofit lnSpcReduction="10000"/>
          </a:bodyPr>
          <a:lstStyle/>
          <a:p>
            <a:r>
              <a:rPr lang="en-US" sz="2400" b="1" u="sng" dirty="0" smtClean="0">
                <a:latin typeface="Lucida Fax" pitchFamily="18" charset="0"/>
              </a:rPr>
              <a:t>GOOD HOUSE KEEPING</a:t>
            </a:r>
          </a:p>
          <a:p>
            <a:pPr marL="342900" indent="-342900">
              <a:buFont typeface="Wingdings" pitchFamily="2" charset="2"/>
              <a:buChar char="q"/>
            </a:pPr>
            <a:r>
              <a:rPr lang="en-US" sz="2400" dirty="0">
                <a:latin typeface="Lucida Fax" pitchFamily="18" charset="0"/>
              </a:rPr>
              <a:t>  GOOD HOUSE KEEPING PREVENTING ACCIDENTS AND INJURIES.</a:t>
            </a:r>
          </a:p>
          <a:p>
            <a:pPr marL="342900" indent="-342900">
              <a:buFont typeface="Wingdings" pitchFamily="2" charset="2"/>
              <a:buChar char="q"/>
            </a:pPr>
            <a:r>
              <a:rPr lang="en-US" sz="2400" dirty="0" smtClean="0">
                <a:latin typeface="Lucida Fax" pitchFamily="18" charset="0"/>
              </a:rPr>
              <a:t> ALL MATERIAL SHOULD BE PROPERLY STORED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KEEP BOLTS, NUTS, ETC… IN A TRAY/ BUCKET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PIPES, SCAFFOLD MATERISLS,ETC… ARE POTENTIAL TRIP HAZARD. DON’T STORE IN WALKWAY</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DON’T STORE MATERIALS ON WORKING PLATFORM AND NEAR ACCESS LADDER/STAIR</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DON’T ROUTE CABLES &amp; HOSES THROUGH STAIRCASE / LADDER POSING POTENTIAL TRIP HAZARD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DON’T DRAIN STICKY MATERIAL/OIL ON FLOOR POSING SLIP HAZARD AND FALL HAZARD</a:t>
            </a:r>
            <a:endParaRPr lang="en-US" sz="2400" dirty="0">
              <a:latin typeface="Lucida Fax" pitchFamily="18" charset="0"/>
            </a:endParaRPr>
          </a:p>
        </p:txBody>
      </p:sp>
      <p:sp>
        <p:nvSpPr>
          <p:cNvPr id="3" name="Title 2"/>
          <p:cNvSpPr>
            <a:spLocks noGrp="1"/>
          </p:cNvSpPr>
          <p:nvPr>
            <p:ph type="ctrTitle"/>
          </p:nvPr>
        </p:nvSpPr>
        <p:spPr>
          <a:xfrm>
            <a:off x="228600" y="228600"/>
            <a:ext cx="7916732" cy="914400"/>
          </a:xfrm>
        </p:spPr>
        <p:txBody>
          <a:bodyPr/>
          <a:lstStyle/>
          <a:p>
            <a:pPr marL="182880" indent="0">
              <a:buNone/>
            </a:pPr>
            <a:r>
              <a:rPr lang="en-US" sz="4000" u="sng" dirty="0">
                <a:latin typeface="Bodoni MT Black" pitchFamily="18" charset="0"/>
              </a:rPr>
              <a:t>HOUSE KEEPING</a:t>
            </a:r>
            <a:endParaRPr lang="en-US" sz="4000" dirty="0"/>
          </a:p>
        </p:txBody>
      </p:sp>
    </p:spTree>
    <p:extLst>
      <p:ext uri="{BB962C8B-B14F-4D97-AF65-F5344CB8AC3E}">
        <p14:creationId xmlns:p14="http://schemas.microsoft.com/office/powerpoint/2010/main" val="28726313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219200"/>
            <a:ext cx="8915400" cy="5486400"/>
          </a:xfrm>
        </p:spPr>
        <p:txBody>
          <a:bodyPr>
            <a:normAutofit/>
          </a:bodyPr>
          <a:lstStyle/>
          <a:p>
            <a:pPr marL="342900" indent="-342900">
              <a:buFont typeface="Wingdings" pitchFamily="2" charset="2"/>
              <a:buChar char="q"/>
            </a:pPr>
            <a:r>
              <a:rPr lang="en-US" sz="2400" dirty="0" smtClean="0">
                <a:latin typeface="Bodoni MT Black" pitchFamily="18" charset="0"/>
              </a:rPr>
              <a:t> </a:t>
            </a:r>
            <a:r>
              <a:rPr lang="en-US" sz="2400" dirty="0" smtClean="0">
                <a:latin typeface="Lucida Fax" pitchFamily="18" charset="0"/>
              </a:rPr>
              <a:t>DON’T USE FIRE WATER FOR CLEANING</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DON’T BLOCK ACCESS TO FIRE AND EMERGENCY EQUIPMENTS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ALL MATERIAL SHOULD BE PROPERLY STORED             </a:t>
            </a:r>
          </a:p>
          <a:p>
            <a:pPr marL="342900" indent="-342900">
              <a:buFont typeface="Wingdings" pitchFamily="2" charset="2"/>
              <a:buChar char="q"/>
            </a:pPr>
            <a:endParaRPr lang="en-US" sz="2400" dirty="0">
              <a:latin typeface="Lucida Fax" pitchFamily="18" charset="0"/>
            </a:endParaRPr>
          </a:p>
          <a:p>
            <a:pPr marL="342900" indent="-342900">
              <a:buFont typeface="Wingdings" pitchFamily="2" charset="2"/>
              <a:buChar char="q"/>
            </a:pPr>
            <a:endParaRPr lang="en-US" sz="2400" dirty="0" smtClean="0">
              <a:latin typeface="Lucida Fax" pitchFamily="18" charset="0"/>
            </a:endParaRPr>
          </a:p>
          <a:p>
            <a:endParaRPr lang="en-US" sz="2400" dirty="0" smtClean="0">
              <a:latin typeface="Lucida Fax" pitchFamily="18" charset="0"/>
            </a:endParaRPr>
          </a:p>
          <a:p>
            <a:endParaRPr lang="en-US" sz="2400" dirty="0">
              <a:latin typeface="Bodoni MT Black" pitchFamily="18" charset="0"/>
            </a:endParaRPr>
          </a:p>
        </p:txBody>
      </p:sp>
      <p:sp>
        <p:nvSpPr>
          <p:cNvPr id="3" name="Title 2"/>
          <p:cNvSpPr>
            <a:spLocks noGrp="1"/>
          </p:cNvSpPr>
          <p:nvPr>
            <p:ph type="ctrTitle"/>
          </p:nvPr>
        </p:nvSpPr>
        <p:spPr>
          <a:xfrm>
            <a:off x="0" y="228601"/>
            <a:ext cx="8610600" cy="914399"/>
          </a:xfrm>
        </p:spPr>
        <p:txBody>
          <a:bodyPr/>
          <a:lstStyle/>
          <a:p>
            <a:pPr marL="182880" indent="0">
              <a:buNone/>
            </a:pPr>
            <a:r>
              <a:rPr lang="en-US" sz="4000" u="sng" dirty="0">
                <a:latin typeface="Bodoni MT Black" pitchFamily="18" charset="0"/>
              </a:rPr>
              <a:t>HOUSE KEEPING</a:t>
            </a:r>
            <a:endParaRPr lang="en-US" sz="4000" b="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733800"/>
            <a:ext cx="4267200" cy="23651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982" y="3733800"/>
            <a:ext cx="4114800" cy="2362200"/>
          </a:xfrm>
          <a:prstGeom prst="rect">
            <a:avLst/>
          </a:prstGeom>
        </p:spPr>
      </p:pic>
    </p:spTree>
    <p:extLst>
      <p:ext uri="{BB962C8B-B14F-4D97-AF65-F5344CB8AC3E}">
        <p14:creationId xmlns:p14="http://schemas.microsoft.com/office/powerpoint/2010/main" val="31363130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91600" cy="5562599"/>
          </a:xfrm>
        </p:spPr>
        <p:txBody>
          <a:bodyPr>
            <a:normAutofit lnSpcReduction="10000"/>
          </a:bodyPr>
          <a:lstStyle/>
          <a:p>
            <a:r>
              <a:rPr lang="en-US" sz="2400" b="1" u="sng" dirty="0" smtClean="0">
                <a:latin typeface="Lucida Fax" pitchFamily="18" charset="0"/>
              </a:rPr>
              <a:t>GOOD HOUSE KEEPING CHECKLIST</a:t>
            </a:r>
            <a:endParaRPr lang="en-US" sz="2400" dirty="0" smtClean="0">
              <a:latin typeface="Lucida Fax" pitchFamily="18" charset="0"/>
            </a:endParaRP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WALLS CLEANS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WINDOW CLEANS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PROPER LIGHT PROVIED</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PLATFORM IN GOOD CONDITION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STAIRS CLEAN AND WET</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FREE OIL, GREASE ETC…</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SAFE AND FREE ACCESS TO WORK POSITION</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EMPLOYEES FACILITIES</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WASTE DISPOSAL </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STORAGE</a:t>
            </a:r>
          </a:p>
          <a:p>
            <a:pPr marL="342900" indent="-342900">
              <a:buFont typeface="Wingdings" pitchFamily="2" charset="2"/>
              <a:buChar char="q"/>
            </a:pPr>
            <a:r>
              <a:rPr lang="en-US" sz="2400" dirty="0">
                <a:latin typeface="Lucida Fax" pitchFamily="18" charset="0"/>
              </a:rPr>
              <a:t> </a:t>
            </a:r>
            <a:r>
              <a:rPr lang="en-US" sz="2400" dirty="0" smtClean="0">
                <a:latin typeface="Lucida Fax" pitchFamily="18" charset="0"/>
              </a:rPr>
              <a:t>TOOLS AND EQUIPMENTS</a:t>
            </a:r>
            <a:endParaRPr lang="en-US" sz="2400" dirty="0">
              <a:latin typeface="Lucida Fax" pitchFamily="18" charset="0"/>
            </a:endParaRPr>
          </a:p>
        </p:txBody>
      </p:sp>
      <p:sp>
        <p:nvSpPr>
          <p:cNvPr id="3" name="Title 2"/>
          <p:cNvSpPr>
            <a:spLocks noGrp="1"/>
          </p:cNvSpPr>
          <p:nvPr>
            <p:ph type="ctrTitle"/>
          </p:nvPr>
        </p:nvSpPr>
        <p:spPr>
          <a:xfrm>
            <a:off x="0" y="152401"/>
            <a:ext cx="7861151" cy="914399"/>
          </a:xfrm>
        </p:spPr>
        <p:txBody>
          <a:bodyPr/>
          <a:lstStyle/>
          <a:p>
            <a:pPr marL="182880" indent="0">
              <a:buNone/>
            </a:pPr>
            <a:r>
              <a:rPr lang="en-US" sz="4000" u="sng" dirty="0">
                <a:latin typeface="Bodoni MT Black" pitchFamily="18" charset="0"/>
              </a:rPr>
              <a:t>HOUSE KEEPING</a:t>
            </a:r>
            <a:endParaRPr lang="en-US" sz="4000" b="0" dirty="0">
              <a:latin typeface="Bodoni MT Black" pitchFamily="18" charset="0"/>
            </a:endParaRPr>
          </a:p>
        </p:txBody>
      </p:sp>
    </p:spTree>
    <p:extLst>
      <p:ext uri="{BB962C8B-B14F-4D97-AF65-F5344CB8AC3E}">
        <p14:creationId xmlns:p14="http://schemas.microsoft.com/office/powerpoint/2010/main" val="14543728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91600" cy="5333999"/>
          </a:xfrm>
        </p:spPr>
        <p:txBody>
          <a:bodyPr/>
          <a:lstStyle/>
          <a:p>
            <a:pPr algn="ctr"/>
            <a:endParaRPr lang="en-US" sz="2400" b="1" dirty="0" smtClean="0">
              <a:solidFill>
                <a:schemeClr val="tx1"/>
              </a:solidFill>
              <a:latin typeface="Lucida Fax" pitchFamily="18" charset="0"/>
              <a:cs typeface="Times New Roman" pitchFamily="18" charset="0"/>
            </a:endParaRPr>
          </a:p>
          <a:p>
            <a:pPr algn="ctr"/>
            <a:r>
              <a:rPr lang="en-US" sz="2400" b="1" dirty="0" smtClean="0">
                <a:solidFill>
                  <a:schemeClr val="tx1"/>
                </a:solidFill>
                <a:latin typeface="Lucida Fax" pitchFamily="18" charset="0"/>
                <a:cs typeface="Times New Roman" pitchFamily="18" charset="0"/>
              </a:rPr>
              <a:t>WHAT </a:t>
            </a:r>
            <a:r>
              <a:rPr lang="en-US" sz="2400" b="1" dirty="0">
                <a:solidFill>
                  <a:schemeClr val="tx1"/>
                </a:solidFill>
                <a:latin typeface="Lucida Fax" pitchFamily="18" charset="0"/>
                <a:cs typeface="Times New Roman" pitchFamily="18" charset="0"/>
              </a:rPr>
              <a:t>IS YOUR FAVORITE PLACE TO WORK ?</a:t>
            </a:r>
          </a:p>
        </p:txBody>
      </p:sp>
      <p:sp>
        <p:nvSpPr>
          <p:cNvPr id="3" name="Title 2"/>
          <p:cNvSpPr>
            <a:spLocks noGrp="1"/>
          </p:cNvSpPr>
          <p:nvPr>
            <p:ph type="ctrTitle"/>
          </p:nvPr>
        </p:nvSpPr>
        <p:spPr>
          <a:xfrm>
            <a:off x="6927" y="228600"/>
            <a:ext cx="7175351" cy="914401"/>
          </a:xfrm>
        </p:spPr>
        <p:txBody>
          <a:bodyPr/>
          <a:lstStyle/>
          <a:p>
            <a:pPr marL="182880" indent="0">
              <a:buNone/>
            </a:pPr>
            <a:r>
              <a:rPr lang="en-US" sz="4000" u="sng" dirty="0">
                <a:latin typeface="Bodoni MT Black" pitchFamily="18" charset="0"/>
              </a:rPr>
              <a:t>HOUSE KEEPING</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40" y="2133600"/>
            <a:ext cx="8390519" cy="3886199"/>
          </a:xfrm>
          <a:prstGeom prst="rect">
            <a:avLst/>
          </a:prstGeom>
        </p:spPr>
      </p:pic>
    </p:spTree>
    <p:extLst>
      <p:ext uri="{BB962C8B-B14F-4D97-AF65-F5344CB8AC3E}">
        <p14:creationId xmlns:p14="http://schemas.microsoft.com/office/powerpoint/2010/main" val="2410870838"/>
      </p:ext>
    </p:extLst>
  </p:cSld>
  <p:clrMapOvr>
    <a:masterClrMapping/>
  </p:clrMapOvr>
</p:sld>
</file>

<file path=ppt/theme/theme1.xml><?xml version="1.0" encoding="utf-8"?>
<a:theme xmlns:a="http://schemas.openxmlformats.org/drawingml/2006/main" name="Slipstream">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10066</TotalTime>
  <Words>9688</Words>
  <Application>Microsoft Office PowerPoint</Application>
  <PresentationFormat>On-screen Show (4:3)</PresentationFormat>
  <Paragraphs>2121</Paragraphs>
  <Slides>353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353</vt:i4>
      </vt:variant>
    </vt:vector>
  </HeadingPairs>
  <TitlesOfParts>
    <vt:vector size="364" baseType="lpstr">
      <vt:lpstr>Arial Black</vt:lpstr>
      <vt:lpstr>Bodoni MT</vt:lpstr>
      <vt:lpstr>Bodoni MT Black</vt:lpstr>
      <vt:lpstr>Britannic Bold</vt:lpstr>
      <vt:lpstr>Calibri</vt:lpstr>
      <vt:lpstr>Georgia</vt:lpstr>
      <vt:lpstr>Lucida Fax</vt:lpstr>
      <vt:lpstr>Times New Roman</vt:lpstr>
      <vt:lpstr>Trebuchet MS</vt:lpstr>
      <vt:lpstr>Wingdings</vt:lpstr>
      <vt:lpstr>Slipstream</vt:lpstr>
      <vt:lpstr>DIPLOMA IN FIRE &amp; SAFETY ENGINEERING (BSS- APPROVED BY GOVT OF INDIA)</vt:lpstr>
      <vt:lpstr>NATIONAL SAFETY DAY – 4TH MARCH   NATIONAL FIRE DAY- 14TH APRIL </vt:lpstr>
      <vt:lpstr> WHY SAFETY ???     </vt:lpstr>
      <vt:lpstr>WHY SAFETY???</vt:lpstr>
      <vt:lpstr>MORAL</vt:lpstr>
      <vt:lpstr>LEGAL</vt:lpstr>
      <vt:lpstr>ECONOMICAL &amp; FINANCIAL</vt:lpstr>
      <vt:lpstr>DIRECT COST</vt:lpstr>
      <vt:lpstr>INDIRECT COST</vt:lpstr>
      <vt:lpstr>HSE </vt:lpstr>
      <vt:lpstr>HEALTH</vt:lpstr>
      <vt:lpstr>SAFETY</vt:lpstr>
      <vt:lpstr>ENVIRONMENT </vt:lpstr>
      <vt:lpstr>DUTIES &amp; RESPONSIBILTIES OF HSE OFFICER….</vt:lpstr>
      <vt:lpstr>PowerPoint Presentation</vt:lpstr>
      <vt:lpstr>PowerPoint Presentation</vt:lpstr>
      <vt:lpstr>PowerPoint Presentation</vt:lpstr>
      <vt:lpstr>FIRE</vt:lpstr>
      <vt:lpstr>CLASSIFICATION OF FIRE</vt:lpstr>
      <vt:lpstr>METHODS OF HEAT TRANSFER</vt:lpstr>
      <vt:lpstr>FIRE TRIANGLE</vt:lpstr>
      <vt:lpstr>STAGES OF FIRE</vt:lpstr>
      <vt:lpstr>STAGES OF FIRE</vt:lpstr>
      <vt:lpstr>EXTINGUISHING METHODS</vt:lpstr>
      <vt:lpstr>EXTINGUISHING METHODS</vt:lpstr>
      <vt:lpstr>EXTINGUISHING METHODS</vt:lpstr>
      <vt:lpstr>EXTINGUISHING MEDIA</vt:lpstr>
      <vt:lpstr>PowerPoint Presentation</vt:lpstr>
      <vt:lpstr>HOW TO USE FIRE EXTINGUISHER</vt:lpstr>
      <vt:lpstr>PowerPoint Presentation</vt:lpstr>
      <vt:lpstr>CLASSIFICATION OF FIRE EXTINGUISHER</vt:lpstr>
      <vt:lpstr>PETROLEUM CLASSIFICATION</vt:lpstr>
      <vt:lpstr>TYPES OF FIRE EXTINGUISHER</vt:lpstr>
      <vt:lpstr>TYPES OF FIRE EXTINGUISHER</vt:lpstr>
      <vt:lpstr>TYPES OF FIRE EXTINGUISHER</vt:lpstr>
      <vt:lpstr>FIRE EXTINGUISHEN ANATOMY</vt:lpstr>
      <vt:lpstr>FIRE EXTINGUISHEN ANATOMY</vt:lpstr>
      <vt:lpstr>COLOUR OF EXTINGUISHER</vt:lpstr>
      <vt:lpstr>TYPES OF EXTINGUISHERS</vt:lpstr>
      <vt:lpstr>ADVANTAGES OF DCP</vt:lpstr>
      <vt:lpstr>DISADVANTAGES OF DCP</vt:lpstr>
      <vt:lpstr>FIRE EXTINGUISHER CHECKLIST</vt:lpstr>
      <vt:lpstr>DEFINITIONS</vt:lpstr>
      <vt:lpstr>DEFINITIONS</vt:lpstr>
      <vt:lpstr>DEFINITIONS</vt:lpstr>
      <vt:lpstr>STANDARED SAFETY SIGNAGE</vt:lpstr>
      <vt:lpstr>STANDARED SAFETY SIGNAGE</vt:lpstr>
      <vt:lpstr>STANDARED SAFETY SIGNAGE</vt:lpstr>
      <vt:lpstr>STANDARED SAFETY SIGNAGE</vt:lpstr>
      <vt:lpstr>STANDARED SAFETY SIGNAGE</vt:lpstr>
      <vt:lpstr>FIRE DETECTORS</vt:lpstr>
      <vt:lpstr>FIRE DETECTORS</vt:lpstr>
      <vt:lpstr>FIRE FIGHTING EQUIPMENTS</vt:lpstr>
      <vt:lpstr>FIRE FIGHTING EQUIPMENTS</vt:lpstr>
      <vt:lpstr>FIRE FIGHTING EQUIPMENTS</vt:lpstr>
      <vt:lpstr>FIRE FIGHTING EQUIPMENTS</vt:lpstr>
      <vt:lpstr>FIRE FIGHTING EQUIPMENTS</vt:lpstr>
      <vt:lpstr>FIRE FIGHTING EQUIPMENTS</vt:lpstr>
      <vt:lpstr>FIRE FIGHTING EQUIPMENTS</vt:lpstr>
      <vt:lpstr>COMMON CAUSES OF FIRE</vt:lpstr>
      <vt:lpstr>CONSEQUENCE OF FIRE</vt:lpstr>
      <vt:lpstr>DEFINITIONS</vt:lpstr>
      <vt:lpstr>DEFINITIONS</vt:lpstr>
      <vt:lpstr>P- PERSONAL  P- PROTECTIVE  E- EQUIPMENT       GLOBAL SAFETY STUDIES</vt:lpstr>
      <vt:lpstr>PPES</vt:lpstr>
      <vt:lpstr>PERSONAL PROTECTIVE   EQUIPMENT</vt:lpstr>
      <vt:lpstr>TYPES OF PPES</vt:lpstr>
      <vt:lpstr>NON-RESPIRATORY PROTECTIVE EQUIPMENTS</vt:lpstr>
      <vt:lpstr>HEAD PROTECTION</vt:lpstr>
      <vt:lpstr>HEAD PROTECTION</vt:lpstr>
      <vt:lpstr>EYE &amp; FACE PROTECTION</vt:lpstr>
      <vt:lpstr>TYPES OF EYE &amp; FACE PROTECTION</vt:lpstr>
      <vt:lpstr>EYE &amp; FACE PROTECTION</vt:lpstr>
      <vt:lpstr>FOOT PROTECTION </vt:lpstr>
      <vt:lpstr>FOOT PROTECTION</vt:lpstr>
      <vt:lpstr>HAND PROTECTION</vt:lpstr>
      <vt:lpstr>HAND PROTECTION</vt:lpstr>
      <vt:lpstr>TYPES OF GLOVES</vt:lpstr>
      <vt:lpstr>EAR PROTECTION</vt:lpstr>
      <vt:lpstr>HEARING PROTECTORS</vt:lpstr>
      <vt:lpstr>NOICE LEVELS</vt:lpstr>
      <vt:lpstr>PERMISSIBLE EXPOSURE LIMIT – PEL </vt:lpstr>
      <vt:lpstr>RESPIRATORY PROTECTIVE EQUIPMENTS</vt:lpstr>
      <vt:lpstr>TYPES OF PROTECTIVE DEVICES</vt:lpstr>
      <vt:lpstr>AIR PURIFYING DEVICES</vt:lpstr>
      <vt:lpstr>AIR PURIFYING DEVICES</vt:lpstr>
      <vt:lpstr>AIR SUPPLYING DEVICES  </vt:lpstr>
      <vt:lpstr>BRATHING APPARUTUS ANATOMY</vt:lpstr>
      <vt:lpstr>SAFETY INSPECTION</vt:lpstr>
      <vt:lpstr>PowerPoint Presentation</vt:lpstr>
      <vt:lpstr>HOUSE KEEPING</vt:lpstr>
      <vt:lpstr>HOUSE KEEPING</vt:lpstr>
      <vt:lpstr>HOUSE KEEPING</vt:lpstr>
      <vt:lpstr>HOUSE KEEPING</vt:lpstr>
      <vt:lpstr>HOUSE KEEPING</vt:lpstr>
      <vt:lpstr>HOUSE KEEPING</vt:lpstr>
      <vt:lpstr>HOUSE KEEPING</vt:lpstr>
      <vt:lpstr>HOUSE KEEPING</vt:lpstr>
      <vt:lpstr>HOUSE KEEPING</vt:lpstr>
      <vt:lpstr>HOUSE KEEPING</vt:lpstr>
      <vt:lpstr>HOUSE KEEPING</vt:lpstr>
      <vt:lpstr>HOUSE KEEPING</vt:lpstr>
      <vt:lpstr>ENVIRONMENT </vt:lpstr>
      <vt:lpstr>ENVIRONMENT </vt:lpstr>
      <vt:lpstr>ENVIRONMENT</vt:lpstr>
      <vt:lpstr>ENVIRONMENT</vt:lpstr>
      <vt:lpstr>ENVIRONMENT</vt:lpstr>
      <vt:lpstr>WASTE MANAGEMENT</vt:lpstr>
      <vt:lpstr>WASTE DISPOSAL</vt:lpstr>
      <vt:lpstr>WASTE DISPOSAL</vt:lpstr>
      <vt:lpstr>WASTE DISPOSAL</vt:lpstr>
      <vt:lpstr>WASTE DISPOSAL</vt:lpstr>
      <vt:lpstr>MOVEMENTS OF PEOPLE</vt:lpstr>
      <vt:lpstr>MOVEMENTS OF PEOPLE</vt:lpstr>
      <vt:lpstr>MOVEMENTS OF PEOPLE</vt:lpstr>
      <vt:lpstr>MAIN CAUSES OF ACCIDENT</vt:lpstr>
      <vt:lpstr>UNSAFE ACTION</vt:lpstr>
      <vt:lpstr> UNSAFE ACTION  </vt:lpstr>
      <vt:lpstr>UNSAFE ACTION</vt:lpstr>
      <vt:lpstr>UNSAFE CONDITION</vt:lpstr>
      <vt:lpstr>UN SAFE CONDITION</vt:lpstr>
      <vt:lpstr>UN SAFE CONDITION</vt:lpstr>
      <vt:lpstr>DOMINO THEORY</vt:lpstr>
      <vt:lpstr>ELECTRICAL SAFETY</vt:lpstr>
      <vt:lpstr>ELECTRICAL SAFETY</vt:lpstr>
      <vt:lpstr>ELECTRICAL SAFETY</vt:lpstr>
      <vt:lpstr> PRIMARY HAZARD </vt:lpstr>
      <vt:lpstr> SECONDARY HAZARD </vt:lpstr>
      <vt:lpstr>ELECTRICAL SAFETY</vt:lpstr>
      <vt:lpstr>ELECTRICAL SAFETY</vt:lpstr>
      <vt:lpstr>ELECTRICAL SAFETY</vt:lpstr>
      <vt:lpstr>SAFETY ARRANGEMENTS</vt:lpstr>
      <vt:lpstr>ELECTRICAL SAFETY</vt:lpstr>
      <vt:lpstr>ELECTRICAL SAFETY</vt:lpstr>
      <vt:lpstr>LOTO- (LOCK OUT TAG OUT)</vt:lpstr>
      <vt:lpstr>LOTO</vt:lpstr>
      <vt:lpstr>LOTO- COLOUR CODE</vt:lpstr>
      <vt:lpstr>LOTO</vt:lpstr>
      <vt:lpstr>ISOLATION</vt:lpstr>
      <vt:lpstr>SCAFFOLDNG</vt:lpstr>
      <vt:lpstr>SCAFFOLDNG</vt:lpstr>
      <vt:lpstr>TYPES OF SCAFFOLDS</vt:lpstr>
      <vt:lpstr>TYPES OF SCAFFOLDS</vt:lpstr>
      <vt:lpstr>TYPES OF SCAFFOLDS</vt:lpstr>
      <vt:lpstr>TYPES OF SCAFFOLDS</vt:lpstr>
      <vt:lpstr>TYPES OF SCAFFOLDS</vt:lpstr>
      <vt:lpstr>TYPES OF SCAFFOLDS</vt:lpstr>
      <vt:lpstr>TYPES OF SCAFFOLDING ( BASED ON WORKING LOAD)  </vt:lpstr>
      <vt:lpstr>LIGHT DUTY SCAFFOLD</vt:lpstr>
      <vt:lpstr>MEDIUM DUTY SCAFFOLD</vt:lpstr>
      <vt:lpstr>HEAVY DUTY SCAFFOLD</vt:lpstr>
      <vt:lpstr>SPECIAL DUTY SCAFFOLD</vt:lpstr>
      <vt:lpstr>COMMON PARTS OF SCAFFOLD</vt:lpstr>
      <vt:lpstr>COMMON PARTS OF SCAFFOLD</vt:lpstr>
      <vt:lpstr>COMMON PARTS OF SCAFFOLD</vt:lpstr>
      <vt:lpstr>COMMON PARTS OF SCAFFOLD</vt:lpstr>
      <vt:lpstr>COMMON PARTS OF SCAFFOLD</vt:lpstr>
      <vt:lpstr>COMMON PARTS OF SCAFFOLD</vt:lpstr>
      <vt:lpstr>COMMON PARTS OF SCAFFOLD</vt:lpstr>
      <vt:lpstr>COMMON PARTS OF SCAFFOLD</vt:lpstr>
      <vt:lpstr>COUPLER</vt:lpstr>
      <vt:lpstr>COMMON PARTS OF SCAFFOLD</vt:lpstr>
      <vt:lpstr>COMMON PARTS OF SCAFFOLD</vt:lpstr>
      <vt:lpstr>COMMON PARTS OF SCAFFOLD</vt:lpstr>
      <vt:lpstr>LADDER</vt:lpstr>
      <vt:lpstr>LADDER</vt:lpstr>
      <vt:lpstr>LADDER</vt:lpstr>
      <vt:lpstr>LADDER</vt:lpstr>
      <vt:lpstr>LADDER</vt:lpstr>
      <vt:lpstr>HAZARDS- SCAFFOLDING</vt:lpstr>
      <vt:lpstr>CAUSE OF SCAFFOLD COLLAPSE</vt:lpstr>
      <vt:lpstr>SAFETY ARRAGEMENTS -SCAFFOLD</vt:lpstr>
      <vt:lpstr>SCAFFOLD FALL PROTECTION SYSTEM</vt:lpstr>
      <vt:lpstr>SCAFFOLD FALL PROTECTION SYSTEM</vt:lpstr>
      <vt:lpstr>FULL BODY HARNESS</vt:lpstr>
      <vt:lpstr>SCAFFOLD FALL PROTECTION SYSTEM</vt:lpstr>
      <vt:lpstr>SCAFFOLD FALL PROTECTION SYSTEM</vt:lpstr>
      <vt:lpstr>SCAFFOLD INSPECTION CHECK LIST</vt:lpstr>
      <vt:lpstr>SCAFF TAG SYSTEM</vt:lpstr>
      <vt:lpstr>WORK AT HEIGHT</vt:lpstr>
      <vt:lpstr>WORK AT HEIGHT</vt:lpstr>
      <vt:lpstr>WORK AT HEIGHT</vt:lpstr>
      <vt:lpstr>WORK AT HEIGHT</vt:lpstr>
      <vt:lpstr>WORK AT HEIGHT</vt:lpstr>
      <vt:lpstr>MANUAL HANDLING</vt:lpstr>
      <vt:lpstr>MANUAL HANDLING</vt:lpstr>
      <vt:lpstr>MANUAL HANDLING</vt:lpstr>
      <vt:lpstr>MANUAL HANDLING</vt:lpstr>
      <vt:lpstr>MANUAL HANDLING TECHNIQUE</vt:lpstr>
      <vt:lpstr>EXCAVATION</vt:lpstr>
      <vt:lpstr>EXCAVATION</vt:lpstr>
      <vt:lpstr>EXCAVATION</vt:lpstr>
      <vt:lpstr>EXCAVATION</vt:lpstr>
      <vt:lpstr>EXCAVATION</vt:lpstr>
      <vt:lpstr>EXCAVATION PROTECTION SYSTEM </vt:lpstr>
      <vt:lpstr>EXCAVATION PROTECTION SYSTEM </vt:lpstr>
      <vt:lpstr>EXCAVATION PROTECTION SYSTEM  </vt:lpstr>
      <vt:lpstr>EXCAVATION PROTECTION SYSTEM </vt:lpstr>
      <vt:lpstr>SITE CONDITION SHALL BE CHEKED BEFORE STARTING EXCAVATION </vt:lpstr>
      <vt:lpstr>EXCAVATION</vt:lpstr>
      <vt:lpstr>EXCAVATION</vt:lpstr>
      <vt:lpstr>EXCAVATION</vt:lpstr>
      <vt:lpstr>   TOOLS</vt:lpstr>
      <vt:lpstr>TOOLS</vt:lpstr>
      <vt:lpstr>TOOLS</vt:lpstr>
      <vt:lpstr>TOOLS</vt:lpstr>
      <vt:lpstr>TOOLS</vt:lpstr>
      <vt:lpstr>TOOLS</vt:lpstr>
      <vt:lpstr>TOOLS</vt:lpstr>
      <vt:lpstr>TOOLS</vt:lpstr>
      <vt:lpstr>TOOLS</vt:lpstr>
      <vt:lpstr>TOOLS</vt:lpstr>
      <vt:lpstr>TOOLS</vt:lpstr>
      <vt:lpstr>CONFINED SPACE</vt:lpstr>
      <vt:lpstr>CONFINED SPACE</vt:lpstr>
      <vt:lpstr>CONFINED SPACE</vt:lpstr>
      <vt:lpstr>CONFINED SPACE</vt:lpstr>
      <vt:lpstr>CONFINED SPACE</vt:lpstr>
      <vt:lpstr>CONFINED SPACE</vt:lpstr>
      <vt:lpstr>CONFINED SPACE</vt:lpstr>
      <vt:lpstr>CONFINED SPACE</vt:lpstr>
      <vt:lpstr>CONFINED SPACE</vt:lpstr>
      <vt:lpstr>CONFINED SPACE</vt:lpstr>
      <vt:lpstr>CONFINED SPACE</vt:lpstr>
      <vt:lpstr>CONFINED SPACE</vt:lpstr>
      <vt:lpstr>CONFINED SPACE SAFETY ARREGEMENTS</vt:lpstr>
      <vt:lpstr>CONFINED SPACE SAFETY ARREGEMENTS</vt:lpstr>
      <vt:lpstr>CONFINED SPACE SAFETY ARREGEMENTS</vt:lpstr>
      <vt:lpstr>CONFINED SPACE</vt:lpstr>
      <vt:lpstr>CONFINED SPACE</vt:lpstr>
      <vt:lpstr>HOLE WATCH- DUTIES &amp; RESPONSIBILITY </vt:lpstr>
      <vt:lpstr>CONFINED SPACE</vt:lpstr>
      <vt:lpstr>H2S-  HYDROGEN SULPHIDE</vt:lpstr>
      <vt:lpstr>H2S-  HYDROGEN SULPHIDE</vt:lpstr>
      <vt:lpstr>H2S-  HYDROGEN SULPHIDE</vt:lpstr>
      <vt:lpstr>H2S-  HYDROGEN SULPHIDE</vt:lpstr>
      <vt:lpstr>SO2- SULFUR DIOXIDE</vt:lpstr>
      <vt:lpstr>H2S TOXICITY TABLE</vt:lpstr>
      <vt:lpstr>TYPES OF GAS DETECTORS</vt:lpstr>
      <vt:lpstr>GAS DETECTORS</vt:lpstr>
      <vt:lpstr>GAS DETECTORS</vt:lpstr>
      <vt:lpstr>GAS DETECTORS</vt:lpstr>
      <vt:lpstr>GAS DETECTORS</vt:lpstr>
      <vt:lpstr>FIRST-AID</vt:lpstr>
      <vt:lpstr>FIRST-AID</vt:lpstr>
      <vt:lpstr>FIRST-AID</vt:lpstr>
      <vt:lpstr>WELFARE FACILITIES AT SITE</vt:lpstr>
      <vt:lpstr>PERMIT TO WORK</vt:lpstr>
      <vt:lpstr>PERMIT TO WORK</vt:lpstr>
      <vt:lpstr>PERMIT TO WORK</vt:lpstr>
      <vt:lpstr>PERMIT TO WORK</vt:lpstr>
      <vt:lpstr>PERMIT TO WORK</vt:lpstr>
      <vt:lpstr>PERMIT TO WORK</vt:lpstr>
      <vt:lpstr>PERMIT TO WORK</vt:lpstr>
      <vt:lpstr>VEHICLE COLLISION</vt:lpstr>
      <vt:lpstr>VEHICLE COLLISION</vt:lpstr>
      <vt:lpstr>VEHICLE COLLISION</vt:lpstr>
      <vt:lpstr>FORK LIFT </vt:lpstr>
      <vt:lpstr>FORK LIFT </vt:lpstr>
      <vt:lpstr>FORK LIFT </vt:lpstr>
      <vt:lpstr>FORK LIFT </vt:lpstr>
      <vt:lpstr>FORK LIFT </vt:lpstr>
      <vt:lpstr>FORK LIFT </vt:lpstr>
      <vt:lpstr>CRANE &amp; LIFTING EQUIPMENTS</vt:lpstr>
      <vt:lpstr>CRANE</vt:lpstr>
      <vt:lpstr>MOBILE CRANE</vt:lpstr>
      <vt:lpstr>HYDRAULIC CRANE</vt:lpstr>
      <vt:lpstr>OVERHEAD CRANE</vt:lpstr>
      <vt:lpstr>GANTRY CRANE</vt:lpstr>
      <vt:lpstr>TOWER CRANE</vt:lpstr>
      <vt:lpstr>CRANE &amp; LIFTING</vt:lpstr>
      <vt:lpstr>CRANE</vt:lpstr>
      <vt:lpstr>CRANE</vt:lpstr>
      <vt:lpstr>CRANE &amp; LIFTING PARTS</vt:lpstr>
      <vt:lpstr>CRANE &amp; LIFTING </vt:lpstr>
      <vt:lpstr>CRANE &amp; LIFTING</vt:lpstr>
      <vt:lpstr>CRANE &amp; LIFTING</vt:lpstr>
      <vt:lpstr>CRANE &amp; LIFTING</vt:lpstr>
      <vt:lpstr>CRANE &amp; LIFTING</vt:lpstr>
      <vt:lpstr>CRANE &amp; LIFTING</vt:lpstr>
      <vt:lpstr>CRANE &amp; LIFTING </vt:lpstr>
      <vt:lpstr>CRANE &amp; LIFTING</vt:lpstr>
      <vt:lpstr>     MATERIAL                                        STORAGES</vt:lpstr>
      <vt:lpstr>MATERIAL STORAGES</vt:lpstr>
      <vt:lpstr>MATERIAL STORAGES</vt:lpstr>
      <vt:lpstr>MATERIAL STORAGES</vt:lpstr>
      <vt:lpstr>MATERIAL STORAGES</vt:lpstr>
      <vt:lpstr>HOT &amp; COLD ENVIRONMENT</vt:lpstr>
      <vt:lpstr>HOT &amp; COLD ENVIRONMENT</vt:lpstr>
      <vt:lpstr>HOT &amp; COLD ENVIRONMENT</vt:lpstr>
      <vt:lpstr>HOT &amp; COLD ENVIRONMENT</vt:lpstr>
      <vt:lpstr>HOT &amp; COLD ENVIRONMENT</vt:lpstr>
      <vt:lpstr>ACCIDENT REPORTING</vt:lpstr>
      <vt:lpstr>ACCIDENT REPORTING</vt:lpstr>
      <vt:lpstr>ACCIDENT REPORTING</vt:lpstr>
      <vt:lpstr>ACCIDENT REPORTING</vt:lpstr>
      <vt:lpstr>ACCIDENT REPORTING</vt:lpstr>
      <vt:lpstr>JOB SAFETY ANALYSIS-  (JSA)</vt:lpstr>
      <vt:lpstr>JOB SAFETY ANALYSIS-  (JSA)</vt:lpstr>
      <vt:lpstr>JOB SAFETY ANALYSIS (JSA)</vt:lpstr>
      <vt:lpstr>JOB SAFETY ANALYSIS (JSA)</vt:lpstr>
      <vt:lpstr>JOB SAFETY ANALYSIS (JSA)</vt:lpstr>
      <vt:lpstr>JOB SAFETY ANALYSIS (JSA)</vt:lpstr>
      <vt:lpstr>EMERGENCY PLANNING</vt:lpstr>
      <vt:lpstr>ASSEMBLY POINT</vt:lpstr>
      <vt:lpstr>EVACUATION PROCEDURE</vt:lpstr>
      <vt:lpstr>EVACUATION PROCEDURE</vt:lpstr>
      <vt:lpstr>EVACUATION PROCEDURE</vt:lpstr>
      <vt:lpstr>EVACUATION PROCEDURE</vt:lpstr>
      <vt:lpstr>MOCK DRILL</vt:lpstr>
      <vt:lpstr>ERGONOMICS</vt:lpstr>
      <vt:lpstr>ERGONOMICS</vt:lpstr>
      <vt:lpstr>ERGONOMICS</vt:lpstr>
      <vt:lpstr>ERGONOMICS</vt:lpstr>
      <vt:lpstr>ERGONOMICS</vt:lpstr>
      <vt:lpstr>HOT WORK</vt:lpstr>
      <vt:lpstr>HOT WORK</vt:lpstr>
      <vt:lpstr>SOURCE OF IGNITION</vt:lpstr>
      <vt:lpstr>HOT WORK</vt:lpstr>
      <vt:lpstr>HOT WORK</vt:lpstr>
      <vt:lpstr>FIRE WATCH</vt:lpstr>
      <vt:lpstr>HOT WORK</vt:lpstr>
      <vt:lpstr>HOT WORK</vt:lpstr>
      <vt:lpstr>COLD WORK</vt:lpstr>
      <vt:lpstr>HOLE WATCH/ SAFETY ATTENDANT</vt:lpstr>
      <vt:lpstr>DEMOLITION</vt:lpstr>
      <vt:lpstr>DEMOLITION</vt:lpstr>
      <vt:lpstr>DEMOLITION</vt:lpstr>
      <vt:lpstr>DEMOLITION</vt:lpstr>
      <vt:lpstr>MATERIAL SAFETY DATA SHEETS ( MSDS)</vt:lpstr>
      <vt:lpstr>MSDS</vt:lpstr>
      <vt:lpstr>MSDS</vt:lpstr>
      <vt:lpstr>MSDS</vt:lpstr>
      <vt:lpstr>RISK ASSESSMENT</vt:lpstr>
      <vt:lpstr>RISK ASSESSMENT</vt:lpstr>
      <vt:lpstr>RISK ASSESSMENT</vt:lpstr>
      <vt:lpstr>RISK ASSESSMENT</vt:lpstr>
      <vt:lpstr>RISK ASSESSMENT</vt:lpstr>
      <vt:lpstr>RISK ASSESSMENT</vt:lpstr>
      <vt:lpstr>RISK ASSESSMENT</vt:lpstr>
      <vt:lpstr>RISK ASSESSMENT</vt:lpstr>
      <vt:lpstr>RISK ASSESSMENT</vt:lpstr>
      <vt:lpstr>GOAL TO IMPROVE SAFETY</vt:lpstr>
      <vt:lpstr>GOAL TO IMPROVE SAFETY</vt:lpstr>
      <vt:lpstr>SAFETY DOCUMENTS</vt:lpstr>
      <vt:lpstr>SAFETY DOCUMENTS</vt:lpstr>
      <vt:lpstr>SAFETY PROMOTIONAL ACTIVITIES</vt:lpstr>
      <vt:lpstr>SAFETY PROMOTIONAL ACTIVITIES</vt:lpstr>
      <vt:lpstr>HELICOPTER ANATOMY</vt:lpstr>
      <vt:lpstr>ABBREVIATIONS.</vt:lpstr>
      <vt:lpstr>ABBREVIATIONS.</vt:lpstr>
      <vt:lpstr>ABBREVIATIONS.</vt:lpstr>
      <vt:lpstr>ABBREVIATIONS.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safety                         studies Fire &amp; safety industrial safety iosh</dc:title>
  <dc:creator>Windows User</dc:creator>
  <cp:lastModifiedBy>Lenovo</cp:lastModifiedBy>
  <cp:revision>878</cp:revision>
  <dcterms:created xsi:type="dcterms:W3CDTF">2016-06-06T07:13:07Z</dcterms:created>
  <dcterms:modified xsi:type="dcterms:W3CDTF">2024-03-26T20:05:57Z</dcterms:modified>
</cp:coreProperties>
</file>